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1" r:id="rId2"/>
    <p:sldId id="257" r:id="rId3"/>
    <p:sldId id="261" r:id="rId4"/>
    <p:sldId id="260" r:id="rId5"/>
    <p:sldId id="264" r:id="rId6"/>
    <p:sldId id="267" r:id="rId7"/>
    <p:sldId id="277" r:id="rId8"/>
    <p:sldId id="278" r:id="rId9"/>
    <p:sldId id="273" r:id="rId10"/>
    <p:sldId id="275" r:id="rId11"/>
    <p:sldId id="279" r:id="rId12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35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E6E21-6DA5-774D-97FF-AE7B6CDB316E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272AD-E6CC-0C48-8FEF-2C1762A56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883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E6E21-6DA5-774D-97FF-AE7B6CDB316E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272AD-E6CC-0C48-8FEF-2C1762A56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334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E6E21-6DA5-774D-97FF-AE7B6CDB316E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272AD-E6CC-0C48-8FEF-2C1762A56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613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E6E21-6DA5-774D-97FF-AE7B6CDB316E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272AD-E6CC-0C48-8FEF-2C1762A56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68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E6E21-6DA5-774D-97FF-AE7B6CDB316E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272AD-E6CC-0C48-8FEF-2C1762A56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3147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E6E21-6DA5-774D-97FF-AE7B6CDB316E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272AD-E6CC-0C48-8FEF-2C1762A56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452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E6E21-6DA5-774D-97FF-AE7B6CDB316E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272AD-E6CC-0C48-8FEF-2C1762A56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902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E6E21-6DA5-774D-97FF-AE7B6CDB316E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272AD-E6CC-0C48-8FEF-2C1762A56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719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E6E21-6DA5-774D-97FF-AE7B6CDB316E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272AD-E6CC-0C48-8FEF-2C1762A56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854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E6E21-6DA5-774D-97FF-AE7B6CDB316E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272AD-E6CC-0C48-8FEF-2C1762A56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479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E6E21-6DA5-774D-97FF-AE7B6CDB316E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272AD-E6CC-0C48-8FEF-2C1762A56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44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E6E21-6DA5-774D-97FF-AE7B6CDB316E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272AD-E6CC-0C48-8FEF-2C1762A56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383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97560" y="1730887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800000"/>
                </a:solidFill>
              </a:rPr>
              <a:t>РУКОВОДЯЩИЕ ДОКУМЕНТЫ </a:t>
            </a:r>
            <a:br>
              <a:rPr lang="ru-RU" b="1" dirty="0" smtClean="0">
                <a:solidFill>
                  <a:srgbClr val="800000"/>
                </a:solidFill>
              </a:rPr>
            </a:br>
            <a:r>
              <a:rPr lang="ru-RU" b="1" dirty="0" smtClean="0">
                <a:solidFill>
                  <a:srgbClr val="800000"/>
                </a:solidFill>
              </a:rPr>
              <a:t>СКК </a:t>
            </a:r>
            <a:r>
              <a:rPr lang="ru-RU" b="1" dirty="0">
                <a:solidFill>
                  <a:srgbClr val="800000"/>
                </a:solidFill>
              </a:rPr>
              <a:t>в Казахстане</a:t>
            </a:r>
            <a:br>
              <a:rPr lang="ru-RU" b="1" dirty="0">
                <a:solidFill>
                  <a:srgbClr val="800000"/>
                </a:solidFill>
              </a:rPr>
            </a:br>
            <a:endParaRPr lang="ru-RU" b="1" dirty="0">
              <a:solidFill>
                <a:srgbClr val="800000"/>
              </a:solidFill>
            </a:endParaRPr>
          </a:p>
        </p:txBody>
      </p:sp>
      <p:sp>
        <p:nvSpPr>
          <p:cNvPr id="4" name="Название 1"/>
          <p:cNvSpPr txBox="1">
            <a:spLocks/>
          </p:cNvSpPr>
          <p:nvPr/>
        </p:nvSpPr>
        <p:spPr>
          <a:xfrm>
            <a:off x="803390" y="4287729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err="1" smtClean="0">
                <a:solidFill>
                  <a:srgbClr val="000090"/>
                </a:solidFill>
              </a:rPr>
              <a:t>Голиусов</a:t>
            </a:r>
            <a:r>
              <a:rPr lang="ru-RU" i="1" dirty="0" smtClean="0">
                <a:solidFill>
                  <a:srgbClr val="000090"/>
                </a:solidFill>
              </a:rPr>
              <a:t> Александр Тимофеевич, </a:t>
            </a:r>
          </a:p>
          <a:p>
            <a:r>
              <a:rPr lang="ru-RU" i="1" dirty="0" smtClean="0">
                <a:solidFill>
                  <a:srgbClr val="000090"/>
                </a:solidFill>
              </a:rPr>
              <a:t>Директор офиса ЮНЭЙДС в Казахстане, заместитель председателя СКК</a:t>
            </a:r>
            <a:r>
              <a:rPr lang="ru-RU" dirty="0" smtClean="0">
                <a:solidFill>
                  <a:srgbClr val="000090"/>
                </a:solidFill>
              </a:rPr>
              <a:t> </a:t>
            </a:r>
            <a:endParaRPr lang="ru-RU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4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01042"/>
            <a:ext cx="8229600" cy="5250070"/>
          </a:xfrm>
        </p:spPr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ru-RU" sz="2000" dirty="0" smtClean="0">
                <a:solidFill>
                  <a:srgbClr val="000090"/>
                </a:solidFill>
              </a:rPr>
              <a:t>Утвердить</a:t>
            </a:r>
            <a:r>
              <a:rPr lang="en-US" sz="2000" dirty="0" smtClean="0">
                <a:solidFill>
                  <a:srgbClr val="000090"/>
                </a:solidFill>
              </a:rPr>
              <a:t>:</a:t>
            </a:r>
            <a:r>
              <a:rPr lang="ru-RU" sz="2000" dirty="0" smtClean="0">
                <a:solidFill>
                  <a:srgbClr val="000090"/>
                </a:solidFill>
              </a:rPr>
              <a:t> 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0090"/>
                </a:solidFill>
              </a:rPr>
              <a:t>	</a:t>
            </a:r>
            <a:r>
              <a:rPr lang="en-US" sz="2000" dirty="0" smtClean="0">
                <a:solidFill>
                  <a:srgbClr val="000090"/>
                </a:solidFill>
              </a:rPr>
              <a:t>- </a:t>
            </a:r>
            <a:r>
              <a:rPr lang="ru-RU" sz="2000" dirty="0" smtClean="0">
                <a:solidFill>
                  <a:srgbClr val="000090"/>
                </a:solidFill>
              </a:rPr>
              <a:t>новую редакцию внутренних правил СКК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0090"/>
                </a:solidFill>
              </a:rPr>
              <a:t>	</a:t>
            </a:r>
            <a:r>
              <a:rPr lang="ru-RU" sz="2000" dirty="0" smtClean="0">
                <a:solidFill>
                  <a:srgbClr val="000090"/>
                </a:solidFill>
              </a:rPr>
              <a:t>- План по надзору (руководство)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0090"/>
                </a:solidFill>
              </a:rPr>
              <a:t>	</a:t>
            </a:r>
            <a:r>
              <a:rPr lang="ru-RU" sz="2000" dirty="0" smtClean="0">
                <a:solidFill>
                  <a:srgbClr val="000090"/>
                </a:solidFill>
              </a:rPr>
              <a:t>- План коммуникации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0090"/>
                </a:solidFill>
              </a:rPr>
              <a:t>	</a:t>
            </a:r>
            <a:r>
              <a:rPr lang="ru-RU" sz="2000" dirty="0" smtClean="0">
                <a:solidFill>
                  <a:srgbClr val="000090"/>
                </a:solidFill>
              </a:rPr>
              <a:t>- Операционный справочник Секретариата СКК</a:t>
            </a:r>
          </a:p>
          <a:p>
            <a:pPr marL="0" indent="0">
              <a:buNone/>
            </a:pPr>
            <a:endParaRPr lang="ru-RU" sz="2000" dirty="0" smtClean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rgbClr val="000090"/>
                </a:solidFill>
              </a:rPr>
              <a:t>2) Секретариату СКК обеспечить ознакомление  с вышеперечисленными документами всех заинтересованные стороны и широкую общественность (размещение на сайте, рассылка)</a:t>
            </a:r>
            <a:endParaRPr lang="en-US" sz="2000" dirty="0">
              <a:solidFill>
                <a:srgbClr val="000090"/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0090"/>
                </a:solidFill>
              </a:rPr>
              <a:t>3) </a:t>
            </a:r>
            <a:r>
              <a:rPr lang="ru-RU" sz="2000" dirty="0" smtClean="0">
                <a:solidFill>
                  <a:srgbClr val="000090"/>
                </a:solidFill>
              </a:rPr>
              <a:t>Секретариату СКК согласно новой редакции Положения о работе СКК организовать прозрачный и открытый процесс обновления состава СКК – до 31 декабря 2014 года. 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000090"/>
                </a:solidFill>
              </a:rPr>
              <a:t>4) Членам СКК от неправительственного сектора способствовать проведению выборов сообществами.</a:t>
            </a:r>
          </a:p>
          <a:p>
            <a:pPr marL="0" indent="0">
              <a:buNone/>
            </a:pPr>
            <a:endParaRPr lang="ru-RU" sz="2000" dirty="0" smtClean="0">
              <a:solidFill>
                <a:srgbClr val="000090"/>
              </a:solidFill>
            </a:endParaRPr>
          </a:p>
          <a:p>
            <a:pPr marL="0" indent="0">
              <a:buNone/>
            </a:pPr>
            <a:endParaRPr lang="ru-RU" sz="2000" dirty="0">
              <a:solidFill>
                <a:srgbClr val="000090"/>
              </a:solidFill>
            </a:endParaRPr>
          </a:p>
        </p:txBody>
      </p:sp>
      <p:sp>
        <p:nvSpPr>
          <p:cNvPr id="4" name="Назван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0809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rgbClr val="800000"/>
                </a:solidFill>
              </a:rPr>
              <a:t>ПРЕДЛОЖЕНИЯ В ПРОЕКТ РЕШЕНИЯ СКК </a:t>
            </a:r>
            <a:endParaRPr lang="ru-RU" sz="2800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48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91268"/>
            <a:ext cx="8229600" cy="50132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rgbClr val="000090"/>
                </a:solidFill>
              </a:rPr>
              <a:t>Декабрь –январь</a:t>
            </a:r>
            <a:r>
              <a:rPr lang="en-US" sz="2000" dirty="0" smtClean="0">
                <a:solidFill>
                  <a:srgbClr val="000090"/>
                </a:solidFill>
              </a:rPr>
              <a:t>:</a:t>
            </a:r>
            <a:endParaRPr lang="ru-RU" sz="2000" dirty="0" smtClean="0">
              <a:solidFill>
                <a:srgbClr val="000090"/>
              </a:solidFill>
            </a:endParaRPr>
          </a:p>
          <a:p>
            <a:r>
              <a:rPr lang="en-US" sz="2000" dirty="0">
                <a:solidFill>
                  <a:srgbClr val="000090"/>
                </a:solidFill>
              </a:rPr>
              <a:t>	</a:t>
            </a:r>
            <a:r>
              <a:rPr lang="ru-RU" sz="2000" dirty="0" smtClean="0">
                <a:solidFill>
                  <a:srgbClr val="000090"/>
                </a:solidFill>
              </a:rPr>
              <a:t>проведение выборов от неправительственного сектора в состав СКК и формирование обновленного состава СКК</a:t>
            </a:r>
            <a:r>
              <a:rPr lang="en-US" sz="2000" dirty="0" smtClean="0">
                <a:solidFill>
                  <a:srgbClr val="000090"/>
                </a:solidFill>
              </a:rPr>
              <a:t>;</a:t>
            </a:r>
            <a:endParaRPr lang="ru-RU" sz="2000" dirty="0" smtClean="0">
              <a:solidFill>
                <a:srgbClr val="000090"/>
              </a:solidFill>
            </a:endParaRPr>
          </a:p>
          <a:p>
            <a:endParaRPr lang="ru-RU" sz="2000" dirty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rgbClr val="000090"/>
                </a:solidFill>
              </a:rPr>
              <a:t>Январь-Февраль</a:t>
            </a:r>
            <a:r>
              <a:rPr lang="en-US" sz="2000" dirty="0" smtClean="0">
                <a:solidFill>
                  <a:srgbClr val="000090"/>
                </a:solidFill>
              </a:rPr>
              <a:t>:</a:t>
            </a:r>
            <a:endParaRPr lang="ru-RU" sz="2000" dirty="0" smtClean="0">
              <a:solidFill>
                <a:srgbClr val="000090"/>
              </a:solidFill>
            </a:endParaRPr>
          </a:p>
          <a:p>
            <a:r>
              <a:rPr lang="ru-RU" sz="2000" dirty="0" smtClean="0">
                <a:solidFill>
                  <a:srgbClr val="000090"/>
                </a:solidFill>
              </a:rPr>
              <a:t>внесение изменений </a:t>
            </a:r>
            <a:r>
              <a:rPr lang="ru-RU" sz="2000" dirty="0">
                <a:solidFill>
                  <a:srgbClr val="000090"/>
                </a:solidFill>
              </a:rPr>
              <a:t>в утвержденное </a:t>
            </a:r>
            <a:r>
              <a:rPr lang="ru-RU" sz="2000" dirty="0" smtClean="0">
                <a:solidFill>
                  <a:srgbClr val="000090"/>
                </a:solidFill>
              </a:rPr>
              <a:t>Правительством Положение о работе СКК и утверждение нового состава СКК</a:t>
            </a:r>
            <a:r>
              <a:rPr lang="en-US" sz="2000" dirty="0" smtClean="0">
                <a:solidFill>
                  <a:srgbClr val="000090"/>
                </a:solidFill>
              </a:rPr>
              <a:t>;</a:t>
            </a:r>
          </a:p>
          <a:p>
            <a:r>
              <a:rPr lang="ru-RU" sz="2000" dirty="0" smtClean="0">
                <a:solidFill>
                  <a:srgbClr val="000090"/>
                </a:solidFill>
              </a:rPr>
              <a:t>формирование нового состава Комитета по надзору  и его 	утверждение решением СКК</a:t>
            </a:r>
            <a:r>
              <a:rPr lang="en-US" sz="2000" dirty="0" smtClean="0">
                <a:solidFill>
                  <a:srgbClr val="000090"/>
                </a:solidFill>
              </a:rPr>
              <a:t>;</a:t>
            </a:r>
            <a:endParaRPr lang="ru-RU" sz="2000" dirty="0" smtClean="0">
              <a:solidFill>
                <a:srgbClr val="000090"/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rgbClr val="000090"/>
                </a:solidFill>
              </a:rPr>
              <a:t>Февраль</a:t>
            </a:r>
            <a:r>
              <a:rPr lang="en-US" sz="2000" dirty="0" smtClean="0">
                <a:solidFill>
                  <a:srgbClr val="000090"/>
                </a:solidFill>
              </a:rPr>
              <a:t>:</a:t>
            </a:r>
          </a:p>
          <a:p>
            <a:r>
              <a:rPr lang="ru-RU" sz="2000" dirty="0" smtClean="0">
                <a:solidFill>
                  <a:srgbClr val="000090"/>
                </a:solidFill>
              </a:rPr>
              <a:t>при технической поддержке </a:t>
            </a:r>
            <a:r>
              <a:rPr lang="en-US" sz="2000" dirty="0" smtClean="0">
                <a:solidFill>
                  <a:srgbClr val="000090"/>
                </a:solidFill>
              </a:rPr>
              <a:t>GMS </a:t>
            </a:r>
            <a:r>
              <a:rPr lang="ru-RU" sz="2000" dirty="0" smtClean="0">
                <a:solidFill>
                  <a:srgbClr val="000090"/>
                </a:solidFill>
              </a:rPr>
              <a:t>проведение ориентации нового состава СКК по вопросам построения деятельности СКК согласно требования и минимальных стандартов ГФ.</a:t>
            </a:r>
            <a:endParaRPr lang="ru-RU" sz="2000" dirty="0">
              <a:solidFill>
                <a:srgbClr val="000090"/>
              </a:solidFill>
            </a:endParaRPr>
          </a:p>
        </p:txBody>
      </p:sp>
      <p:sp>
        <p:nvSpPr>
          <p:cNvPr id="4" name="Назван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0809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rgbClr val="800000"/>
                </a:solidFill>
              </a:rPr>
              <a:t>ДАЛЬНЕЙШИЕ ШАГИ СКК </a:t>
            </a:r>
            <a:endParaRPr lang="ru-RU" sz="2800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98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833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0090"/>
                </a:solidFill>
              </a:rPr>
              <a:t>ОБОСНОВАНИЕ ВОПРОСА</a:t>
            </a:r>
            <a:endParaRPr lang="ru-RU" sz="2800" b="1" dirty="0">
              <a:solidFill>
                <a:srgbClr val="00009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16924"/>
            <a:ext cx="8229600" cy="4809239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b="1" dirty="0" smtClean="0">
                <a:solidFill>
                  <a:srgbClr val="800000"/>
                </a:solidFill>
              </a:rPr>
              <a:t>2013 год – ГФ обновил требования в отношении СКК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rgbClr val="800000"/>
                </a:solidFill>
              </a:rPr>
              <a:t>2015 год – ГФ вводит минимальные стандарты для СКК</a:t>
            </a:r>
          </a:p>
          <a:p>
            <a:pPr marL="0" indent="0" algn="just">
              <a:buNone/>
            </a:pPr>
            <a:endParaRPr lang="ru-RU" sz="2400" b="1" dirty="0" smtClean="0">
              <a:solidFill>
                <a:srgbClr val="800000"/>
              </a:solidFill>
            </a:endParaRPr>
          </a:p>
          <a:p>
            <a:pPr marL="0" indent="0" algn="just">
              <a:buNone/>
            </a:pPr>
            <a:endParaRPr lang="ru-RU" sz="2400" b="1" dirty="0">
              <a:solidFill>
                <a:srgbClr val="800000"/>
              </a:solidFill>
            </a:endParaRPr>
          </a:p>
          <a:p>
            <a:pPr marL="0" indent="0" algn="just">
              <a:buNone/>
            </a:pPr>
            <a:endParaRPr lang="ru-RU" sz="2400" b="1" dirty="0" smtClean="0">
              <a:solidFill>
                <a:srgbClr val="008000"/>
              </a:solidFill>
            </a:endParaRPr>
          </a:p>
          <a:p>
            <a:pPr marL="0" indent="0" algn="just">
              <a:buNone/>
            </a:pPr>
            <a:r>
              <a:rPr lang="ru-RU" sz="2400" dirty="0" smtClean="0">
                <a:solidFill>
                  <a:srgbClr val="000090"/>
                </a:solidFill>
              </a:rPr>
              <a:t>Необходимость пересмотра документации СКК, которая устанавливает правила и процедуры для организации деятельности СКК и</a:t>
            </a:r>
            <a:r>
              <a:rPr lang="en-US" sz="2400" dirty="0" smtClean="0">
                <a:solidFill>
                  <a:srgbClr val="000090"/>
                </a:solidFill>
              </a:rPr>
              <a:t>:</a:t>
            </a:r>
          </a:p>
          <a:p>
            <a:pPr algn="just">
              <a:buFontTx/>
              <a:buChar char="-"/>
            </a:pPr>
            <a:r>
              <a:rPr lang="ru-RU" sz="2400" dirty="0" smtClean="0">
                <a:solidFill>
                  <a:srgbClr val="000090"/>
                </a:solidFill>
              </a:rPr>
              <a:t>обновление Положения о работе СКК</a:t>
            </a:r>
            <a:r>
              <a:rPr lang="en-US" sz="2400" dirty="0" smtClean="0">
                <a:solidFill>
                  <a:srgbClr val="000090"/>
                </a:solidFill>
              </a:rPr>
              <a:t>;</a:t>
            </a:r>
          </a:p>
          <a:p>
            <a:pPr algn="just">
              <a:buFontTx/>
              <a:buChar char="-"/>
            </a:pPr>
            <a:r>
              <a:rPr lang="ru-RU" sz="2400" dirty="0">
                <a:solidFill>
                  <a:srgbClr val="000090"/>
                </a:solidFill>
              </a:rPr>
              <a:t>р</a:t>
            </a:r>
            <a:r>
              <a:rPr lang="ru-RU" sz="2400" dirty="0" smtClean="0">
                <a:solidFill>
                  <a:srgbClr val="000090"/>
                </a:solidFill>
              </a:rPr>
              <a:t>азработка дополнительных руководств и планов для СКК.</a:t>
            </a:r>
          </a:p>
          <a:p>
            <a:pPr marL="0" indent="0" algn="just">
              <a:buNone/>
            </a:pPr>
            <a:endParaRPr lang="ru-RU" sz="2400" b="1" dirty="0">
              <a:solidFill>
                <a:srgbClr val="008000"/>
              </a:solidFill>
            </a:endParaRPr>
          </a:p>
          <a:p>
            <a:pPr marL="0" indent="0" algn="just">
              <a:buNone/>
            </a:pPr>
            <a:endParaRPr lang="en-US" sz="2400" b="1" dirty="0" smtClean="0">
              <a:solidFill>
                <a:srgbClr val="80000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893674" y="2445717"/>
            <a:ext cx="987747" cy="834836"/>
          </a:xfrm>
          <a:prstGeom prst="downArrow">
            <a:avLst/>
          </a:prstGeom>
          <a:noFill/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86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 smtClean="0">
                <a:solidFill>
                  <a:srgbClr val="800000"/>
                </a:solidFill>
              </a:rPr>
              <a:t>ТРЕБОВАНИЯ И МИНИМАЛЬНЫЕ СТАНДАРТЫ ГФ</a:t>
            </a:r>
            <a:endParaRPr lang="en-US" sz="2800" b="1" dirty="0">
              <a:solidFill>
                <a:srgbClr val="8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051" y="1417638"/>
            <a:ext cx="7760862" cy="484951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400" b="1" u="sng" dirty="0" smtClean="0">
                <a:solidFill>
                  <a:srgbClr val="000090"/>
                </a:solidFill>
              </a:rPr>
              <a:t>Требования к СКК распространяются на:</a:t>
            </a:r>
          </a:p>
          <a:p>
            <a:pPr marL="457200" indent="-457200">
              <a:buAutoNum type="arabicPeriod"/>
            </a:pPr>
            <a:r>
              <a:rPr lang="ru-RU" sz="2000" dirty="0" smtClean="0">
                <a:solidFill>
                  <a:srgbClr val="000090"/>
                </a:solidFill>
              </a:rPr>
              <a:t>Процесс разработки концептуальных заявок </a:t>
            </a:r>
          </a:p>
          <a:p>
            <a:pPr marL="457200" indent="-457200">
              <a:buAutoNum type="arabicPeriod"/>
            </a:pPr>
            <a:r>
              <a:rPr lang="ru-RU" sz="2000" dirty="0" smtClean="0">
                <a:solidFill>
                  <a:srgbClr val="000090"/>
                </a:solidFill>
              </a:rPr>
              <a:t>Процедуры выбора основного реципиента </a:t>
            </a:r>
          </a:p>
          <a:p>
            <a:pPr marL="457200" indent="-457200">
              <a:buAutoNum type="arabicPeriod"/>
            </a:pPr>
            <a:r>
              <a:rPr lang="ru-RU" sz="2000" dirty="0" smtClean="0">
                <a:solidFill>
                  <a:srgbClr val="000090"/>
                </a:solidFill>
              </a:rPr>
              <a:t>Надзор за разработкой и реализацией грантов</a:t>
            </a:r>
          </a:p>
          <a:p>
            <a:pPr marL="457200" indent="-457200">
              <a:buAutoNum type="arabicPeriod"/>
            </a:pPr>
            <a:r>
              <a:rPr lang="ru-RU" sz="2000" dirty="0" smtClean="0">
                <a:solidFill>
                  <a:srgbClr val="000090"/>
                </a:solidFill>
              </a:rPr>
              <a:t>Процедуры выбора неправительственных членов СКК</a:t>
            </a:r>
          </a:p>
          <a:p>
            <a:pPr marL="457200" indent="-457200">
              <a:buAutoNum type="arabicPeriod"/>
            </a:pPr>
            <a:r>
              <a:rPr lang="ru-RU" sz="2000" dirty="0" smtClean="0">
                <a:solidFill>
                  <a:srgbClr val="000090"/>
                </a:solidFill>
              </a:rPr>
              <a:t>Участие затронутых сообществ в работе СКК</a:t>
            </a:r>
          </a:p>
          <a:p>
            <a:pPr marL="457200" indent="-457200">
              <a:buAutoNum type="arabicPeriod"/>
            </a:pPr>
            <a:r>
              <a:rPr lang="ru-RU" sz="2000" dirty="0" smtClean="0">
                <a:solidFill>
                  <a:srgbClr val="000090"/>
                </a:solidFill>
              </a:rPr>
              <a:t>Управление конфликтами интересов в СКК</a:t>
            </a:r>
          </a:p>
          <a:p>
            <a:pPr marL="457200" indent="-457200">
              <a:buAutoNum type="arabicPeriod"/>
            </a:pPr>
            <a:endParaRPr lang="ru-RU" sz="2000" dirty="0" smtClean="0">
              <a:solidFill>
                <a:srgbClr val="000090"/>
              </a:solidFill>
            </a:endParaRPr>
          </a:p>
          <a:p>
            <a:pPr marL="0" indent="0">
              <a:buNone/>
            </a:pPr>
            <a:endParaRPr lang="ru-RU" dirty="0" smtClean="0">
              <a:solidFill>
                <a:srgbClr val="000090"/>
              </a:solidFill>
            </a:endParaRPr>
          </a:p>
          <a:p>
            <a:pPr marL="0" indent="0">
              <a:buNone/>
            </a:pPr>
            <a:endParaRPr lang="ru-RU" sz="2400" dirty="0" smtClean="0">
              <a:solidFill>
                <a:srgbClr val="000090"/>
              </a:solidFill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800000"/>
                </a:solidFill>
              </a:rPr>
              <a:t>Запрос технической помощи для изучения  документации СКК и приведения ее в соответствие требований ГФ -  сотрудничество с консультантами </a:t>
            </a:r>
            <a:r>
              <a:rPr lang="en-US" sz="2000" dirty="0" smtClean="0">
                <a:solidFill>
                  <a:srgbClr val="800000"/>
                </a:solidFill>
              </a:rPr>
              <a:t>GMS</a:t>
            </a:r>
            <a:r>
              <a:rPr lang="ru-RU" sz="2000" dirty="0" smtClean="0">
                <a:solidFill>
                  <a:srgbClr val="800000"/>
                </a:solidFill>
              </a:rPr>
              <a:t> (</a:t>
            </a:r>
            <a:r>
              <a:rPr lang="en-US" sz="2000" dirty="0" smtClean="0">
                <a:solidFill>
                  <a:srgbClr val="800000"/>
                </a:solidFill>
              </a:rPr>
              <a:t>Grant Management Solution</a:t>
            </a:r>
            <a:r>
              <a:rPr lang="ru-RU" sz="2000" dirty="0" smtClean="0">
                <a:solidFill>
                  <a:srgbClr val="800000"/>
                </a:solidFill>
              </a:rPr>
              <a:t>), при финансовой поддержке </a:t>
            </a:r>
            <a:r>
              <a:rPr lang="en-US" sz="2000" dirty="0" smtClean="0">
                <a:solidFill>
                  <a:srgbClr val="800000"/>
                </a:solidFill>
              </a:rPr>
              <a:t>USAID</a:t>
            </a:r>
            <a:endParaRPr lang="en-US" sz="2400" dirty="0" smtClean="0">
              <a:solidFill>
                <a:srgbClr val="800000"/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1088166" y="3994273"/>
            <a:ext cx="987747" cy="834836"/>
          </a:xfrm>
          <a:prstGeom prst="downArrow">
            <a:avLst/>
          </a:prstGeom>
          <a:noFill/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839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437" y="176374"/>
            <a:ext cx="8534400" cy="858353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000090"/>
                </a:solidFill>
              </a:rPr>
              <a:t>ОСНОВНЫЕ ТРЕБОВАНИЯ К СОСТАВУ </a:t>
            </a:r>
            <a:r>
              <a:rPr lang="ru-RU" sz="2800" b="1" dirty="0">
                <a:solidFill>
                  <a:srgbClr val="000090"/>
                </a:solidFill>
              </a:rPr>
              <a:t>И </a:t>
            </a:r>
            <a:r>
              <a:rPr lang="ru-RU" sz="2800" b="1" dirty="0" smtClean="0">
                <a:solidFill>
                  <a:srgbClr val="000090"/>
                </a:solidFill>
              </a:rPr>
              <a:t>ПРЕДСТАВИТЕЛЬСТВУ</a:t>
            </a:r>
            <a:endParaRPr lang="en-US" sz="2800" b="1" dirty="0">
              <a:solidFill>
                <a:srgbClr val="000090"/>
              </a:solidFill>
            </a:endParaRPr>
          </a:p>
        </p:txBody>
      </p:sp>
      <p:graphicFrame>
        <p:nvGraphicFramePr>
          <p:cNvPr id="4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1733546"/>
              </p:ext>
            </p:extLst>
          </p:nvPr>
        </p:nvGraphicFramePr>
        <p:xfrm>
          <a:off x="294437" y="1162979"/>
          <a:ext cx="8534400" cy="22469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4400"/>
              </a:tblGrid>
              <a:tr h="2775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00009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КВАЛИФИКАЦИОННЫЙ КРИТЕРИЙ</a:t>
                      </a:r>
                      <a:endParaRPr lang="ru-RU" sz="1400" dirty="0">
                        <a:solidFill>
                          <a:srgbClr val="00009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32026">
                <a:tc>
                  <a:txBody>
                    <a:bodyPr/>
                    <a:lstStyle/>
                    <a:p>
                      <a:r>
                        <a:rPr lang="ru-RU" sz="1800" b="0" i="0" u="none" strike="noStrike" kern="1200" baseline="0" dirty="0" smtClean="0">
                          <a:solidFill>
                            <a:srgbClr val="000090"/>
                          </a:solidFill>
                          <a:latin typeface="+mn-lt"/>
                          <a:ea typeface="+mn-ea"/>
                          <a:cs typeface="+mn-cs"/>
                        </a:rPr>
                        <a:t>Глобальный фонд требует от всех СКК подтверждать представленность в комитете людей, живущих с ВИЧ, и людей, затронутых туберкулезом или малярией 	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3020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baseline="0" dirty="0" smtClean="0">
                          <a:solidFill>
                            <a:srgbClr val="000090"/>
                          </a:solidFill>
                          <a:latin typeface="+mn-lt"/>
                          <a:ea typeface="+mn-ea"/>
                          <a:cs typeface="+mn-cs"/>
                        </a:rPr>
                        <a:t>Глобальный фонд требует, чтобы выборы всех членов СКК, представляющих неправительственные избирательные группы, проводились соответствующими группами на основании документальной и прозрачной процедуры, разработанной каждой избирательной группой. 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Содержимое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9994050"/>
              </p:ext>
            </p:extLst>
          </p:nvPr>
        </p:nvGraphicFramePr>
        <p:xfrm>
          <a:off x="294437" y="3409901"/>
          <a:ext cx="8534399" cy="3245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4399"/>
              </a:tblGrid>
              <a:tr h="2845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0090"/>
                          </a:solidFill>
                        </a:rPr>
                        <a:t>МИНИМАЛЬНЫЙ СТАНДАРТ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2961">
                <a:tc>
                  <a:txBody>
                    <a:bodyPr/>
                    <a:lstStyle/>
                    <a:p>
                      <a:r>
                        <a:rPr lang="ru-RU" sz="1600" b="0" i="0" u="none" strike="noStrike" kern="1200" baseline="0" dirty="0" smtClean="0">
                          <a:solidFill>
                            <a:srgbClr val="000090"/>
                          </a:solidFill>
                          <a:latin typeface="+mn-lt"/>
                          <a:ea typeface="+mn-ea"/>
                          <a:cs typeface="+mn-cs"/>
                        </a:rPr>
                        <a:t>Гендерный баланс СКК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405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baseline="0" dirty="0" smtClean="0">
                          <a:solidFill>
                            <a:srgbClr val="000090"/>
                          </a:solidFill>
                          <a:latin typeface="+mn-lt"/>
                          <a:ea typeface="+mn-ea"/>
                          <a:cs typeface="+mn-cs"/>
                        </a:rPr>
                        <a:t>СКК состоит, как минимум, на 40% из представителей национального сектора гражданского общества.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681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baseline="0" dirty="0" smtClean="0">
                          <a:solidFill>
                            <a:srgbClr val="000090"/>
                          </a:solidFill>
                          <a:latin typeface="+mn-lt"/>
                          <a:ea typeface="+mn-ea"/>
                          <a:cs typeface="+mn-cs"/>
                        </a:rPr>
                        <a:t>СКК имеет четкие процедуры обмена информацией в порядке обратной связи со своими избирательными группами, которые выбрали состав СКК, чтобы представлять в нем свои интересы. 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202992">
                <a:tc>
                  <a:txBody>
                    <a:bodyPr/>
                    <a:lstStyle/>
                    <a:p>
                      <a:r>
                        <a:rPr lang="ru-RU" sz="1600" b="0" i="0" u="none" strike="noStrike" kern="1200" baseline="0" dirty="0" smtClean="0">
                          <a:solidFill>
                            <a:srgbClr val="000090"/>
                          </a:solidFill>
                          <a:latin typeface="+mn-lt"/>
                          <a:ea typeface="+mn-ea"/>
                          <a:cs typeface="+mn-cs"/>
                        </a:rPr>
                        <a:t>СКК выбирает своего председателя и заместителей из представителей различных секторов (правительство, НПО и партнеры в области развития), использует принципы рационального управления, регулярно осуществляет замену и ротацию руководства согласно уставным документам СКК.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274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3898002"/>
              </p:ext>
            </p:extLst>
          </p:nvPr>
        </p:nvGraphicFramePr>
        <p:xfrm>
          <a:off x="423319" y="1699917"/>
          <a:ext cx="8419359" cy="2294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19359"/>
              </a:tblGrid>
              <a:tr h="2158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00009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КВАЛИФИКАЦИОННЫЙ КРИТЕРИИ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rgbClr val="00009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776316">
                <a:tc>
                  <a:txBody>
                    <a:bodyPr/>
                    <a:lstStyle/>
                    <a:p>
                      <a:r>
                        <a:rPr lang="ru-RU" sz="1800" b="0" i="0" u="none" strike="noStrike" kern="1200" baseline="0" dirty="0" smtClean="0">
                          <a:solidFill>
                            <a:srgbClr val="000090"/>
                          </a:solidFill>
                          <a:latin typeface="+mn-lt"/>
                          <a:ea typeface="+mn-ea"/>
                          <a:cs typeface="+mn-cs"/>
                        </a:rPr>
                        <a:t>Для обеспечения надлежащего урегулирования конфликтов интересов Глобальный фонд требует, чтобы  СКК разработал и опубликовал (в печатном виде и для широкого ознакомления) политику управления конфликтами интересов, применяемую ко всем членам СКК и всем функциям СКК.	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Название 1"/>
          <p:cNvSpPr>
            <a:spLocks noGrp="1"/>
          </p:cNvSpPr>
          <p:nvPr>
            <p:ph type="title"/>
          </p:nvPr>
        </p:nvSpPr>
        <p:spPr>
          <a:xfrm>
            <a:off x="812355" y="152400"/>
            <a:ext cx="7391400" cy="1295400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rgbClr val="000090"/>
                </a:solidFill>
              </a:rPr>
              <a:t>КОНФЛИКТ ИНТЕРЕСОВ</a:t>
            </a:r>
            <a:endParaRPr lang="ru-RU" sz="2800" b="1" dirty="0">
              <a:solidFill>
                <a:srgbClr val="000090"/>
              </a:solidFill>
            </a:endParaRPr>
          </a:p>
        </p:txBody>
      </p:sp>
      <p:graphicFrame>
        <p:nvGraphicFramePr>
          <p:cNvPr id="6" name="Содержимое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3299441"/>
              </p:ext>
            </p:extLst>
          </p:nvPr>
        </p:nvGraphicFramePr>
        <p:xfrm>
          <a:off x="423318" y="3839823"/>
          <a:ext cx="8419359" cy="13968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19359"/>
              </a:tblGrid>
              <a:tr h="4882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0090"/>
                          </a:solidFill>
                        </a:rPr>
                        <a:t>МИНИМАЛЬНЫЙ СТАНДАРТ</a:t>
                      </a:r>
                    </a:p>
                    <a:p>
                      <a:pPr algn="ctr"/>
                      <a:endParaRPr lang="ru-RU" sz="1400" dirty="0">
                        <a:solidFill>
                          <a:srgbClr val="00009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87868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kern="1200" dirty="0" smtClean="0">
                          <a:solidFill>
                            <a:srgbClr val="000090"/>
                          </a:solidFill>
                          <a:latin typeface="+mn-lt"/>
                          <a:ea typeface="+mn-ea"/>
                          <a:cs typeface="+mn-cs"/>
                        </a:rPr>
                        <a:t>Не более одного члена СКК с правом голоса в каждой избирательной группы имеет конфликт интересов согласно заполненным декларациям о конфликте интересов.</a:t>
                      </a:r>
                      <a:endParaRPr lang="en-US" sz="1800" kern="1200" dirty="0" smtClean="0">
                        <a:solidFill>
                          <a:srgbClr val="00009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219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1460114"/>
              </p:ext>
            </p:extLst>
          </p:nvPr>
        </p:nvGraphicFramePr>
        <p:xfrm>
          <a:off x="364525" y="1080672"/>
          <a:ext cx="8384548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4548"/>
              </a:tblGrid>
              <a:tr h="3538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0090"/>
                          </a:solidFill>
                        </a:rPr>
                        <a:t>ТРЕБОВАНИЯ</a:t>
                      </a:r>
                    </a:p>
                    <a:p>
                      <a:pPr algn="ctr"/>
                      <a:endParaRPr lang="ru-RU" sz="1400" dirty="0">
                        <a:solidFill>
                          <a:srgbClr val="00009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15189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rgbClr val="000090"/>
                          </a:solidFill>
                        </a:rPr>
                        <a:t>СКК должен</a:t>
                      </a:r>
                      <a:r>
                        <a:rPr lang="ru-RU" sz="1600" b="0" baseline="0" dirty="0" smtClean="0">
                          <a:solidFill>
                            <a:srgbClr val="000090"/>
                          </a:solidFill>
                        </a:rPr>
                        <a:t> </a:t>
                      </a:r>
                      <a:r>
                        <a:rPr lang="ru-RU" sz="1600" b="0" dirty="0" smtClean="0">
                          <a:solidFill>
                            <a:srgbClr val="000090"/>
                          </a:solidFill>
                        </a:rPr>
                        <a:t>иметь надзорный план с указанием конкретных мероприятий,</a:t>
                      </a:r>
                      <a:r>
                        <a:rPr lang="ru-RU" sz="1600" b="0" baseline="0" dirty="0" smtClean="0">
                          <a:solidFill>
                            <a:srgbClr val="000090"/>
                          </a:solidFill>
                        </a:rPr>
                        <a:t> описанием индивидуальных обязанностей/ обязанностей избирательной группы, сроков и бюджета </a:t>
                      </a:r>
                      <a:endParaRPr lang="ru-RU" sz="1600" b="0" dirty="0">
                        <a:solidFill>
                          <a:srgbClr val="00009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15189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rgbClr val="000090"/>
                          </a:solidFill>
                        </a:rPr>
                        <a:t>СКК должен иметь</a:t>
                      </a:r>
                      <a:r>
                        <a:rPr lang="ru-RU" sz="1600" b="0" baseline="0" dirty="0" smtClean="0">
                          <a:solidFill>
                            <a:srgbClr val="000090"/>
                          </a:solidFill>
                        </a:rPr>
                        <a:t> </a:t>
                      </a:r>
                      <a:r>
                        <a:rPr lang="ru-RU" sz="1600" b="0" dirty="0" smtClean="0">
                          <a:solidFill>
                            <a:srgbClr val="000090"/>
                          </a:solidFill>
                        </a:rPr>
                        <a:t>постоянный надзорный орган,</a:t>
                      </a:r>
                      <a:r>
                        <a:rPr lang="ru-RU" sz="1600" b="0" baseline="0" dirty="0" smtClean="0">
                          <a:solidFill>
                            <a:srgbClr val="000090"/>
                          </a:solidFill>
                        </a:rPr>
                        <a:t> обладающий необходимым уровнем экспертных знаний и навыков для проведения регулярных надзорных проверок</a:t>
                      </a:r>
                      <a:endParaRPr lang="ru-RU" sz="1600" b="0" dirty="0">
                        <a:solidFill>
                          <a:srgbClr val="00009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8614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0090"/>
                          </a:solidFill>
                        </a:rPr>
                        <a:t>Надзорный орган или СКК  должен на регулярной основе обеспечивать обмен информацией в порядке обратной связи с  гражданским обществом и людьми, живущими с заболеваниями и/или затронутыми заболеваниями</a:t>
                      </a:r>
                    </a:p>
                    <a:p>
                      <a:endParaRPr lang="ru-RU" sz="1600" b="0" dirty="0">
                        <a:solidFill>
                          <a:srgbClr val="00009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Название 1"/>
          <p:cNvSpPr>
            <a:spLocks noGrp="1"/>
          </p:cNvSpPr>
          <p:nvPr>
            <p:ph type="title"/>
          </p:nvPr>
        </p:nvSpPr>
        <p:spPr>
          <a:xfrm>
            <a:off x="364525" y="152400"/>
            <a:ext cx="8627075" cy="741227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rgbClr val="000090"/>
                </a:solidFill>
              </a:rPr>
              <a:t>НАДЗОРНАЯ ДЕЯТЕЛЬНОСТЬ СКК</a:t>
            </a:r>
            <a:endParaRPr lang="ru-RU" sz="2800" b="1" dirty="0">
              <a:solidFill>
                <a:srgbClr val="000090"/>
              </a:solidFill>
            </a:endParaRPr>
          </a:p>
        </p:txBody>
      </p:sp>
      <p:graphicFrame>
        <p:nvGraphicFramePr>
          <p:cNvPr id="6" name="Содержимое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3646481"/>
              </p:ext>
            </p:extLst>
          </p:nvPr>
        </p:nvGraphicFramePr>
        <p:xfrm>
          <a:off x="364525" y="3775934"/>
          <a:ext cx="8384548" cy="2719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4548"/>
              </a:tblGrid>
              <a:tr h="2807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0090"/>
                          </a:solidFill>
                        </a:rPr>
                        <a:t>МИНИМАЛЬНЯЕ СТАНДАРТЫ</a:t>
                      </a:r>
                    </a:p>
                    <a:p>
                      <a:pPr algn="ctr"/>
                      <a:endParaRPr lang="ru-RU" sz="1400" dirty="0">
                        <a:solidFill>
                          <a:srgbClr val="00009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8010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0090"/>
                          </a:solidFill>
                        </a:rPr>
                        <a:t>Надзорный орган осуществляет надзор за реализацией проектов, обсуждает результаты с каждым из основных</a:t>
                      </a:r>
                      <a:r>
                        <a:rPr lang="ru-RU" sz="1600" baseline="0" dirty="0" smtClean="0">
                          <a:solidFill>
                            <a:srgbClr val="000090"/>
                          </a:solidFill>
                        </a:rPr>
                        <a:t> реципиентов</a:t>
                      </a:r>
                      <a:r>
                        <a:rPr lang="ru-RU" sz="1600" dirty="0" smtClean="0">
                          <a:solidFill>
                            <a:srgbClr val="000090"/>
                          </a:solidFill>
                        </a:rPr>
                        <a:t>, выявляет проблемы и рекомендует изменения программ, при необходимости, перераспределение средств между видами программной деятельности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79764">
                <a:tc>
                  <a:txBody>
                    <a:bodyPr/>
                    <a:lstStyle/>
                    <a:p>
                      <a:r>
                        <a:rPr lang="ru-RU" sz="1600" b="0" baseline="0" dirty="0" smtClean="0">
                          <a:solidFill>
                            <a:srgbClr val="000090"/>
                          </a:solidFill>
                        </a:rPr>
                        <a:t>В случае выявления проблем и препятствий они выносятся на рассмотрение СКК, где принимаются решения и корректирующие меры</a:t>
                      </a:r>
                      <a:endParaRPr lang="ru-RU" sz="1600" b="0" dirty="0">
                        <a:solidFill>
                          <a:srgbClr val="00009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98244">
                <a:tc>
                  <a:txBody>
                    <a:bodyPr/>
                    <a:lstStyle/>
                    <a:p>
                      <a:r>
                        <a:rPr lang="ru-RU" sz="1600" baseline="0" dirty="0" smtClean="0">
                          <a:solidFill>
                            <a:srgbClr val="000090"/>
                          </a:solidFill>
                        </a:rPr>
                        <a:t>СКК ежеквартально информирует о результатах надзора Секретариат ГФ и заинтересованные стороны в стране с применением процедур указанных в плане по надзору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851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3714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000090"/>
                </a:solidFill>
              </a:rPr>
              <a:t>РАБОЧАЯ</a:t>
            </a:r>
            <a:r>
              <a:rPr lang="ru-RU" dirty="0" smtClean="0">
                <a:solidFill>
                  <a:srgbClr val="000090"/>
                </a:solidFill>
              </a:rPr>
              <a:t> </a:t>
            </a:r>
            <a:r>
              <a:rPr lang="ru-RU" sz="2800" b="1" dirty="0" smtClean="0">
                <a:solidFill>
                  <a:srgbClr val="000090"/>
                </a:solidFill>
              </a:rPr>
              <a:t>ГРУППА </a:t>
            </a:r>
            <a:r>
              <a:rPr lang="ru-RU" sz="2800" b="1" dirty="0">
                <a:solidFill>
                  <a:srgbClr val="000090"/>
                </a:solidFill>
              </a:rPr>
              <a:t>ПО РАЗРАБОТКЕ РУКОВОДЯЩИХ ДОКУМЕНТОВ О ДЕЯТЕЛЬНОСТИ СКК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52309"/>
            <a:ext cx="8229600" cy="556164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Цель создания рабочей группы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r>
              <a:rPr lang="uk-UA" sz="1800" dirty="0" smtClean="0">
                <a:solidFill>
                  <a:srgbClr val="7030A0"/>
                </a:solidFill>
              </a:rPr>
              <a:t>пересмотр </a:t>
            </a:r>
            <a:r>
              <a:rPr lang="uk-UA" sz="1800" dirty="0">
                <a:solidFill>
                  <a:srgbClr val="7030A0"/>
                </a:solidFill>
              </a:rPr>
              <a:t>руководящих </a:t>
            </a:r>
            <a:r>
              <a:rPr lang="uk-UA" sz="1800" dirty="0" smtClean="0">
                <a:solidFill>
                  <a:srgbClr val="7030A0"/>
                </a:solidFill>
              </a:rPr>
              <a:t>документов регламентирующих деятельность </a:t>
            </a:r>
            <a:r>
              <a:rPr lang="uk-UA" sz="1800" dirty="0">
                <a:solidFill>
                  <a:srgbClr val="7030A0"/>
                </a:solidFill>
              </a:rPr>
              <a:t>СКК </a:t>
            </a:r>
            <a:r>
              <a:rPr lang="ru-RU" sz="1800" dirty="0">
                <a:solidFill>
                  <a:srgbClr val="7030A0"/>
                </a:solidFill>
              </a:rPr>
              <a:t>в соответствии с  требованиями Глобального фонда в связи с новой моделью </a:t>
            </a:r>
            <a:r>
              <a:rPr lang="ru-RU" sz="1800" dirty="0" smtClean="0">
                <a:solidFill>
                  <a:srgbClr val="7030A0"/>
                </a:solidFill>
              </a:rPr>
              <a:t>финансирования и введением ГФ с 2015 года новых минимальных стандартов для СКК.</a:t>
            </a:r>
            <a:endParaRPr lang="en-US" sz="1800" dirty="0" smtClean="0">
              <a:solidFill>
                <a:srgbClr val="7030A0"/>
              </a:solidFill>
            </a:endParaRPr>
          </a:p>
          <a:p>
            <a:pPr marL="0" indent="0" algn="just">
              <a:buNone/>
            </a:pP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Формирование рабочей группы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r>
              <a:rPr lang="ru-RU" sz="1800" dirty="0" err="1" smtClean="0">
                <a:solidFill>
                  <a:srgbClr val="7030A0"/>
                </a:solidFill>
              </a:rPr>
              <a:t>номинирование</a:t>
            </a:r>
            <a:r>
              <a:rPr lang="ru-RU" sz="1800" dirty="0" smtClean="0">
                <a:solidFill>
                  <a:srgbClr val="7030A0"/>
                </a:solidFill>
              </a:rPr>
              <a:t> кандидатур членами </a:t>
            </a:r>
            <a:r>
              <a:rPr lang="ru-RU" sz="1800" dirty="0">
                <a:solidFill>
                  <a:srgbClr val="7030A0"/>
                </a:solidFill>
              </a:rPr>
              <a:t>СКК в режиме онлайн </a:t>
            </a:r>
            <a:r>
              <a:rPr lang="ru-RU" sz="1800" dirty="0" smtClean="0">
                <a:solidFill>
                  <a:srgbClr val="7030A0"/>
                </a:solidFill>
              </a:rPr>
              <a:t>(</a:t>
            </a:r>
            <a:r>
              <a:rPr lang="ru-RU" sz="1800" dirty="0">
                <a:solidFill>
                  <a:srgbClr val="7030A0"/>
                </a:solidFill>
              </a:rPr>
              <a:t>электронное письмо</a:t>
            </a:r>
            <a:r>
              <a:rPr lang="ru-RU" sz="1800" dirty="0" smtClean="0">
                <a:solidFill>
                  <a:srgbClr val="7030A0"/>
                </a:solidFill>
              </a:rPr>
              <a:t>) </a:t>
            </a:r>
            <a:r>
              <a:rPr lang="ru-RU" sz="1800" dirty="0">
                <a:solidFill>
                  <a:srgbClr val="7030A0"/>
                </a:solidFill>
              </a:rPr>
              <a:t>либо путем </a:t>
            </a:r>
            <a:r>
              <a:rPr lang="ru-RU" sz="1800" dirty="0" smtClean="0">
                <a:solidFill>
                  <a:srgbClr val="7030A0"/>
                </a:solidFill>
              </a:rPr>
              <a:t>самовыдвижения с последующим голосованием.</a:t>
            </a:r>
            <a:endParaRPr lang="ru-RU" sz="1800" dirty="0">
              <a:solidFill>
                <a:srgbClr val="7030A0"/>
              </a:solidFill>
            </a:endParaRPr>
          </a:p>
          <a:p>
            <a:pPr marL="0" indent="0" algn="just">
              <a:buNone/>
            </a:pP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Критерии отбора  - </a:t>
            </a:r>
            <a:r>
              <a:rPr lang="ru-RU" sz="1800" dirty="0" smtClean="0">
                <a:solidFill>
                  <a:srgbClr val="7030A0"/>
                </a:solidFill>
              </a:rPr>
              <a:t>наличие </a:t>
            </a:r>
            <a:r>
              <a:rPr lang="ru-RU" sz="1800" dirty="0">
                <a:solidFill>
                  <a:srgbClr val="7030A0"/>
                </a:solidFill>
              </a:rPr>
              <a:t>опыта по разработке регламентирующих </a:t>
            </a:r>
            <a:r>
              <a:rPr lang="ru-RU" sz="1800" dirty="0" smtClean="0">
                <a:solidFill>
                  <a:srgbClr val="7030A0"/>
                </a:solidFill>
              </a:rPr>
              <a:t>документов государственного </a:t>
            </a:r>
            <a:r>
              <a:rPr lang="ru-RU" sz="1800" dirty="0">
                <a:solidFill>
                  <a:srgbClr val="7030A0"/>
                </a:solidFill>
              </a:rPr>
              <a:t>и негосударственного статуса (положений, правил и процедур и др</a:t>
            </a:r>
            <a:r>
              <a:rPr lang="ru-RU" sz="1800" dirty="0" smtClean="0">
                <a:solidFill>
                  <a:srgbClr val="7030A0"/>
                </a:solidFill>
              </a:rPr>
              <a:t>.), а </a:t>
            </a:r>
            <a:r>
              <a:rPr lang="ru-RU" sz="1800" dirty="0" smtClean="0">
                <a:solidFill>
                  <a:srgbClr val="7030A0"/>
                </a:solidFill>
              </a:rPr>
              <a:t>также опыт </a:t>
            </a:r>
            <a:r>
              <a:rPr lang="ru-RU" sz="1800" dirty="0">
                <a:solidFill>
                  <a:srgbClr val="7030A0"/>
                </a:solidFill>
              </a:rPr>
              <a:t>работы в составе групп (командная работа) </a:t>
            </a:r>
            <a:r>
              <a:rPr lang="ru-RU" sz="1800" dirty="0" smtClean="0">
                <a:solidFill>
                  <a:srgbClr val="7030A0"/>
                </a:solidFill>
              </a:rPr>
              <a:t>разработчиков.</a:t>
            </a:r>
            <a:endParaRPr lang="ru-RU" sz="1800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Состав рабочей группы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smtClean="0">
                <a:solidFill>
                  <a:srgbClr val="7030A0"/>
                </a:solidFill>
              </a:rPr>
              <a:t>В рабочую группу вошли представители государственных,  неправительственных  и международных организаций.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rgbClr val="7030A0"/>
                </a:solidFill>
              </a:rPr>
              <a:t>Общий состав группы составил 7 человек</a:t>
            </a:r>
            <a:r>
              <a:rPr lang="ru-RU" sz="1800" dirty="0">
                <a:solidFill>
                  <a:srgbClr val="7030A0"/>
                </a:solidFill>
              </a:rPr>
              <a:t>. </a:t>
            </a:r>
            <a:r>
              <a:rPr lang="ru-RU" sz="1800" dirty="0" smtClean="0">
                <a:solidFill>
                  <a:srgbClr val="7030A0"/>
                </a:solidFill>
              </a:rPr>
              <a:t>(</a:t>
            </a:r>
            <a:r>
              <a:rPr lang="ru-RU" sz="1200" dirty="0" err="1" smtClean="0">
                <a:solidFill>
                  <a:srgbClr val="7030A0"/>
                </a:solidFill>
              </a:rPr>
              <a:t>Айтмагамбетова</a:t>
            </a:r>
            <a:r>
              <a:rPr lang="ru-RU" sz="1200" dirty="0" smtClean="0">
                <a:solidFill>
                  <a:srgbClr val="7030A0"/>
                </a:solidFill>
              </a:rPr>
              <a:t> </a:t>
            </a:r>
            <a:r>
              <a:rPr lang="ru-RU" sz="1200" dirty="0" smtClean="0">
                <a:solidFill>
                  <a:srgbClr val="7030A0"/>
                </a:solidFill>
              </a:rPr>
              <a:t> Индира </a:t>
            </a:r>
            <a:r>
              <a:rPr lang="ru-RU" sz="1200" dirty="0" smtClean="0">
                <a:solidFill>
                  <a:srgbClr val="7030A0"/>
                </a:solidFill>
              </a:rPr>
              <a:t>(CDC) </a:t>
            </a:r>
            <a:r>
              <a:rPr lang="ru-RU" sz="1200" dirty="0">
                <a:solidFill>
                  <a:srgbClr val="7030A0"/>
                </a:solidFill>
              </a:rPr>
              <a:t>член СКК</a:t>
            </a:r>
            <a:r>
              <a:rPr lang="ru-RU" sz="1200" dirty="0" smtClean="0">
                <a:solidFill>
                  <a:srgbClr val="7030A0"/>
                </a:solidFill>
              </a:rPr>
              <a:t>, </a:t>
            </a:r>
            <a:r>
              <a:rPr lang="ru-RU" sz="1200" dirty="0" err="1">
                <a:solidFill>
                  <a:srgbClr val="7030A0"/>
                </a:solidFill>
              </a:rPr>
              <a:t>Голиусов</a:t>
            </a:r>
            <a:r>
              <a:rPr lang="ru-RU" sz="1200" dirty="0">
                <a:solidFill>
                  <a:srgbClr val="7030A0"/>
                </a:solidFill>
              </a:rPr>
              <a:t> Александр, </a:t>
            </a:r>
            <a:r>
              <a:rPr lang="ru-RU" sz="1200" dirty="0" smtClean="0">
                <a:solidFill>
                  <a:srgbClr val="7030A0"/>
                </a:solidFill>
              </a:rPr>
              <a:t>(UNAIDS) </a:t>
            </a:r>
            <a:r>
              <a:rPr lang="ru-RU" sz="1200" dirty="0">
                <a:solidFill>
                  <a:srgbClr val="7030A0"/>
                </a:solidFill>
              </a:rPr>
              <a:t>заместитель председателя СКК, Идрисова Роза (ЛЗЗ НПО), Измаилова </a:t>
            </a:r>
            <a:r>
              <a:rPr lang="ru-RU" sz="1200" dirty="0" err="1" smtClean="0">
                <a:solidFill>
                  <a:srgbClr val="7030A0"/>
                </a:solidFill>
              </a:rPr>
              <a:t>Хорлан</a:t>
            </a:r>
            <a:r>
              <a:rPr lang="ru-RU" sz="1200" dirty="0" smtClean="0">
                <a:solidFill>
                  <a:srgbClr val="7030A0"/>
                </a:solidFill>
              </a:rPr>
              <a:t> (</a:t>
            </a:r>
            <a:r>
              <a:rPr lang="en-GB" sz="1200" dirty="0" smtClean="0">
                <a:solidFill>
                  <a:srgbClr val="7030A0"/>
                </a:solidFill>
              </a:rPr>
              <a:t>USAID</a:t>
            </a:r>
            <a:r>
              <a:rPr lang="ru-RU" sz="1200" dirty="0">
                <a:solidFill>
                  <a:srgbClr val="7030A0"/>
                </a:solidFill>
              </a:rPr>
              <a:t>) </a:t>
            </a:r>
            <a:r>
              <a:rPr lang="ru-RU" sz="1200" dirty="0" err="1">
                <a:solidFill>
                  <a:srgbClr val="7030A0"/>
                </a:solidFill>
              </a:rPr>
              <a:t>Каниева</a:t>
            </a:r>
            <a:r>
              <a:rPr lang="ru-RU" sz="1200" dirty="0">
                <a:solidFill>
                  <a:srgbClr val="7030A0"/>
                </a:solidFill>
              </a:rPr>
              <a:t> А. К</a:t>
            </a:r>
            <a:r>
              <a:rPr lang="ru-RU" sz="1200" dirty="0" smtClean="0">
                <a:solidFill>
                  <a:srgbClr val="7030A0"/>
                </a:solidFill>
              </a:rPr>
              <a:t>. (МВД </a:t>
            </a:r>
            <a:r>
              <a:rPr lang="ru-RU" sz="1200" dirty="0">
                <a:solidFill>
                  <a:srgbClr val="7030A0"/>
                </a:solidFill>
              </a:rPr>
              <a:t>РК), </a:t>
            </a:r>
            <a:r>
              <a:rPr lang="ru-RU" sz="1200" dirty="0" err="1">
                <a:solidFill>
                  <a:srgbClr val="7030A0"/>
                </a:solidFill>
              </a:rPr>
              <a:t>Ружникова</a:t>
            </a:r>
            <a:r>
              <a:rPr lang="ru-RU" sz="1200" dirty="0">
                <a:solidFill>
                  <a:srgbClr val="7030A0"/>
                </a:solidFill>
              </a:rPr>
              <a:t> </a:t>
            </a:r>
            <a:r>
              <a:rPr lang="ru-RU" sz="1200" dirty="0" smtClean="0">
                <a:solidFill>
                  <a:srgbClr val="7030A0"/>
                </a:solidFill>
              </a:rPr>
              <a:t>Зоя (ОБФ </a:t>
            </a:r>
            <a:r>
              <a:rPr lang="ru-RU" sz="1200" dirty="0">
                <a:solidFill>
                  <a:srgbClr val="7030A0"/>
                </a:solidFill>
              </a:rPr>
              <a:t>"</a:t>
            </a:r>
            <a:r>
              <a:rPr lang="ru-RU" sz="1200" dirty="0" err="1" smtClean="0">
                <a:solidFill>
                  <a:srgbClr val="7030A0"/>
                </a:solidFill>
              </a:rPr>
              <a:t>Шапагат</a:t>
            </a:r>
            <a:r>
              <a:rPr lang="ru-RU" sz="1200" dirty="0">
                <a:solidFill>
                  <a:srgbClr val="7030A0"/>
                </a:solidFill>
              </a:rPr>
              <a:t>«), </a:t>
            </a:r>
            <a:r>
              <a:rPr lang="ru-RU" sz="1200" dirty="0" err="1">
                <a:solidFill>
                  <a:srgbClr val="7030A0"/>
                </a:solidFill>
              </a:rPr>
              <a:t>Сауранбаева</a:t>
            </a:r>
            <a:r>
              <a:rPr lang="ru-RU" sz="1200">
                <a:solidFill>
                  <a:srgbClr val="7030A0"/>
                </a:solidFill>
              </a:rPr>
              <a:t> </a:t>
            </a:r>
            <a:r>
              <a:rPr lang="ru-RU" sz="1200" smtClean="0">
                <a:solidFill>
                  <a:srgbClr val="7030A0"/>
                </a:solidFill>
              </a:rPr>
              <a:t> Мира </a:t>
            </a:r>
            <a:r>
              <a:rPr lang="ru-RU" sz="1200" dirty="0" smtClean="0">
                <a:solidFill>
                  <a:srgbClr val="7030A0"/>
                </a:solidFill>
              </a:rPr>
              <a:t>(</a:t>
            </a:r>
            <a:r>
              <a:rPr lang="en-GB" sz="1200" dirty="0" smtClean="0">
                <a:solidFill>
                  <a:srgbClr val="7030A0"/>
                </a:solidFill>
              </a:rPr>
              <a:t>PSI</a:t>
            </a:r>
            <a:r>
              <a:rPr lang="ru-RU" sz="1200" dirty="0" smtClean="0">
                <a:solidFill>
                  <a:srgbClr val="7030A0"/>
                </a:solidFill>
              </a:rPr>
              <a:t>)</a:t>
            </a:r>
            <a:r>
              <a:rPr lang="ru-RU" sz="1800" dirty="0" smtClean="0">
                <a:solidFill>
                  <a:srgbClr val="7030A0"/>
                </a:solidFill>
              </a:rPr>
              <a:t>)</a:t>
            </a:r>
            <a:endParaRPr lang="ru-RU" sz="12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Заседания</a:t>
            </a: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r>
              <a:rPr lang="ru-RU" sz="1800" dirty="0" smtClean="0">
                <a:solidFill>
                  <a:srgbClr val="7030A0"/>
                </a:solidFill>
              </a:rPr>
              <a:t>проведено четыре заседания группы в период сентябрь – октябрь 2014 (протоколы заседаний в Секретариате СКК)</a:t>
            </a:r>
          </a:p>
          <a:p>
            <a:pPr marL="0" indent="0">
              <a:buNone/>
            </a:pPr>
            <a:endParaRPr lang="ru-RU" sz="1600" dirty="0">
              <a:solidFill>
                <a:srgbClr val="000090"/>
              </a:solidFill>
            </a:endParaRPr>
          </a:p>
          <a:p>
            <a:endParaRPr lang="ru-RU" sz="16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11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371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0090"/>
                </a:solidFill>
              </a:rPr>
              <a:t>ЧТО СДЕЛАНО</a:t>
            </a:r>
            <a:r>
              <a:rPr lang="en-US" sz="2800" b="1" dirty="0" smtClean="0">
                <a:solidFill>
                  <a:srgbClr val="000090"/>
                </a:solidFill>
              </a:rPr>
              <a:t>?</a:t>
            </a:r>
            <a:r>
              <a:rPr lang="ru-RU" sz="2800" b="1" dirty="0" smtClean="0">
                <a:solidFill>
                  <a:srgbClr val="000090"/>
                </a:solidFill>
              </a:rPr>
              <a:t> </a:t>
            </a:r>
            <a:endParaRPr lang="ru-RU" sz="2800" b="1" dirty="0">
              <a:solidFill>
                <a:srgbClr val="00009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199" y="1152310"/>
            <a:ext cx="8398701" cy="497385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000" dirty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ru-RU" sz="2000" b="1" dirty="0" smtClean="0">
                <a:solidFill>
                  <a:srgbClr val="800000"/>
                </a:solidFill>
              </a:rPr>
              <a:t>Рабочая группа совместно с экспертами </a:t>
            </a:r>
            <a:r>
              <a:rPr lang="en-US" sz="2000" b="1" dirty="0" smtClean="0">
                <a:solidFill>
                  <a:srgbClr val="800000"/>
                </a:solidFill>
              </a:rPr>
              <a:t>GMS:</a:t>
            </a:r>
            <a:endParaRPr lang="ru-RU" sz="2000" b="1" dirty="0" smtClean="0">
              <a:solidFill>
                <a:srgbClr val="800000"/>
              </a:solidFill>
            </a:endParaRPr>
          </a:p>
          <a:p>
            <a:pPr marL="0" indent="0">
              <a:buNone/>
            </a:pPr>
            <a:endParaRPr lang="ru-RU" sz="2000" b="1" dirty="0" smtClean="0">
              <a:solidFill>
                <a:srgbClr val="800000"/>
              </a:solidFill>
            </a:endParaRPr>
          </a:p>
          <a:p>
            <a:r>
              <a:rPr lang="ru-RU" sz="2000" dirty="0" smtClean="0">
                <a:solidFill>
                  <a:srgbClr val="000090"/>
                </a:solidFill>
              </a:rPr>
              <a:t>Проанализировала действующую документацию </a:t>
            </a:r>
            <a:r>
              <a:rPr lang="ru-RU" sz="2000" dirty="0">
                <a:solidFill>
                  <a:srgbClr val="000090"/>
                </a:solidFill>
              </a:rPr>
              <a:t>СКК на предмет соответствия </a:t>
            </a:r>
            <a:r>
              <a:rPr lang="ru-RU" sz="2000" dirty="0" smtClean="0">
                <a:solidFill>
                  <a:srgbClr val="000090"/>
                </a:solidFill>
              </a:rPr>
              <a:t>требованиям и стандартам </a:t>
            </a:r>
            <a:r>
              <a:rPr lang="en-US" sz="2000" dirty="0" smtClean="0">
                <a:solidFill>
                  <a:srgbClr val="000090"/>
                </a:solidFill>
              </a:rPr>
              <a:t> </a:t>
            </a:r>
            <a:r>
              <a:rPr lang="ru-RU" sz="2000" dirty="0" smtClean="0">
                <a:solidFill>
                  <a:srgbClr val="000090"/>
                </a:solidFill>
              </a:rPr>
              <a:t>ГФ</a:t>
            </a:r>
          </a:p>
          <a:p>
            <a:endParaRPr lang="ru-RU" sz="2000" dirty="0">
              <a:solidFill>
                <a:srgbClr val="000090"/>
              </a:solidFill>
            </a:endParaRPr>
          </a:p>
          <a:p>
            <a:pPr lvl="0"/>
            <a:r>
              <a:rPr lang="ru-RU" sz="2000" dirty="0" smtClean="0">
                <a:solidFill>
                  <a:srgbClr val="000090"/>
                </a:solidFill>
              </a:rPr>
              <a:t>Обсудила предложения </a:t>
            </a:r>
            <a:r>
              <a:rPr lang="ru-RU" sz="2000" dirty="0">
                <a:solidFill>
                  <a:srgbClr val="000090"/>
                </a:solidFill>
              </a:rPr>
              <a:t>консультантов </a:t>
            </a:r>
            <a:r>
              <a:rPr lang="ru-RU" sz="2000" dirty="0" smtClean="0">
                <a:solidFill>
                  <a:srgbClr val="000090"/>
                </a:solidFill>
              </a:rPr>
              <a:t>GMS </a:t>
            </a:r>
          </a:p>
          <a:p>
            <a:pPr lvl="0"/>
            <a:endParaRPr lang="ru-RU" sz="2000" dirty="0" smtClean="0">
              <a:solidFill>
                <a:srgbClr val="000090"/>
              </a:solidFill>
            </a:endParaRPr>
          </a:p>
          <a:p>
            <a:pPr lvl="0"/>
            <a:r>
              <a:rPr lang="ru-RU" sz="2000" dirty="0" smtClean="0">
                <a:solidFill>
                  <a:srgbClr val="000090"/>
                </a:solidFill>
              </a:rPr>
              <a:t>Провела отбор предложений </a:t>
            </a:r>
            <a:r>
              <a:rPr lang="ru-RU" sz="2000" dirty="0">
                <a:solidFill>
                  <a:srgbClr val="000090"/>
                </a:solidFill>
              </a:rPr>
              <a:t>и </a:t>
            </a:r>
            <a:r>
              <a:rPr lang="ru-RU" sz="2000" dirty="0" smtClean="0">
                <a:solidFill>
                  <a:srgbClr val="000090"/>
                </a:solidFill>
              </a:rPr>
              <a:t>рекомендаций по изменениям в редакцию документов</a:t>
            </a:r>
          </a:p>
          <a:p>
            <a:pPr lvl="0"/>
            <a:endParaRPr lang="ru-RU" sz="2000" dirty="0">
              <a:solidFill>
                <a:srgbClr val="000090"/>
              </a:solidFill>
            </a:endParaRPr>
          </a:p>
          <a:p>
            <a:pPr lvl="0"/>
            <a:r>
              <a:rPr lang="ru-RU" sz="2000" dirty="0" err="1" smtClean="0">
                <a:solidFill>
                  <a:srgbClr val="000090"/>
                </a:solidFill>
              </a:rPr>
              <a:t>Финализировала</a:t>
            </a:r>
            <a:r>
              <a:rPr lang="ru-RU" sz="2000" dirty="0" smtClean="0">
                <a:solidFill>
                  <a:srgbClr val="000090"/>
                </a:solidFill>
              </a:rPr>
              <a:t> проекты руководящей документации СКК (прилагаются).</a:t>
            </a:r>
          </a:p>
          <a:p>
            <a:pPr marL="0" indent="0">
              <a:buNone/>
            </a:pPr>
            <a:endParaRPr lang="ru-RU" sz="20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0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09866"/>
            <a:ext cx="8229600" cy="5016297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arenR"/>
            </a:pPr>
            <a:r>
              <a:rPr lang="ru-RU" sz="2400" dirty="0" smtClean="0">
                <a:solidFill>
                  <a:srgbClr val="800000"/>
                </a:solidFill>
              </a:rPr>
              <a:t>Обновлена редакция Положения о работе СКК</a:t>
            </a:r>
          </a:p>
          <a:p>
            <a:pPr marL="400050" lvl="1" indent="0">
              <a:buNone/>
            </a:pPr>
            <a:r>
              <a:rPr lang="ru-RU" sz="2000" dirty="0" smtClean="0">
                <a:solidFill>
                  <a:srgbClr val="000090"/>
                </a:solidFill>
              </a:rPr>
              <a:t>Формирование состава СКК </a:t>
            </a:r>
          </a:p>
          <a:p>
            <a:pPr marL="400050" lvl="1" indent="0">
              <a:buNone/>
            </a:pPr>
            <a:r>
              <a:rPr lang="ru-RU" sz="2000" dirty="0" smtClean="0">
                <a:solidFill>
                  <a:srgbClr val="000090"/>
                </a:solidFill>
              </a:rPr>
              <a:t>Политика конфликтов интересов</a:t>
            </a:r>
          </a:p>
          <a:p>
            <a:pPr marL="400050" lvl="1" indent="0">
              <a:buNone/>
            </a:pPr>
            <a:r>
              <a:rPr lang="ru-RU" sz="2000" dirty="0" smtClean="0">
                <a:solidFill>
                  <a:srgbClr val="000090"/>
                </a:solidFill>
              </a:rPr>
              <a:t>Формирование состава Комитета по надзору</a:t>
            </a:r>
          </a:p>
          <a:p>
            <a:pPr marL="400050" lvl="1" indent="0">
              <a:buNone/>
            </a:pPr>
            <a:r>
              <a:rPr lang="ru-RU" sz="2000" dirty="0" smtClean="0">
                <a:solidFill>
                  <a:srgbClr val="000090"/>
                </a:solidFill>
              </a:rPr>
              <a:t>Функции Секретариата СКК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0090"/>
                </a:solidFill>
              </a:rPr>
              <a:t>2) </a:t>
            </a:r>
            <a:r>
              <a:rPr lang="ru-RU" sz="2400" dirty="0" smtClean="0">
                <a:solidFill>
                  <a:srgbClr val="800000"/>
                </a:solidFill>
              </a:rPr>
              <a:t>Разработан проект Плана по надзору (руководство)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0090"/>
                </a:solidFill>
              </a:rPr>
              <a:t>	</a:t>
            </a:r>
            <a:r>
              <a:rPr lang="ru-RU" sz="2000" dirty="0" smtClean="0">
                <a:solidFill>
                  <a:srgbClr val="000090"/>
                </a:solidFill>
              </a:rPr>
              <a:t>Предназначение и основания надзора, функции всех вовлеченных в 	надзор, процесс надзора</a:t>
            </a:r>
            <a:r>
              <a:rPr lang="en-US" sz="2000" dirty="0" smtClean="0">
                <a:solidFill>
                  <a:srgbClr val="000090"/>
                </a:solidFill>
              </a:rPr>
              <a:t> (</a:t>
            </a:r>
            <a:r>
              <a:rPr lang="ru-RU" sz="2000" dirty="0" smtClean="0">
                <a:solidFill>
                  <a:srgbClr val="000090"/>
                </a:solidFill>
              </a:rPr>
              <a:t>формы работы и инструменты</a:t>
            </a:r>
            <a:r>
              <a:rPr lang="en-US" sz="2000" dirty="0" smtClean="0">
                <a:solidFill>
                  <a:srgbClr val="000090"/>
                </a:solidFill>
              </a:rPr>
              <a:t>)</a:t>
            </a:r>
            <a:endParaRPr lang="ru-RU" sz="2400" dirty="0" smtClean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rgbClr val="000090"/>
                </a:solidFill>
              </a:rPr>
              <a:t>3) </a:t>
            </a:r>
            <a:r>
              <a:rPr lang="ru-RU" sz="2400" dirty="0" smtClean="0">
                <a:solidFill>
                  <a:srgbClr val="800000"/>
                </a:solidFill>
              </a:rPr>
              <a:t>Разработан проект Плана коммуникации СКК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0090"/>
                </a:solidFill>
              </a:rPr>
              <a:t>	</a:t>
            </a:r>
            <a:r>
              <a:rPr lang="ru-RU" sz="2000" dirty="0" smtClean="0">
                <a:solidFill>
                  <a:srgbClr val="000090"/>
                </a:solidFill>
              </a:rPr>
              <a:t>Процедура обмена информацией СКК, заинтересованных сторон и 	общественности</a:t>
            </a:r>
            <a:endParaRPr lang="ru-RU" sz="2000" dirty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rgbClr val="000090"/>
                </a:solidFill>
              </a:rPr>
              <a:t>4) </a:t>
            </a:r>
            <a:r>
              <a:rPr lang="ru-RU" sz="2400" dirty="0" smtClean="0">
                <a:solidFill>
                  <a:srgbClr val="800000"/>
                </a:solidFill>
              </a:rPr>
              <a:t>Разработан Операционный справочник Секретариата </a:t>
            </a:r>
            <a:r>
              <a:rPr lang="ru-RU" sz="2400" dirty="0">
                <a:solidFill>
                  <a:srgbClr val="800000"/>
                </a:solidFill>
              </a:rPr>
              <a:t>С</a:t>
            </a:r>
            <a:r>
              <a:rPr lang="ru-RU" sz="2400" dirty="0" smtClean="0">
                <a:solidFill>
                  <a:srgbClr val="800000"/>
                </a:solidFill>
              </a:rPr>
              <a:t>КК</a:t>
            </a:r>
            <a:endParaRPr lang="ru-RU" sz="2400" dirty="0">
              <a:solidFill>
                <a:srgbClr val="800000"/>
              </a:solidFill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rgbClr val="000090"/>
                </a:solidFill>
              </a:rPr>
              <a:t>	</a:t>
            </a:r>
            <a:r>
              <a:rPr lang="ru-RU" sz="2000" dirty="0" smtClean="0">
                <a:solidFill>
                  <a:srgbClr val="000090"/>
                </a:solidFill>
              </a:rPr>
              <a:t>Задачи и функции Секретариата, место Секретариата в системе 	реализации грантов</a:t>
            </a:r>
            <a:endParaRPr lang="ru-RU" sz="2000" dirty="0">
              <a:solidFill>
                <a:srgbClr val="000090"/>
              </a:solidFill>
            </a:endParaRPr>
          </a:p>
        </p:txBody>
      </p:sp>
      <p:sp>
        <p:nvSpPr>
          <p:cNvPr id="4" name="Назван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9180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rgbClr val="000090"/>
                </a:solidFill>
              </a:rPr>
              <a:t>РЕЗУЛЬТАТЫ </a:t>
            </a:r>
            <a:endParaRPr lang="ru-RU" sz="2800" b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73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759</Words>
  <Application>Microsoft Office PowerPoint</Application>
  <PresentationFormat>On-screen Show (4:3)</PresentationFormat>
  <Paragraphs>99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Тема Office</vt:lpstr>
      <vt:lpstr>РУКОВОДЯЩИЕ ДОКУМЕНТЫ  СКК в Казахстане </vt:lpstr>
      <vt:lpstr>ОБОСНОВАНИЕ ВОПРОСА</vt:lpstr>
      <vt:lpstr>ТРЕБОВАНИЯ И МИНИМАЛЬНЫЕ СТАНДАРТЫ ГФ</vt:lpstr>
      <vt:lpstr>ОСНОВНЫЕ ТРЕБОВАНИЯ К СОСТАВУ И ПРЕДСТАВИТЕЛЬСТВУ</vt:lpstr>
      <vt:lpstr>КОНФЛИКТ ИНТЕРЕСОВ</vt:lpstr>
      <vt:lpstr>НАДЗОРНАЯ ДЕЯТЕЛЬНОСТЬ СКК</vt:lpstr>
      <vt:lpstr>РАБОЧАЯ ГРУППА ПО РАЗРАБОТКЕ РУКОВОДЯЩИХ ДОКУМЕНТОВ О ДЕЯТЕЛЬНОСТИ СКК</vt:lpstr>
      <vt:lpstr>ЧТО СДЕЛАНО? </vt:lpstr>
      <vt:lpstr>РЕЗУЛЬТАТЫ </vt:lpstr>
      <vt:lpstr>ПРЕДЛОЖЕНИЯ В ПРОЕКТ РЕШЕНИЯ СКК </vt:lpstr>
      <vt:lpstr>ДАЛЬНЕЙШИЕ ШАГИ СКК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Microsoft Office</dc:creator>
  <cp:lastModifiedBy>Administrator</cp:lastModifiedBy>
  <cp:revision>84</cp:revision>
  <dcterms:created xsi:type="dcterms:W3CDTF">2014-10-21T11:42:25Z</dcterms:created>
  <dcterms:modified xsi:type="dcterms:W3CDTF">2014-11-08T02:36:14Z</dcterms:modified>
</cp:coreProperties>
</file>