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599" r:id="rId2"/>
    <p:sldId id="1625" r:id="rId3"/>
    <p:sldId id="1626" r:id="rId4"/>
    <p:sldId id="1627" r:id="rId5"/>
    <p:sldId id="1624" r:id="rId6"/>
    <p:sldId id="1621" r:id="rId7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A9"/>
    <a:srgbClr val="B53E46"/>
    <a:srgbClr val="EE6C94"/>
    <a:srgbClr val="F8C4D4"/>
    <a:srgbClr val="F6B0C6"/>
    <a:srgbClr val="002060"/>
    <a:srgbClr val="4472C4"/>
    <a:srgbClr val="97B11E"/>
    <a:srgbClr val="6600CC"/>
    <a:srgbClr val="F1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8E22C-BF44-4573-9C50-C7F9239609C6}" v="1" dt="2023-01-18T11:43:53.9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437" autoAdjust="0"/>
  </p:normalViewPr>
  <p:slideViewPr>
    <p:cSldViewPr snapToGrid="0">
      <p:cViewPr varScale="1">
        <p:scale>
          <a:sx n="113" d="100"/>
          <a:sy n="113" d="100"/>
        </p:scale>
        <p:origin x="8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10" y="-120"/>
      </p:cViewPr>
      <p:guideLst>
        <p:guide orient="horz" pos="2932"/>
        <p:guide pos="22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C368E22C-BF44-4573-9C50-C7F9239609C6}"/>
    <pc:docChg chg="modNotesMaster">
      <pc:chgData name="Ryssaldy Demeuova" userId="1b36aab8-03ea-4a7c-9005-27f2602792bf" providerId="ADAL" clId="{C368E22C-BF44-4573-9C50-C7F9239609C6}" dt="2023-01-18T11:43:53.970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633A-C417-47A0-821E-1E21A64BE12C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5327" y="4480005"/>
            <a:ext cx="5642610" cy="3665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56414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1F58F-357D-4949-8105-D94F2A01F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07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1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0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54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6C06E-2830-4662-8D5D-50619450D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A94858-2EA6-45F1-A669-C481B4A22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8988C1-C0C6-4800-86C4-786BFDFC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CABB7-0FA0-4E02-BAE8-3B61097C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CE8B-A2F0-43FD-845F-C66B0A35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4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CA693-8192-403C-ABF0-26A55CBD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95F1E-8F96-423B-ABF5-B5251E477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7FE4B-32A4-46B9-A5B1-DC0C28D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6E8EC7-E5F7-48C7-84BF-16A8F506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5AB8C-FE01-4423-9B2B-626A0F8A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9E779C-6F61-4502-9EBE-AAB38291F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3BFD5F-B091-456D-A20A-C162877B0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615105-DE32-403B-AF0A-DDB91E38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C1C6D8-B703-4A1B-B49B-D479D03F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DA8370-59E3-4C91-8907-F4D8BA74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1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AC94A-1D5B-44C6-AEDE-3CA66395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E02EEB-4446-4047-9C63-CE6C45CC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89D40D-36F7-4C28-B317-031D81CD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C86326-A1EC-4C1E-BA8E-2F500A49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86A0EA-76ED-4E2D-A699-E5F290A7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4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44BB1-8519-4FD5-BA48-567E3C1A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59BCFD-9351-4687-B1AA-195550A18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35F6C0-EA22-47EE-8816-63209EC4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B76E56-5F94-4A3E-A3A4-C8D94942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E1064-104B-4769-B33F-ADE8E2D9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51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84580-AC1D-463B-B7B7-861049F6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65DC9-C0F6-4813-B49D-DE9FDBCF5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49CAE4-C3FC-4D8E-AD03-15204F981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47A89-BDED-481E-AD0E-2398C5E3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37E91D-DD58-46ED-8980-E8C40741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B95E47-E032-4672-A0B1-D0C5F094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38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984D0-3FAB-4D5D-8A0D-074251CB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30DB54-894C-44D8-8D49-A2188BA18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AF7379-8118-4A68-BA19-4549641BB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FFB858-E492-43BA-A45A-8FC94CF7E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840892-FDC9-475D-A90D-8AE82D80C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EDC959-210F-4857-A6E2-166CCEDA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278916-90DF-4553-81D8-B3F5EBA2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BFE3C0-6840-45F5-B7D9-8EA432AD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4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8AAC7-EB42-4AD9-BB26-5AE5FB82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23EC51-EEB5-47B3-99E8-FA473869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7896BF-D144-4B0D-9C97-780B2E1A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9CBBDD-C9DC-4B40-A56F-67FE6D59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3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8ADD08-F28B-4E5F-B1D7-18B7EDB0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C7E277-D0A6-4AB9-AE2E-362DFA5D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48B53E-3938-4512-A8D0-1C7EE9F6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CEB9A-713A-4AEB-BEE0-F549B98C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40672-2C3D-4305-B76F-BB4AD11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15F77F-B0E5-42C2-BBD2-1FFBF54E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D0C7BE-5C04-4FC7-98A1-B613C7D0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C78BB9-F1B8-4065-907E-97271B49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FE00D-E34C-47B7-8D06-ACE27EBD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5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8D167-F48F-4D5A-AAEE-579FD069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830C47-6996-403E-AC99-CDA94B0D9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007C52-2B00-4ACD-B00B-C2DCD578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CE77C0-4FC4-4722-B6B4-E5D6D2EF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6B1637-CAA9-4BBF-B347-8BF1A2A3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CE149-BC82-493C-AB2D-BA03E127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4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36138-701B-411B-A506-E1342589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5D8BB5-7C55-442D-8F91-8ED387DA7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089C25-E8FD-404A-80FF-86EF5A626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0FDC5-10F7-4CBF-A971-DE91E7A7C345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03F5B-80CC-4227-A102-756B238D1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9F05F9-94C3-4B69-880F-2B467F9BE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98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cdiz.k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info@kncdiz.k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5758" y="2181821"/>
            <a:ext cx="9380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Основные направления по компоненту ВИЧ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в рамках нового гранта Глобального фонда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на 2024-2026 годы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EA717-2887-22B5-1A0F-8C9C5A7603FF}"/>
              </a:ext>
            </a:extLst>
          </p:cNvPr>
          <p:cNvSpPr txBox="1"/>
          <p:nvPr/>
        </p:nvSpPr>
        <p:spPr>
          <a:xfrm>
            <a:off x="3029396" y="6082672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ru-RU" sz="1400" b="1" dirty="0"/>
              <a:t>19  января 2023 года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77754-D6EB-39E0-617F-787E84ABD929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D5812383-3E09-9535-39A7-8747CBA77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8E848BC-3148-88F3-E2C2-E61EF33FE47B}"/>
              </a:ext>
            </a:extLst>
          </p:cNvPr>
          <p:cNvSpPr txBox="1"/>
          <p:nvPr/>
        </p:nvSpPr>
        <p:spPr>
          <a:xfrm>
            <a:off x="1714504" y="265083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«Казахский научный центр дерматологии и инфекционных заболеваний» МЗ РК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246F4-105E-B302-49F5-63A77789DE3B}"/>
              </a:ext>
            </a:extLst>
          </p:cNvPr>
          <p:cNvSpPr txBox="1"/>
          <p:nvPr/>
        </p:nvSpPr>
        <p:spPr>
          <a:xfrm>
            <a:off x="7471630" y="4525980"/>
            <a:ext cx="4720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/>
              <a:t>Абишев А. Т.</a:t>
            </a:r>
          </a:p>
        </p:txBody>
      </p:sp>
    </p:spTree>
    <p:extLst>
      <p:ext uri="{BB962C8B-B14F-4D97-AF65-F5344CB8AC3E}">
        <p14:creationId xmlns:p14="http://schemas.microsoft.com/office/powerpoint/2010/main" val="136889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2">
            <a:extLst>
              <a:ext uri="{FF2B5EF4-FFF2-40B4-BE49-F238E27FC236}">
                <a16:creationId xmlns:a16="http://schemas.microsoft.com/office/drawing/2014/main" id="{B1327414-88F7-5D7A-FA4C-4E1D12DC0285}"/>
              </a:ext>
            </a:extLst>
          </p:cNvPr>
          <p:cNvSpPr txBox="1">
            <a:spLocks/>
          </p:cNvSpPr>
          <p:nvPr/>
        </p:nvSpPr>
        <p:spPr>
          <a:xfrm>
            <a:off x="494268" y="3512960"/>
            <a:ext cx="11621303" cy="2162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2060"/>
                </a:solidFill>
              </a:rPr>
              <a:t>Запрашиваемая сумма: </a:t>
            </a:r>
            <a:r>
              <a:rPr lang="ru-RU" dirty="0"/>
              <a:t>7 422 991.00 долларов США</a:t>
            </a:r>
          </a:p>
          <a:p>
            <a:endParaRPr lang="ru-RU" dirty="0"/>
          </a:p>
          <a:p>
            <a:pPr algn="l"/>
            <a:r>
              <a:rPr lang="ru-RU" b="1" dirty="0">
                <a:solidFill>
                  <a:srgbClr val="002060"/>
                </a:solidFill>
              </a:rPr>
              <a:t>Период: </a:t>
            </a:r>
            <a:r>
              <a:rPr lang="ru-RU" dirty="0">
                <a:effectLst/>
                <a:ea typeface="Microsoft Sans Serif" panose="020B0604020202020204" pitchFamily="34" charset="0"/>
              </a:rPr>
              <a:t>с</a:t>
            </a:r>
            <a:r>
              <a:rPr lang="ru-RU" spc="-35" dirty="0">
                <a:ea typeface="Microsoft Sans Serif" panose="020B0604020202020204" pitchFamily="34" charset="0"/>
              </a:rPr>
              <a:t> 0</a:t>
            </a:r>
            <a:r>
              <a:rPr lang="ru-RU" dirty="0">
                <a:effectLst/>
                <a:ea typeface="Microsoft Sans Serif" panose="020B0604020202020204" pitchFamily="34" charset="0"/>
              </a:rPr>
              <a:t>1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января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2024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г.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по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31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декабря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</a:t>
            </a:r>
            <a:r>
              <a:rPr lang="ru-RU" dirty="0">
                <a:effectLst/>
                <a:ea typeface="Microsoft Sans Serif" panose="020B0604020202020204" pitchFamily="34" charset="0"/>
              </a:rPr>
              <a:t>2026</a:t>
            </a:r>
            <a:r>
              <a:rPr lang="ru-RU" spc="-30" dirty="0">
                <a:effectLst/>
                <a:ea typeface="Microsoft Sans Serif" panose="020B0604020202020204" pitchFamily="34" charset="0"/>
              </a:rPr>
              <a:t> гг.</a:t>
            </a:r>
          </a:p>
          <a:p>
            <a:endParaRPr lang="ru-RU" spc="5" dirty="0">
              <a:ea typeface="Microsoft Sans Serif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317E99-69C9-FDBE-8263-6F6DB28370FC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3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0044E966-E86C-681D-CEA0-F496DE425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C7A73A-A1A5-43CF-7C62-D8585388F853}"/>
              </a:ext>
            </a:extLst>
          </p:cNvPr>
          <p:cNvSpPr txBox="1"/>
          <p:nvPr/>
        </p:nvSpPr>
        <p:spPr>
          <a:xfrm>
            <a:off x="1094100" y="278976"/>
            <a:ext cx="1053051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Письмо о выделении гранта для Казахстана на борьбу с ВИЧ и ТБ от 16 декабря 2022 г.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92F9E-B383-6B1A-F2F7-E0EF74C44015}"/>
              </a:ext>
            </a:extLst>
          </p:cNvPr>
          <p:cNvSpPr txBox="1"/>
          <p:nvPr/>
        </p:nvSpPr>
        <p:spPr>
          <a:xfrm>
            <a:off x="494268" y="1738857"/>
            <a:ext cx="117301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dirty="0">
                <a:solidFill>
                  <a:srgbClr val="002060"/>
                </a:solidFill>
              </a:rPr>
              <a:t>Сумма, определенная ГФ на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ВИЧ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1800" dirty="0"/>
              <a:t>8 086 543.00 долларов США, </a:t>
            </a:r>
          </a:p>
          <a:p>
            <a:r>
              <a:rPr lang="ru-RU" sz="1800" dirty="0">
                <a:ea typeface="Microsoft Sans Serif" panose="020B0604020202020204" pitchFamily="34" charset="0"/>
              </a:rPr>
              <a:t>является дополнением </a:t>
            </a:r>
            <a:r>
              <a:rPr lang="ru-RU" sz="1800" spc="5" dirty="0">
                <a:ea typeface="Microsoft Sans Serif" panose="020B0604020202020204" pitchFamily="34" charset="0"/>
              </a:rPr>
              <a:t>к государственному финансированию для: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CE1EDD-79A2-63BE-6EE4-A0B78C736699}"/>
              </a:ext>
            </a:extLst>
          </p:cNvPr>
          <p:cNvSpPr txBox="1"/>
          <p:nvPr/>
        </p:nvSpPr>
        <p:spPr>
          <a:xfrm>
            <a:off x="948741" y="2494783"/>
            <a:ext cx="96985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dirty="0">
                <a:ea typeface="Microsoft Sans Serif" panose="020B0604020202020204" pitchFamily="34" charset="0"/>
              </a:rPr>
              <a:t>укрепления системы здравоохранения для</a:t>
            </a:r>
            <a:r>
              <a:rPr lang="ru-RU" sz="1800" spc="5" dirty="0">
                <a:ea typeface="Microsoft Sans Serif" panose="020B0604020202020204" pitchFamily="34" charset="0"/>
              </a:rPr>
              <a:t> борьбы с ВИЧ,</a:t>
            </a:r>
          </a:p>
          <a:p>
            <a:pPr marL="342900" indent="-342900">
              <a:buFontTx/>
              <a:buChar char="-"/>
            </a:pPr>
            <a:r>
              <a:rPr lang="ru-RU" sz="1800" spc="5" dirty="0">
                <a:ea typeface="Microsoft Sans Serif" panose="020B0604020202020204" pitchFamily="34" charset="0"/>
              </a:rPr>
              <a:t>улучшения эпидемиологической ситуации, снижения новых случаев ВИЧ.</a:t>
            </a:r>
          </a:p>
        </p:txBody>
      </p:sp>
    </p:spTree>
    <p:extLst>
      <p:ext uri="{BB962C8B-B14F-4D97-AF65-F5344CB8AC3E}">
        <p14:creationId xmlns:p14="http://schemas.microsoft.com/office/powerpoint/2010/main" val="407776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317E99-69C9-FDBE-8263-6F6DB28370FC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3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0044E966-E86C-681D-CEA0-F496DE425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C7A73A-A1A5-43CF-7C62-D8585388F853}"/>
              </a:ext>
            </a:extLst>
          </p:cNvPr>
          <p:cNvSpPr txBox="1"/>
          <p:nvPr/>
        </p:nvSpPr>
        <p:spPr>
          <a:xfrm>
            <a:off x="1094100" y="241359"/>
            <a:ext cx="1053051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Рекомендации Глобального Фонда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52BCEF-901D-4924-2CE5-A2648A2A4555}"/>
              </a:ext>
            </a:extLst>
          </p:cNvPr>
          <p:cNvSpPr txBox="1"/>
          <p:nvPr/>
        </p:nvSpPr>
        <p:spPr>
          <a:xfrm>
            <a:off x="375851" y="1002992"/>
            <a:ext cx="1144029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35" dirty="0">
                <a:ea typeface="Microsoft Sans Serif" panose="020B0604020202020204" pitchFamily="34" charset="0"/>
              </a:rPr>
              <a:t>Сосредоточить внимание на достижении </a:t>
            </a:r>
            <a:r>
              <a:rPr lang="ru-RU" spc="5" dirty="0">
                <a:ea typeface="Microsoft Sans Serif" panose="020B0604020202020204" pitchFamily="34" charset="0"/>
              </a:rPr>
              <a:t>первых двух целей «95»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Усилить стратегический подход к профилактике и тестированию ВИЧ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Улучшить доступ к комбинированным методам профилактики для ключевых групп: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расширить масштабы до-контактной профилактики (ДКП) 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внедрить различные способы предоставления ДКП, адаптированные для лиц с повышенным риском заражения ВИЧ</a:t>
            </a:r>
          </a:p>
          <a:p>
            <a:pPr lvl="1"/>
            <a:endParaRPr lang="ru-RU" spc="5" dirty="0">
              <a:ea typeface="Microsoft Sans Serif" panose="020B0604020202020204" pitchFamily="34" charset="0"/>
            </a:endParaRP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Укрепить и расширить стратегии и вмешательства по тестированию на ВИЧ с учетом соответствующей политики и руководящих принципов: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в медицинских учреждениях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самотестирование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тестирование с использованием социальных сетей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pc="5" dirty="0">
                <a:ea typeface="Microsoft Sans Serif" panose="020B0604020202020204" pitchFamily="34" charset="0"/>
              </a:rPr>
              <a:t>индексное тестирование</a:t>
            </a:r>
          </a:p>
          <a:p>
            <a:pPr marL="363537"/>
            <a:endParaRPr lang="ru-RU" spc="5" dirty="0">
              <a:ea typeface="Microsoft Sans Serif" panose="020B060402020202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Укрепить связь со службами ухода, поддержки и лечения ВИЧ для усиления приверженности к лечению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ru-RU" spc="5" dirty="0">
              <a:ea typeface="Microsoft Sans Serif" panose="020B060402020202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ru-RU" spc="5" dirty="0">
                <a:ea typeface="Microsoft Sans Serif" panose="020B0604020202020204" pitchFamily="34" charset="0"/>
              </a:rPr>
              <a:t>Привести национальные протоколы лечения по ВИЧ в соответствие с последними рекомендациями ВОЗ</a:t>
            </a:r>
          </a:p>
        </p:txBody>
      </p:sp>
    </p:spTree>
    <p:extLst>
      <p:ext uri="{BB962C8B-B14F-4D97-AF65-F5344CB8AC3E}">
        <p14:creationId xmlns:p14="http://schemas.microsoft.com/office/powerpoint/2010/main" val="184749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F20E769-204E-8DD1-B674-1849DB65B7B6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6FA60CC2-EA6E-8E1E-E7EB-550C48C83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9381D6-8BF2-614D-5264-4E7ABB268066}"/>
              </a:ext>
            </a:extLst>
          </p:cNvPr>
          <p:cNvSpPr txBox="1"/>
          <p:nvPr/>
        </p:nvSpPr>
        <p:spPr>
          <a:xfrm>
            <a:off x="1091305" y="272777"/>
            <a:ext cx="1053051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cs typeface="Times New Roman" pitchFamily="18" charset="0"/>
              </a:rPr>
              <a:t>Эпидемиологическая ситуация по ВИЧ-инфекции среди граждан РК за 2022 год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AB25C4E-9B9C-DE87-6139-594145BDC2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1361947" y="1632572"/>
            <a:ext cx="8719404" cy="4633381"/>
          </a:xfrm>
          <a:prstGeom prst="rect">
            <a:avLst/>
          </a:prstGeom>
          <a:noFill/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6EBBDC-039E-943A-4677-875D338A21B1}"/>
              </a:ext>
            </a:extLst>
          </p:cNvPr>
          <p:cNvSpPr/>
          <p:nvPr/>
        </p:nvSpPr>
        <p:spPr>
          <a:xfrm>
            <a:off x="1783835" y="3496594"/>
            <a:ext cx="3574436" cy="429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prstClr val="black"/>
                </a:solidFill>
                <a:latin typeface="Calibri"/>
              </a:rPr>
              <a:t>Основные пути передачи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08A04C6-19AC-FE6B-EE9F-80B586BBCCE9}"/>
              </a:ext>
            </a:extLst>
          </p:cNvPr>
          <p:cNvSpPr/>
          <p:nvPr/>
        </p:nvSpPr>
        <p:spPr>
          <a:xfrm>
            <a:off x="6939465" y="3501866"/>
            <a:ext cx="3528392" cy="429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prstClr val="black"/>
                </a:solidFill>
                <a:latin typeface="Calibri"/>
              </a:rPr>
              <a:t>Распространенность (%) ВИЧ-инфекции среди ключевых групп населения (ДЭН) </a:t>
            </a:r>
          </a:p>
        </p:txBody>
      </p:sp>
      <p:sp>
        <p:nvSpPr>
          <p:cNvPr id="10" name="TextBox 72">
            <a:extLst>
              <a:ext uri="{FF2B5EF4-FFF2-40B4-BE49-F238E27FC236}">
                <a16:creationId xmlns:a16="http://schemas.microsoft.com/office/drawing/2014/main" id="{898FD60E-DFF9-1D18-A4DA-66CC55B3B008}"/>
              </a:ext>
            </a:extLst>
          </p:cNvPr>
          <p:cNvSpPr txBox="1"/>
          <p:nvPr/>
        </p:nvSpPr>
        <p:spPr>
          <a:xfrm>
            <a:off x="2575924" y="1757153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47A7FA1-5A6F-36F4-F707-848BAA3AAE14}"/>
              </a:ext>
            </a:extLst>
          </p:cNvPr>
          <p:cNvSpPr/>
          <p:nvPr/>
        </p:nvSpPr>
        <p:spPr>
          <a:xfrm>
            <a:off x="6249670" y="2494981"/>
            <a:ext cx="149209" cy="1615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4" name="table">
            <a:extLst>
              <a:ext uri="{FF2B5EF4-FFF2-40B4-BE49-F238E27FC236}">
                <a16:creationId xmlns:a16="http://schemas.microsoft.com/office/drawing/2014/main" id="{FB651344-A992-62D6-EA6E-9B2C9FC703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672" y="4280293"/>
            <a:ext cx="4859461" cy="1197300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9798E93F-21D8-0AC5-6B48-B30737359B57}"/>
              </a:ext>
            </a:extLst>
          </p:cNvPr>
          <p:cNvGrpSpPr/>
          <p:nvPr/>
        </p:nvGrpSpPr>
        <p:grpSpPr>
          <a:xfrm>
            <a:off x="7586922" y="1518021"/>
            <a:ext cx="3708406" cy="1567330"/>
            <a:chOff x="4859417" y="1124744"/>
            <a:chExt cx="3708406" cy="156733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ACB9C40C-5F4D-4A8C-6222-F51839B1EC6C}"/>
                </a:ext>
              </a:extLst>
            </p:cNvPr>
            <p:cNvSpPr/>
            <p:nvPr/>
          </p:nvSpPr>
          <p:spPr>
            <a:xfrm>
              <a:off x="5344364" y="1245963"/>
              <a:ext cx="2376000" cy="504056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dirty="0">
                  <a:solidFill>
                    <a:prstClr val="white"/>
                  </a:solidFill>
                  <a:latin typeface="Calibri"/>
                </a:rPr>
                <a:t>2604</a:t>
              </a: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181BA984-21FF-CC14-AFF1-5FDC9E157875}"/>
                </a:ext>
              </a:extLst>
            </p:cNvPr>
            <p:cNvSpPr/>
            <p:nvPr/>
          </p:nvSpPr>
          <p:spPr>
            <a:xfrm>
              <a:off x="5344364" y="2075729"/>
              <a:ext cx="1015046" cy="50405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dirty="0">
                  <a:solidFill>
                    <a:prstClr val="white"/>
                  </a:solidFill>
                  <a:latin typeface="Calibri"/>
                </a:rPr>
                <a:t>1273</a:t>
              </a: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F760DEDB-1582-AB1D-E722-019B32A6DC3A}"/>
                </a:ext>
              </a:extLst>
            </p:cNvPr>
            <p:cNvSpPr/>
            <p:nvPr/>
          </p:nvSpPr>
          <p:spPr>
            <a:xfrm>
              <a:off x="7740352" y="1273262"/>
              <a:ext cx="8274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1" dirty="0">
                  <a:solidFill>
                    <a:prstClr val="black"/>
                  </a:solidFill>
                  <a:latin typeface="Calibri"/>
                </a:rPr>
                <a:t>67,2%</a:t>
              </a:r>
              <a:endParaRPr lang="ru-RU" sz="2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1FD465ED-63CF-16A5-9FBB-97360A16BFFD}"/>
                </a:ext>
              </a:extLst>
            </p:cNvPr>
            <p:cNvSpPr/>
            <p:nvPr/>
          </p:nvSpPr>
          <p:spPr>
            <a:xfrm>
              <a:off x="6588224" y="2107094"/>
              <a:ext cx="8274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1" dirty="0">
                  <a:solidFill>
                    <a:prstClr val="black"/>
                  </a:solidFill>
                  <a:latin typeface="Calibri"/>
                </a:rPr>
                <a:t>32,8%</a:t>
              </a:r>
              <a:endParaRPr lang="ru-RU" sz="2000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0" name="Picture 3">
              <a:extLst>
                <a:ext uri="{FF2B5EF4-FFF2-40B4-BE49-F238E27FC236}">
                  <a16:creationId xmlns:a16="http://schemas.microsoft.com/office/drawing/2014/main" id="{65CF57A4-DD8E-C2F6-7BCE-E46EBDC6A2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084" y="1124744"/>
              <a:ext cx="295826" cy="76073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DB4B0B4E-222D-A21D-00DB-327F666111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9417" y="1963440"/>
              <a:ext cx="367903" cy="7286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Таблица 8">
            <a:extLst>
              <a:ext uri="{FF2B5EF4-FFF2-40B4-BE49-F238E27FC236}">
                <a16:creationId xmlns:a16="http://schemas.microsoft.com/office/drawing/2014/main" id="{63C5DB28-2A6C-2080-A5BB-E14C1D54EBEC}"/>
              </a:ext>
            </a:extLst>
          </p:cNvPr>
          <p:cNvGraphicFramePr>
            <a:graphicFrameLocks noGrp="1"/>
          </p:cNvGraphicFramePr>
          <p:nvPr/>
        </p:nvGraphicFramePr>
        <p:xfrm>
          <a:off x="876956" y="1666539"/>
          <a:ext cx="5764197" cy="155019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0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294">
                <a:tc>
                  <a:txBody>
                    <a:bodyPr/>
                    <a:lstStyle/>
                    <a:p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Кол-во новых случаев</a:t>
                      </a:r>
                      <a:endParaRPr lang="x-non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Процент ЛЖВ знающих свой ВИЧ статус</a:t>
                      </a:r>
                      <a:endParaRPr lang="x-non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Распространенность</a:t>
                      </a:r>
                      <a:endParaRPr lang="x-non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Заболеваемость</a:t>
                      </a:r>
                    </a:p>
                    <a:p>
                      <a:pPr algn="ctr"/>
                      <a:r>
                        <a:rPr lang="ru-RU" sz="1200" dirty="0"/>
                        <a:t>на 100 тыс.</a:t>
                      </a:r>
                      <a:endParaRPr lang="x-none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2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2021 г.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3469 сл.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81%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0,29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18,1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29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2022 г.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3877 сл.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87%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0,31</a:t>
                      </a: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20,3</a:t>
                      </a:r>
                      <a:endParaRPr lang="x-none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4" marB="4572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F71E266-403A-84D4-52E7-08EBEC140E15}"/>
              </a:ext>
            </a:extLst>
          </p:cNvPr>
          <p:cNvGraphicFramePr>
            <a:graphicFrameLocks noGrp="1"/>
          </p:cNvGraphicFramePr>
          <p:nvPr/>
        </p:nvGraphicFramePr>
        <p:xfrm>
          <a:off x="6373477" y="4280293"/>
          <a:ext cx="4660368" cy="130446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11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7,6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00" marR="121900" marT="54851" marB="5485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Люди, употребляющие инъекционные наркотики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00" marR="121900" marT="54851" marB="54851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6,9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00" marR="121900" marT="54851" marB="5485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dirty="0">
                          <a:solidFill>
                            <a:schemeClr val="tx1"/>
                          </a:solidFill>
                        </a:rPr>
                        <a:t>Мужчины, имеющих секс с мужчинами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1900" marR="121900" marT="54851" marB="548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00" marR="121900" marT="54851" marB="5485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dirty="0">
                          <a:solidFill>
                            <a:schemeClr val="tx1"/>
                          </a:solidFill>
                        </a:rPr>
                        <a:t>Секс-работники 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1900" marR="121900" marT="54851" marB="548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76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29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BBDBA5-F5CF-38E8-1482-E0F94E0EBCE8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8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15BD414B-18CB-D3CD-9EF7-C67AECACC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B440B5-F553-7897-37E9-27B1238FED2A}"/>
              </a:ext>
            </a:extLst>
          </p:cNvPr>
          <p:cNvSpPr txBox="1"/>
          <p:nvPr/>
        </p:nvSpPr>
        <p:spPr>
          <a:xfrm>
            <a:off x="1594445" y="264395"/>
            <a:ext cx="9071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cs typeface="Times New Roman" pitchFamily="18" charset="0"/>
              </a:rPr>
              <a:t>Приоритетные направления к запросу на финансирование 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A00A6001-697F-9080-AB15-47896D575620}"/>
              </a:ext>
            </a:extLst>
          </p:cNvPr>
          <p:cNvSpPr/>
          <p:nvPr/>
        </p:nvSpPr>
        <p:spPr>
          <a:xfrm>
            <a:off x="164098" y="1847459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005AD5A-26C6-B86B-7173-8CA155B94FBD}"/>
              </a:ext>
            </a:extLst>
          </p:cNvPr>
          <p:cNvSpPr/>
          <p:nvPr/>
        </p:nvSpPr>
        <p:spPr>
          <a:xfrm>
            <a:off x="9728835" y="1847459"/>
            <a:ext cx="2168554" cy="96105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E214030-061A-601F-3678-D7D991F711E3}"/>
              </a:ext>
            </a:extLst>
          </p:cNvPr>
          <p:cNvSpPr/>
          <p:nvPr/>
        </p:nvSpPr>
        <p:spPr>
          <a:xfrm>
            <a:off x="4983671" y="1847459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B1834A40-2BEB-0218-D8D3-DB66ABAA06A1}"/>
              </a:ext>
            </a:extLst>
          </p:cNvPr>
          <p:cNvSpPr/>
          <p:nvPr/>
        </p:nvSpPr>
        <p:spPr>
          <a:xfrm>
            <a:off x="2573884" y="1847459"/>
            <a:ext cx="2168554" cy="961054"/>
          </a:xfrm>
          <a:prstGeom prst="ellipse">
            <a:avLst/>
          </a:prstGeom>
          <a:solidFill>
            <a:srgbClr val="F8C4D4"/>
          </a:solidFill>
          <a:ln>
            <a:solidFill>
              <a:srgbClr val="EE6C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36D15B8-9FBB-D7E1-5999-28AB5617E4D3}"/>
              </a:ext>
            </a:extLst>
          </p:cNvPr>
          <p:cNvSpPr/>
          <p:nvPr/>
        </p:nvSpPr>
        <p:spPr>
          <a:xfrm>
            <a:off x="7384157" y="1847459"/>
            <a:ext cx="2168554" cy="96105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9D82CA-9500-09E2-35B5-01B0745728EE}"/>
              </a:ext>
            </a:extLst>
          </p:cNvPr>
          <p:cNvSpPr txBox="1"/>
          <p:nvPr/>
        </p:nvSpPr>
        <p:spPr>
          <a:xfrm>
            <a:off x="122845" y="2078956"/>
            <a:ext cx="2362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знают</a:t>
            </a:r>
          </a:p>
          <a:p>
            <a:pPr algn="ctr"/>
            <a:r>
              <a:rPr lang="ru-RU" sz="1200" b="1" dirty="0"/>
              <a:t>свой ВИЧ-статус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609C6E-329F-C39B-546B-94D637B31EA7}"/>
              </a:ext>
            </a:extLst>
          </p:cNvPr>
          <p:cNvSpPr txBox="1"/>
          <p:nvPr/>
        </p:nvSpPr>
        <p:spPr>
          <a:xfrm>
            <a:off x="2523482" y="2090773"/>
            <a:ext cx="2362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знающие свой </a:t>
            </a:r>
          </a:p>
          <a:p>
            <a:pPr algn="ctr"/>
            <a:r>
              <a:rPr lang="ru-RU" sz="1200" b="1" dirty="0"/>
              <a:t>ВИЧ-статус, получают АРТ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22C4E7-823F-007A-EF8C-DB0FE2790734}"/>
              </a:ext>
            </a:extLst>
          </p:cNvPr>
          <p:cNvSpPr txBox="1"/>
          <p:nvPr/>
        </p:nvSpPr>
        <p:spPr>
          <a:xfrm>
            <a:off x="4871722" y="2039324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ЛЖВ, получающие АРТ, имеют подавленную вирусную нагрузку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67DED0-44FE-D368-F8FB-E9F9A2B64238}"/>
              </a:ext>
            </a:extLst>
          </p:cNvPr>
          <p:cNvSpPr txBox="1"/>
          <p:nvPr/>
        </p:nvSpPr>
        <p:spPr>
          <a:xfrm>
            <a:off x="1157112" y="1318460"/>
            <a:ext cx="4837767" cy="307777"/>
          </a:xfrm>
          <a:prstGeom prst="rect">
            <a:avLst/>
          </a:prstGeom>
          <a:solidFill>
            <a:srgbClr val="F6B0C6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chemeClr val="tx1"/>
                </a:solidFill>
              </a:rPr>
              <a:t>Цели по тестированию и лечению «95-95-95»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42DBE-65DA-07FD-53A8-236CA8FDD0CF}"/>
              </a:ext>
            </a:extLst>
          </p:cNvPr>
          <p:cNvSpPr txBox="1"/>
          <p:nvPr/>
        </p:nvSpPr>
        <p:spPr>
          <a:xfrm>
            <a:off x="7384157" y="1329289"/>
            <a:ext cx="451323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chemeClr val="tx1"/>
                </a:solidFill>
              </a:rPr>
              <a:t>Цели Глобальной стратегии по противодействию ВИЧ 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4CB69BE-424F-525D-F1C1-0ECAC43E8EB6}"/>
              </a:ext>
            </a:extLst>
          </p:cNvPr>
          <p:cNvSpPr/>
          <p:nvPr/>
        </p:nvSpPr>
        <p:spPr>
          <a:xfrm>
            <a:off x="164098" y="2965873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144550-1F90-C3B5-5A95-E018B411C42A}"/>
              </a:ext>
            </a:extLst>
          </p:cNvPr>
          <p:cNvSpPr txBox="1"/>
          <p:nvPr/>
        </p:nvSpPr>
        <p:spPr>
          <a:xfrm>
            <a:off x="173248" y="3123236"/>
            <a:ext cx="228136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kern="1200" dirty="0">
                <a:solidFill>
                  <a:schemeClr val="dk1"/>
                </a:solidFill>
              </a:rPr>
              <a:t>Расширение тестирования на ВИЧ с </a:t>
            </a:r>
            <a:r>
              <a:rPr lang="ru-RU" sz="1200" dirty="0">
                <a:solidFill>
                  <a:schemeClr val="dk1"/>
                </a:solidFill>
              </a:rPr>
              <a:t>использованием различных подходов и форматов (самотестирование, тестирование на базе НПО, мед. организаций и др.);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</a:rPr>
              <a:t>Увеличение доступности к тестированию КГН и половых, инъекционных партнеров ЛЖВ;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З</a:t>
            </a:r>
            <a:r>
              <a:rPr lang="ru-RU" sz="1200" dirty="0">
                <a:solidFill>
                  <a:schemeClr val="tx1"/>
                </a:solidFill>
              </a:rPr>
              <a:t>акуп экспресс-тестов на ВИЧ (слюновых).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81CC4B48-A5DD-32E6-6B3D-B18447CDB8C6}"/>
              </a:ext>
            </a:extLst>
          </p:cNvPr>
          <p:cNvSpPr/>
          <p:nvPr/>
        </p:nvSpPr>
        <p:spPr>
          <a:xfrm>
            <a:off x="2527075" y="2965873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F2548B-A6F3-787A-CB7C-1691D406A7D3}"/>
              </a:ext>
            </a:extLst>
          </p:cNvPr>
          <p:cNvSpPr txBox="1"/>
          <p:nvPr/>
        </p:nvSpPr>
        <p:spPr>
          <a:xfrm>
            <a:off x="2536224" y="3123236"/>
            <a:ext cx="2312575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dk1"/>
                </a:solidFill>
              </a:rPr>
              <a:t>Обновление  национальных протоколов по предоставлению АРТ, в соответствии  с рекомендациями ВОЗ;</a:t>
            </a:r>
          </a:p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dk1"/>
                </a:solidFill>
              </a:rPr>
              <a:t>Обеспечение ЛЖВ эффективной схемой лечения в соответствии с рекомендациями ВОЗ; </a:t>
            </a:r>
            <a:endParaRPr lang="ru-RU" sz="1200" kern="1200" dirty="0">
              <a:solidFill>
                <a:schemeClr val="dk1"/>
              </a:solidFill>
            </a:endParaRPr>
          </a:p>
          <a:p>
            <a:pPr marL="177800" indent="-177800">
              <a:buFont typeface="Wingdings" panose="05000000000000000000" pitchFamily="2" charset="2"/>
              <a:buChar char="ü"/>
            </a:pPr>
            <a:r>
              <a:rPr lang="ru-RU" sz="1200" kern="1200" dirty="0">
                <a:solidFill>
                  <a:schemeClr val="dk1"/>
                </a:solidFill>
              </a:rPr>
              <a:t>Предоставление АРВ-лечения иностранным гражданам с ВИЧ и обеспечения мониторинга за лечением.</a:t>
            </a: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98DC0331-C76E-1495-3135-6B78F8A2098D}"/>
              </a:ext>
            </a:extLst>
          </p:cNvPr>
          <p:cNvSpPr/>
          <p:nvPr/>
        </p:nvSpPr>
        <p:spPr>
          <a:xfrm>
            <a:off x="4918224" y="2965873"/>
            <a:ext cx="2312574" cy="3219062"/>
          </a:xfrm>
          <a:prstGeom prst="roundRect">
            <a:avLst/>
          </a:prstGeom>
          <a:noFill/>
          <a:ln>
            <a:solidFill>
              <a:srgbClr val="B53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ABC44F-0058-DEB2-A185-E3B13A68BF68}"/>
              </a:ext>
            </a:extLst>
          </p:cNvPr>
          <p:cNvSpPr txBox="1"/>
          <p:nvPr/>
        </p:nvSpPr>
        <p:spPr>
          <a:xfrm>
            <a:off x="4927373" y="3123236"/>
            <a:ext cx="231257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1200" kern="1200" dirty="0">
                <a:solidFill>
                  <a:schemeClr val="dk1"/>
                </a:solidFill>
              </a:rPr>
              <a:t>Применение мультидисциплинарного</a:t>
            </a:r>
            <a:r>
              <a:rPr lang="ru-RU" sz="1200" dirty="0">
                <a:solidFill>
                  <a:schemeClr val="tx1"/>
                </a:solidFill>
              </a:rPr>
              <a:t> подхода к  усилению  мотивации  и приверженности АРТ;</a:t>
            </a:r>
            <a:endParaRPr lang="ru-RU" sz="1200" dirty="0"/>
          </a:p>
          <a:p>
            <a:pPr marL="177800" lvl="0" indent="-177800">
              <a:buFont typeface="Wingdings" panose="05000000000000000000" pitchFamily="2" charset="2"/>
              <a:buChar char="ü"/>
              <a:defRPr/>
            </a:pPr>
            <a:r>
              <a:rPr lang="ru-RU" sz="1200" kern="1200" dirty="0">
                <a:solidFill>
                  <a:schemeClr val="dk1"/>
                </a:solidFill>
              </a:rPr>
              <a:t>Консультирование ЛЖВ по принципу «равный-равному</a:t>
            </a:r>
            <a:r>
              <a:rPr lang="ru-RU" sz="1200" dirty="0">
                <a:solidFill>
                  <a:schemeClr val="dk1"/>
                </a:solidFill>
              </a:rPr>
              <a:t>».</a:t>
            </a:r>
            <a:endParaRPr lang="ru-RU" sz="1200" kern="1200" dirty="0">
              <a:solidFill>
                <a:schemeClr val="dk1"/>
              </a:solidFill>
              <a:ea typeface="+mn-ea"/>
              <a:cs typeface="+mn-cs"/>
            </a:endParaRP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1C26A8A6-DCB6-85A6-0274-3035E282F509}"/>
              </a:ext>
            </a:extLst>
          </p:cNvPr>
          <p:cNvSpPr/>
          <p:nvPr/>
        </p:nvSpPr>
        <p:spPr>
          <a:xfrm>
            <a:off x="7300223" y="2955842"/>
            <a:ext cx="2312574" cy="321906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EB7512-6983-0652-2CB5-0CA4FD2A9787}"/>
              </a:ext>
            </a:extLst>
          </p:cNvPr>
          <p:cNvSpPr txBox="1"/>
          <p:nvPr/>
        </p:nvSpPr>
        <p:spPr>
          <a:xfrm>
            <a:off x="7296124" y="3132051"/>
            <a:ext cx="231257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ru-RU" sz="1200" dirty="0">
                <a:solidFill>
                  <a:schemeClr val="tx1"/>
                </a:solidFill>
              </a:rPr>
              <a:t>Расширение до-контактной профилактики </a:t>
            </a:r>
            <a:r>
              <a:rPr lang="en-US" sz="1200" dirty="0">
                <a:solidFill>
                  <a:schemeClr val="tx1"/>
                </a:solidFill>
              </a:rPr>
              <a:t>(PrEP)</a:t>
            </a:r>
            <a:r>
              <a:rPr lang="ru-RU" sz="1200" dirty="0">
                <a:solidFill>
                  <a:schemeClr val="tx1"/>
                </a:solidFill>
              </a:rPr>
              <a:t> для КГН, </a:t>
            </a:r>
            <a:r>
              <a:rPr lang="ru-RU" sz="1200" kern="1200" dirty="0">
                <a:solidFill>
                  <a:schemeClr val="dk1"/>
                </a:solidFill>
              </a:rPr>
              <a:t>половых и парентеральных </a:t>
            </a:r>
            <a:r>
              <a:rPr lang="ru-RU" sz="1200" dirty="0"/>
              <a:t>партнеров ЛЖВ;</a:t>
            </a:r>
          </a:p>
          <a:p>
            <a:pPr marL="177800" indent="-177800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ru-RU" sz="1200" dirty="0"/>
              <a:t>Предоставление комплексных и эффективных профилактических услуг для КГН через НПО, </a:t>
            </a:r>
            <a:r>
              <a:rPr lang="ru-RU" sz="1200" dirty="0" err="1"/>
              <a:t>соц.сети</a:t>
            </a:r>
            <a:r>
              <a:rPr lang="ru-RU" sz="1200" dirty="0"/>
              <a:t>, веб консультантов с внедрением новых подходов финансирования НПО.</a:t>
            </a:r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62DEEC3A-6C8E-5F9E-DD73-CAA8EDD0340E}"/>
              </a:ext>
            </a:extLst>
          </p:cNvPr>
          <p:cNvSpPr/>
          <p:nvPr/>
        </p:nvSpPr>
        <p:spPr>
          <a:xfrm>
            <a:off x="9672350" y="2967021"/>
            <a:ext cx="2312574" cy="321906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5045B9-5591-A5DD-430C-6630E952D2B6}"/>
              </a:ext>
            </a:extLst>
          </p:cNvPr>
          <p:cNvSpPr txBox="1"/>
          <p:nvPr/>
        </p:nvSpPr>
        <p:spPr>
          <a:xfrm>
            <a:off x="9704088" y="2984091"/>
            <a:ext cx="2312575" cy="2846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0"/>
              </a:spcAft>
            </a:pP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71450" indent="-171450" rtl="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200" dirty="0"/>
              <a:t>Реализация Плана по борьбе со стигмой и дискриминацией на 2023–2025  годы в Республике Казахстан;</a:t>
            </a:r>
          </a:p>
          <a:p>
            <a:pPr marL="171450" indent="-171450" rtl="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200" dirty="0"/>
              <a:t>Исследование Индекса стигмы (2025г);</a:t>
            </a:r>
          </a:p>
          <a:p>
            <a:pPr marL="176213" indent="-176213" fontAlgn="t">
              <a:buFont typeface="Wingdings" panose="05000000000000000000" pitchFamily="2" charset="2"/>
              <a:buChar char="ü"/>
            </a:pPr>
            <a:r>
              <a:rPr lang="ru-RU" sz="1200" dirty="0"/>
              <a:t>Правовая поддержка КГН и ЛЖВ;</a:t>
            </a:r>
          </a:p>
          <a:p>
            <a:pPr marL="176213" indent="-176213" fontAlgn="t">
              <a:buFont typeface="Wingdings" panose="05000000000000000000" pitchFamily="2" charset="2"/>
              <a:buChar char="ü"/>
            </a:pPr>
            <a:r>
              <a:rPr lang="ru-RU" sz="1200" dirty="0"/>
              <a:t>Помощь в документировании КГН и ЛЖВ для получения медицинских услуг (тестирование, лечение).</a:t>
            </a:r>
          </a:p>
          <a:p>
            <a:pPr marL="176213" indent="-176213" fontAlgn="t">
              <a:buFont typeface="Wingdings" panose="05000000000000000000" pitchFamily="2" charset="2"/>
              <a:buChar char="ü"/>
            </a:pPr>
            <a:endParaRPr lang="ru-RU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67CDC1-FD3D-973A-26B9-A192DBB4B434}"/>
              </a:ext>
            </a:extLst>
          </p:cNvPr>
          <p:cNvSpPr txBox="1"/>
          <p:nvPr/>
        </p:nvSpPr>
        <p:spPr>
          <a:xfrm>
            <a:off x="7319018" y="2001842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95% людей из группы риска заражения ВИЧ используют комплексную профилактику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9B81469-4312-F811-EF3C-04729F038D71}"/>
              </a:ext>
            </a:extLst>
          </p:cNvPr>
          <p:cNvSpPr txBox="1"/>
          <p:nvPr/>
        </p:nvSpPr>
        <p:spPr>
          <a:xfrm>
            <a:off x="9681995" y="1998441"/>
            <a:ext cx="23629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Менее 10% ЛЖВ и КГН подвергаются стигме и дискриминации</a:t>
            </a:r>
          </a:p>
        </p:txBody>
      </p:sp>
    </p:spTree>
    <p:extLst>
      <p:ext uri="{BB962C8B-B14F-4D97-AF65-F5344CB8AC3E}">
        <p14:creationId xmlns:p14="http://schemas.microsoft.com/office/powerpoint/2010/main" val="398083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8" descr="С 30 марта ужесточат карантинные меры в Нур-Султане - Новости Казахстана и  мира на сегодн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54220" y="2844225"/>
            <a:ext cx="608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Благодарю за внимание!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E46B6BD-E001-146F-A204-F21B3C5E65A7}"/>
              </a:ext>
            </a:extLst>
          </p:cNvPr>
          <p:cNvSpPr/>
          <p:nvPr/>
        </p:nvSpPr>
        <p:spPr>
          <a:xfrm>
            <a:off x="4907868" y="5363664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www.kncdiz.kz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pPr algn="ctr"/>
            <a:r>
              <a:rPr lang="ru-RU" b="1" dirty="0" err="1">
                <a:hlinkClick r:id="rId4"/>
              </a:rPr>
              <a:t>info</a:t>
            </a:r>
            <a:r>
              <a:rPr lang="ru-RU" b="1" dirty="0">
                <a:hlinkClick r:id="rId4"/>
              </a:rPr>
              <a:t>@</a:t>
            </a:r>
            <a:r>
              <a:rPr lang="en-US" b="1" dirty="0" err="1">
                <a:hlinkClick r:id="rId4"/>
              </a:rPr>
              <a:t>kncdiz</a:t>
            </a:r>
            <a:r>
              <a:rPr lang="ru-RU" b="1" dirty="0">
                <a:hlinkClick r:id="rId4"/>
              </a:rPr>
              <a:t>.</a:t>
            </a:r>
            <a:r>
              <a:rPr lang="ru-RU" b="1" dirty="0" err="1">
                <a:hlinkClick r:id="rId4"/>
              </a:rPr>
              <a:t>kz</a:t>
            </a:r>
            <a:endParaRPr lang="ru-RU" sz="105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B540D3C-7AFC-5029-4419-0CDD545A8617}"/>
              </a:ext>
            </a:extLst>
          </p:cNvPr>
          <p:cNvSpPr/>
          <p:nvPr/>
        </p:nvSpPr>
        <p:spPr>
          <a:xfrm>
            <a:off x="210751" y="44624"/>
            <a:ext cx="11733291" cy="7965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7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3FFA0EFF-1032-C3E6-C41E-B92FB079B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6174" y="153642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091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11119</TotalTime>
  <Words>563</Words>
  <Application>Microsoft Office PowerPoint</Application>
  <PresentationFormat>Широкоэкранный</PresentationFormat>
  <Paragraphs>94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Zhangireyev, Vakhtang</dc:creator>
  <cp:lastModifiedBy>Ryssaldy Demeuova</cp:lastModifiedBy>
  <cp:revision>281</cp:revision>
  <cp:lastPrinted>2023-01-18T11:43:54Z</cp:lastPrinted>
  <dcterms:created xsi:type="dcterms:W3CDTF">2021-04-29T05:22:58Z</dcterms:created>
  <dcterms:modified xsi:type="dcterms:W3CDTF">2023-01-18T11:43:55Z</dcterms:modified>
</cp:coreProperties>
</file>