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7" r:id="rId5"/>
    <p:sldMasterId id="2147483709" r:id="rId6"/>
    <p:sldMasterId id="2147483721" r:id="rId7"/>
  </p:sldMasterIdLst>
  <p:notesMasterIdLst>
    <p:notesMasterId r:id="rId19"/>
  </p:notesMasterIdLst>
  <p:sldIdLst>
    <p:sldId id="271" r:id="rId8"/>
    <p:sldId id="422" r:id="rId9"/>
    <p:sldId id="411" r:id="rId10"/>
    <p:sldId id="531" r:id="rId11"/>
    <p:sldId id="596" r:id="rId12"/>
    <p:sldId id="257" r:id="rId13"/>
    <p:sldId id="919" r:id="rId14"/>
    <p:sldId id="259" r:id="rId15"/>
    <p:sldId id="2141411272" r:id="rId16"/>
    <p:sldId id="272" r:id="rId17"/>
    <p:sldId id="5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ssaldy Demeuova" userId="1b36aab8-03ea-4a7c-9005-27f2602792bf" providerId="ADAL" clId="{3875BDD6-F1D5-4FA2-BF6C-0637754AC0A7}"/>
    <pc:docChg chg="modSld">
      <pc:chgData name="Ryssaldy Demeuova" userId="1b36aab8-03ea-4a7c-9005-27f2602792bf" providerId="ADAL" clId="{3875BDD6-F1D5-4FA2-BF6C-0637754AC0A7}" dt="2023-01-16T16:05:16.834" v="0" actId="1076"/>
      <pc:docMkLst>
        <pc:docMk/>
      </pc:docMkLst>
      <pc:sldChg chg="modSp mod">
        <pc:chgData name="Ryssaldy Demeuova" userId="1b36aab8-03ea-4a7c-9005-27f2602792bf" providerId="ADAL" clId="{3875BDD6-F1D5-4FA2-BF6C-0637754AC0A7}" dt="2023-01-16T16:05:16.834" v="0" actId="1076"/>
        <pc:sldMkLst>
          <pc:docMk/>
          <pc:sldMk cId="572772767" sldId="272"/>
        </pc:sldMkLst>
        <pc:graphicFrameChg chg="mod">
          <ac:chgData name="Ryssaldy Demeuova" userId="1b36aab8-03ea-4a7c-9005-27f2602792bf" providerId="ADAL" clId="{3875BDD6-F1D5-4FA2-BF6C-0637754AC0A7}" dt="2023-01-16T16:05:16.834" v="0" actId="1076"/>
          <ac:graphicFrameMkLst>
            <pc:docMk/>
            <pc:sldMk cId="572772767" sldId="272"/>
            <ac:graphicFrameMk id="5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&#1055;&#1072;&#1085;&#1072;&#1075;&#1091;&#1083;&#1100;\YandexDisk\&#1052;&#1052;\&#1101;&#1087;&#1080;&#1076;&#1099;%2015-17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20901300321178E-3"/>
          <c:y val="1.6675102365151198E-2"/>
          <c:w val="0.97018265533425307"/>
          <c:h val="0.76673789063408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заболеваемость</c:v>
                </c:pt>
              </c:strCache>
            </c:strRef>
          </c:tx>
          <c:spPr>
            <a:solidFill>
              <a:schemeClr val="accent1"/>
            </a:solidFill>
            <a:ln w="3492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66.400000000000006</c:v>
                </c:pt>
                <c:pt idx="1">
                  <c:v>58.5</c:v>
                </c:pt>
                <c:pt idx="2">
                  <c:v>52.7</c:v>
                </c:pt>
                <c:pt idx="3">
                  <c:v>52.2</c:v>
                </c:pt>
                <c:pt idx="4">
                  <c:v>48.2</c:v>
                </c:pt>
                <c:pt idx="5">
                  <c:v>45.6</c:v>
                </c:pt>
                <c:pt idx="6">
                  <c:v>35.700000000000003</c:v>
                </c:pt>
                <c:pt idx="7" formatCode="0.0">
                  <c:v>36</c:v>
                </c:pt>
                <c:pt idx="8">
                  <c:v>36.5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49-453B-B4C8-70365960579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смертность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6707730546438741E-3"/>
                  <c:y val="2.18355351169496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249-453B-B4C8-703659605794}"/>
                </c:ext>
              </c:extLst>
            </c:dLbl>
            <c:dLbl>
              <c:idx val="1"/>
              <c:layout>
                <c:manualLayout>
                  <c:x val="-4.9059798406098695E-3"/>
                  <c:y val="1.9474451718920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49-453B-B4C8-703659605794}"/>
                </c:ext>
              </c:extLst>
            </c:dLbl>
            <c:dLbl>
              <c:idx val="2"/>
              <c:layout>
                <c:manualLayout>
                  <c:x val="-6.1020313692455048E-3"/>
                  <c:y val="1.3959275370430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249-453B-B4C8-703659605794}"/>
                </c:ext>
              </c:extLst>
            </c:dLbl>
            <c:dLbl>
              <c:idx val="3"/>
              <c:layout>
                <c:manualLayout>
                  <c:x val="0"/>
                  <c:y val="1.3013997391052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249-453B-B4C8-703659605794}"/>
                </c:ext>
              </c:extLst>
            </c:dLbl>
            <c:dLbl>
              <c:idx val="5"/>
              <c:layout>
                <c:manualLayout>
                  <c:x val="1.4899440508411145E-3"/>
                  <c:y val="1.2376795457618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249-453B-B4C8-703659605794}"/>
                </c:ext>
              </c:extLst>
            </c:dLbl>
            <c:dLbl>
              <c:idx val="6"/>
              <c:layout>
                <c:manualLayout>
                  <c:x val="-3.6345754009839046E-3"/>
                  <c:y val="1.531175086455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D5-4D4C-B661-12C913E03FEE}"/>
                </c:ext>
              </c:extLst>
            </c:dLbl>
            <c:dLbl>
              <c:idx val="7"/>
              <c:layout>
                <c:manualLayout>
                  <c:x val="-4.8461005346450876E-3"/>
                  <c:y val="2.0415667819401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D5-4D4C-B661-12C913E03FEE}"/>
                </c:ext>
              </c:extLst>
            </c:dLbl>
            <c:dLbl>
              <c:idx val="8"/>
              <c:layout>
                <c:manualLayout>
                  <c:x val="-1.2048555651473216E-2"/>
                  <c:y val="1.5537603649894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D5-4D4C-B661-12C913E03F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4.9000000000000004</c:v>
                </c:pt>
                <c:pt idx="1">
                  <c:v>4.0999999999999996</c:v>
                </c:pt>
                <c:pt idx="2">
                  <c:v>3.4</c:v>
                </c:pt>
                <c:pt idx="3" formatCode="0.0">
                  <c:v>3</c:v>
                </c:pt>
                <c:pt idx="4">
                  <c:v>2.4</c:v>
                </c:pt>
                <c:pt idx="5" formatCode="0.0">
                  <c:v>2</c:v>
                </c:pt>
                <c:pt idx="6">
                  <c:v>1.9</c:v>
                </c:pt>
                <c:pt idx="7">
                  <c:v>1.7</c:v>
                </c:pt>
                <c:pt idx="8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249-453B-B4C8-7036596057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22622128"/>
        <c:axId val="222626480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детская заболеваемость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3983553133055401E-3"/>
                  <c:y val="-3.3800109466081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88-4345-989F-56E0AF4A9C3E}"/>
                </c:ext>
              </c:extLst>
            </c:dLbl>
            <c:dLbl>
              <c:idx val="1"/>
              <c:layout>
                <c:manualLayout>
                  <c:x val="-3.080041202890875E-2"/>
                  <c:y val="-4.10877006183850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549091107266853E-2"/>
                      <c:h val="5.55860654891349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A249-453B-B4C8-703659605794}"/>
                </c:ext>
              </c:extLst>
            </c:dLbl>
            <c:dLbl>
              <c:idx val="2"/>
              <c:layout>
                <c:manualLayout>
                  <c:x val="-1.8485881800712756E-2"/>
                  <c:y val="-4.374263763693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249-453B-B4C8-703659605794}"/>
                </c:ext>
              </c:extLst>
            </c:dLbl>
            <c:dLbl>
              <c:idx val="3"/>
              <c:layout>
                <c:manualLayout>
                  <c:x val="-1.6248822460116601E-2"/>
                  <c:y val="-5.358048512872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249-453B-B4C8-703659605794}"/>
                </c:ext>
              </c:extLst>
            </c:dLbl>
            <c:dLbl>
              <c:idx val="4"/>
              <c:layout>
                <c:manualLayout>
                  <c:x val="-1.5216247988393499E-2"/>
                  <c:y val="-4.0357819924450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249-453B-B4C8-703659605794}"/>
                </c:ext>
              </c:extLst>
            </c:dLbl>
            <c:dLbl>
              <c:idx val="5"/>
              <c:layout>
                <c:manualLayout>
                  <c:x val="-1.6304446016511397E-2"/>
                  <c:y val="-3.7230765107669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249-453B-B4C8-703659605794}"/>
                </c:ext>
              </c:extLst>
            </c:dLbl>
            <c:dLbl>
              <c:idx val="6"/>
              <c:layout>
                <c:manualLayout>
                  <c:x val="-7.0617640230925243E-3"/>
                  <c:y val="-2.8798936615207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249-453B-B4C8-703659605794}"/>
                </c:ext>
              </c:extLst>
            </c:dLbl>
            <c:dLbl>
              <c:idx val="7"/>
              <c:layout>
                <c:manualLayout>
                  <c:x val="-9.4156853641233652E-3"/>
                  <c:y val="-4.8003568542986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63-4EFD-9DC9-2FACB4BF5CCF}"/>
                </c:ext>
              </c:extLst>
            </c:dLbl>
            <c:dLbl>
              <c:idx val="8"/>
              <c:layout>
                <c:manualLayout>
                  <c:x val="-7.2444246121937759E-3"/>
                  <c:y val="-4.963423716198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D5-4D4C-B661-12C913E03F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10</c:v>
                </c:pt>
                <c:pt idx="1">
                  <c:v>8.6999999999999993</c:v>
                </c:pt>
                <c:pt idx="2">
                  <c:v>13.4</c:v>
                </c:pt>
                <c:pt idx="3">
                  <c:v>13.3</c:v>
                </c:pt>
                <c:pt idx="4">
                  <c:v>11.9</c:v>
                </c:pt>
                <c:pt idx="5">
                  <c:v>11.4</c:v>
                </c:pt>
                <c:pt idx="6">
                  <c:v>8.6999999999999993</c:v>
                </c:pt>
                <c:pt idx="7">
                  <c:v>8.8000000000000007</c:v>
                </c:pt>
                <c:pt idx="8">
                  <c:v>8.8000000000000007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A249-453B-B4C8-7036596057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627024"/>
        <c:axId val="222622672"/>
      </c:lineChart>
      <c:catAx>
        <c:axId val="22262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22626480"/>
        <c:crosses val="autoZero"/>
        <c:auto val="1"/>
        <c:lblAlgn val="ctr"/>
        <c:lblOffset val="100"/>
        <c:noMultiLvlLbl val="0"/>
      </c:catAx>
      <c:valAx>
        <c:axId val="222626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2622128"/>
        <c:crosses val="autoZero"/>
        <c:crossBetween val="between"/>
      </c:valAx>
      <c:valAx>
        <c:axId val="22262267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222627024"/>
        <c:crosses val="max"/>
        <c:crossBetween val="between"/>
      </c:valAx>
      <c:catAx>
        <c:axId val="222627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26226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156385436826755"/>
          <c:y val="0.86645196997074592"/>
          <c:w val="0.64988027902459655"/>
          <c:h val="5.54137314607153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6975144329452482E-2"/>
          <c:y val="0.12458816693542001"/>
          <c:w val="0.80854534309960679"/>
          <c:h val="0.8466563807244564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распространенность</c:v>
                </c:pt>
              </c:strCache>
            </c:strRef>
          </c:tx>
          <c:spPr>
            <a:ln w="317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Pt>
            <c:idx val="3"/>
            <c:bubble3D val="0"/>
            <c:spPr>
              <a:ln w="31750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6D-43FB-9415-1C08CF83787A}"/>
              </c:ext>
            </c:extLst>
          </c:dPt>
          <c:dPt>
            <c:idx val="4"/>
            <c:bubble3D val="0"/>
            <c:spPr>
              <a:ln w="31750" cap="rnd">
                <a:solidFill>
                  <a:srgbClr val="00B05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6D-43FB-9415-1C08CF83787A}"/>
              </c:ext>
            </c:extLst>
          </c:dPt>
          <c:dPt>
            <c:idx val="5"/>
            <c:bubble3D val="0"/>
            <c:spPr>
              <a:ln w="31750" cap="rnd">
                <a:solidFill>
                  <a:srgbClr val="00B05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A6D-43FB-9415-1C08CF83787A}"/>
              </c:ext>
            </c:extLst>
          </c:dPt>
          <c:dPt>
            <c:idx val="6"/>
            <c:bubble3D val="0"/>
            <c:spPr>
              <a:ln w="31750" cap="rnd">
                <a:solidFill>
                  <a:srgbClr val="00B05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A6D-43FB-9415-1C08CF83787A}"/>
              </c:ext>
            </c:extLst>
          </c:dPt>
          <c:dLbls>
            <c:dLbl>
              <c:idx val="0"/>
              <c:layout>
                <c:manualLayout>
                  <c:x val="-2.2100526736133427E-2"/>
                  <c:y val="-5.604903979045260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92.7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AA6D-43FB-9415-1C08CF83787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74.2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A6D-43FB-9415-1C08CF83787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46.4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A6D-43FB-9415-1C08CF83787A}"/>
                </c:ext>
              </c:extLst>
            </c:dLbl>
            <c:dLbl>
              <c:idx val="5"/>
              <c:layout>
                <c:manualLayout>
                  <c:x val="-2.3438451349898123E-2"/>
                  <c:y val="-7.208316817711132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18.5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A6D-43FB-9415-1C08CF83787A}"/>
                </c:ext>
              </c:extLst>
            </c:dLbl>
            <c:dLbl>
              <c:idx val="6"/>
              <c:layout>
                <c:manualLayout>
                  <c:x val="-4.6410710304248337E-3"/>
                  <c:y val="-8.526107458930702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9.3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A6D-43FB-9415-1C08CF8378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90.6</c:v>
                </c:pt>
                <c:pt idx="1">
                  <c:v>80.599999999999994</c:v>
                </c:pt>
                <c:pt idx="2">
                  <c:v>76.400000000000006</c:v>
                </c:pt>
                <c:pt idx="3">
                  <c:v>72.5</c:v>
                </c:pt>
                <c:pt idx="4">
                  <c:v>45.3</c:v>
                </c:pt>
                <c:pt idx="5">
                  <c:v>18.100000000000001</c:v>
                </c:pt>
                <c:pt idx="6">
                  <c:v>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A6D-43FB-9415-1C08CF83787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заболеваемость</c:v>
                </c:pt>
              </c:strCache>
            </c:strRef>
          </c:tx>
          <c:spPr>
            <a:ln w="317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Pt>
            <c:idx val="3"/>
            <c:bubble3D val="0"/>
            <c:spPr>
              <a:ln w="31750" cap="rnd">
                <a:solidFill>
                  <a:srgbClr val="0070C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AA6D-43FB-9415-1C08CF83787A}"/>
              </c:ext>
            </c:extLst>
          </c:dPt>
          <c:dPt>
            <c:idx val="4"/>
            <c:bubble3D val="0"/>
            <c:spPr>
              <a:ln w="31750" cap="rnd">
                <a:solidFill>
                  <a:srgbClr val="0070C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AA6D-43FB-9415-1C08CF83787A}"/>
              </c:ext>
            </c:extLst>
          </c:dPt>
          <c:dPt>
            <c:idx val="5"/>
            <c:bubble3D val="0"/>
            <c:spPr>
              <a:ln w="31750" cap="rnd">
                <a:solidFill>
                  <a:srgbClr val="0070C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AA6D-43FB-9415-1C08CF83787A}"/>
              </c:ext>
            </c:extLst>
          </c:dPt>
          <c:dPt>
            <c:idx val="6"/>
            <c:bubble3D val="0"/>
            <c:spPr>
              <a:ln w="31750" cap="rnd">
                <a:solidFill>
                  <a:srgbClr val="0070C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AA6D-43FB-9415-1C08CF83787A}"/>
              </c:ext>
            </c:extLst>
          </c:dPt>
          <c:dLbls>
            <c:dLbl>
              <c:idx val="3"/>
              <c:layout>
                <c:manualLayout>
                  <c:x val="-2.1007659621632199E-2"/>
                  <c:y val="-5.996172347862861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46.8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AA6D-43FB-9415-1C08CF83787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29.3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AA6D-43FB-9415-1C08CF83787A}"/>
                </c:ext>
              </c:extLst>
            </c:dLbl>
            <c:dLbl>
              <c:idx val="5"/>
              <c:layout>
                <c:manualLayout>
                  <c:x val="2.3207654886580376E-2"/>
                  <c:y val="-8.086844156859357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11.7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AA6D-43FB-9415-1C08CF83787A}"/>
                </c:ext>
              </c:extLst>
            </c:dLbl>
            <c:dLbl>
              <c:idx val="6"/>
              <c:layout>
                <c:manualLayout>
                  <c:x val="8.5557726660854955E-3"/>
                  <c:y val="-4.085488749648010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5.9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AA6D-43FB-9415-1C08CF8378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58.5</c:v>
                </c:pt>
                <c:pt idx="1">
                  <c:v>52.7</c:v>
                </c:pt>
                <c:pt idx="2">
                  <c:v>52.2</c:v>
                </c:pt>
                <c:pt idx="3">
                  <c:v>46.8</c:v>
                </c:pt>
                <c:pt idx="4">
                  <c:v>29.3</c:v>
                </c:pt>
                <c:pt idx="5">
                  <c:v>11.7</c:v>
                </c:pt>
                <c:pt idx="6">
                  <c:v>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A6D-43FB-9415-1C08CF83787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смертность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3"/>
            <c:bubble3D val="0"/>
            <c:spPr>
              <a:ln w="31750" cap="rnd" cmpd="sng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AA6D-43FB-9415-1C08CF83787A}"/>
              </c:ext>
            </c:extLst>
          </c:dPt>
          <c:dPt>
            <c:idx val="4"/>
            <c:bubble3D val="0"/>
            <c:spPr>
              <a:ln w="31750" cap="rnd">
                <a:solidFill>
                  <a:srgbClr val="FF000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AA6D-43FB-9415-1C08CF83787A}"/>
              </c:ext>
            </c:extLst>
          </c:dPt>
          <c:dPt>
            <c:idx val="5"/>
            <c:bubble3D val="0"/>
            <c:spPr>
              <a:ln w="31750" cap="rnd">
                <a:solidFill>
                  <a:srgbClr val="FF000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AA6D-43FB-9415-1C08CF83787A}"/>
              </c:ext>
            </c:extLst>
          </c:dPt>
          <c:dPt>
            <c:idx val="6"/>
            <c:bubble3D val="0"/>
            <c:spPr>
              <a:ln w="31750" cap="rnd">
                <a:solidFill>
                  <a:srgbClr val="FF000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AA6D-43FB-9415-1C08CF83787A}"/>
              </c:ext>
            </c:extLst>
          </c:dPt>
          <c:dLbls>
            <c:dLbl>
              <c:idx val="5"/>
              <c:layout>
                <c:manualLayout>
                  <c:x val="-2.156312869439634E-2"/>
                  <c:y val="-4.2135113439190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A6D-43FB-9415-1C08CF83787A}"/>
                </c:ext>
              </c:extLst>
            </c:dLbl>
            <c:dLbl>
              <c:idx val="6"/>
              <c:layout>
                <c:manualLayout>
                  <c:x val="1.5284375284878866E-3"/>
                  <c:y val="-1.05862544367361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A6D-43FB-9415-1C08CF8378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4.0999999999999996</c:v>
                </c:pt>
                <c:pt idx="1">
                  <c:v>3.4</c:v>
                </c:pt>
                <c:pt idx="2" formatCode="0.0">
                  <c:v>3</c:v>
                </c:pt>
                <c:pt idx="3">
                  <c:v>2.7</c:v>
                </c:pt>
                <c:pt idx="4" formatCode="0.0">
                  <c:v>1</c:v>
                </c:pt>
                <c:pt idx="5">
                  <c:v>0.4</c:v>
                </c:pt>
                <c:pt idx="6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AA6D-43FB-9415-1C08CF8378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50237760"/>
        <c:axId val="1550236672"/>
      </c:lineChart>
      <c:catAx>
        <c:axId val="155023776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0236672"/>
        <c:crosses val="max"/>
        <c:auto val="0"/>
        <c:lblAlgn val="ctr"/>
        <c:lblOffset val="100"/>
        <c:noMultiLvlLbl val="0"/>
      </c:catAx>
      <c:valAx>
        <c:axId val="1550236672"/>
        <c:scaling>
          <c:orientation val="minMax"/>
          <c:min val="-5"/>
        </c:scaling>
        <c:delete val="1"/>
        <c:axPos val="l"/>
        <c:numFmt formatCode="General" sourceLinked="1"/>
        <c:majorTickMark val="out"/>
        <c:minorTickMark val="none"/>
        <c:tickLblPos val="none"/>
        <c:crossAx val="1550237760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0.35993</cdr:x>
      <cdr:y>0.28416</cdr:y>
    </cdr:from>
    <cdr:to>
      <cdr:x>0.40937</cdr:x>
      <cdr:y>0.35646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080386" y="901355"/>
          <a:ext cx="560439" cy="2293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rgbClr val="C00000"/>
              </a:solidFill>
            </a:rPr>
            <a:t>65,4</a:t>
          </a:r>
        </a:p>
      </cdr:txBody>
    </cdr:sp>
  </cdr:relSizeAnchor>
  <cdr:relSizeAnchor xmlns:cdr="http://schemas.openxmlformats.org/drawingml/2006/chartDrawing">
    <cdr:from>
      <cdr:x>0.39268</cdr:x>
      <cdr:y>0.13147</cdr:y>
    </cdr:from>
    <cdr:to>
      <cdr:x>0.47268</cdr:x>
      <cdr:y>0.25727</cdr:y>
    </cdr:to>
    <cdr:sp macro="" textlink="">
      <cdr:nvSpPr>
        <cdr:cNvPr id="4" name="Стрелка вниз 3"/>
        <cdr:cNvSpPr/>
      </cdr:nvSpPr>
      <cdr:spPr>
        <a:xfrm xmlns:a="http://schemas.openxmlformats.org/drawingml/2006/main">
          <a:off x="4451667" y="417039"/>
          <a:ext cx="906914" cy="399040"/>
        </a:xfrm>
        <a:prstGeom xmlns:a="http://schemas.openxmlformats.org/drawingml/2006/main" prst="downArrow">
          <a:avLst>
            <a:gd name="adj1" fmla="val 50000"/>
            <a:gd name="adj2" fmla="val 47928"/>
          </a:avLst>
        </a:prstGeom>
        <a:solidFill xmlns:a="http://schemas.openxmlformats.org/drawingml/2006/main">
          <a:schemeClr val="accent5">
            <a:lumMod val="60000"/>
            <a:lumOff val="4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r>
            <a:rPr lang="ru-RU" b="1" dirty="0">
              <a:solidFill>
                <a:srgbClr val="002060"/>
              </a:solidFill>
            </a:rPr>
            <a:t>20%</a:t>
          </a:r>
        </a:p>
      </cdr:txBody>
    </cdr:sp>
  </cdr:relSizeAnchor>
  <cdr:relSizeAnchor xmlns:cdr="http://schemas.openxmlformats.org/drawingml/2006/chartDrawing">
    <cdr:from>
      <cdr:x>0.48125</cdr:x>
      <cdr:y>0.27824</cdr:y>
    </cdr:from>
    <cdr:to>
      <cdr:x>0.56254</cdr:x>
      <cdr:y>0.47196</cdr:y>
    </cdr:to>
    <cdr:sp macro="" textlink="">
      <cdr:nvSpPr>
        <cdr:cNvPr id="8" name="Стрелка вниз 7"/>
        <cdr:cNvSpPr/>
      </cdr:nvSpPr>
      <cdr:spPr>
        <a:xfrm xmlns:a="http://schemas.openxmlformats.org/drawingml/2006/main">
          <a:off x="5592478" y="903126"/>
          <a:ext cx="944692" cy="628787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5">
            <a:lumMod val="60000"/>
            <a:lumOff val="4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solidFill>
                <a:srgbClr val="002060"/>
              </a:solidFill>
            </a:rPr>
            <a:t>50%</a:t>
          </a:r>
        </a:p>
      </cdr:txBody>
    </cdr:sp>
  </cdr:relSizeAnchor>
  <cdr:relSizeAnchor xmlns:cdr="http://schemas.openxmlformats.org/drawingml/2006/chartDrawing">
    <cdr:from>
      <cdr:x>0.58354</cdr:x>
      <cdr:y>0.49428</cdr:y>
    </cdr:from>
    <cdr:to>
      <cdr:x>0.66979</cdr:x>
      <cdr:y>0.69447</cdr:y>
    </cdr:to>
    <cdr:sp macro="" textlink="">
      <cdr:nvSpPr>
        <cdr:cNvPr id="9" name="Стрелка вниз 8"/>
        <cdr:cNvSpPr/>
      </cdr:nvSpPr>
      <cdr:spPr>
        <a:xfrm xmlns:a="http://schemas.openxmlformats.org/drawingml/2006/main">
          <a:off x="6781203" y="1604361"/>
          <a:ext cx="1002299" cy="649787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5">
            <a:lumMod val="60000"/>
            <a:lumOff val="4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solidFill>
                <a:srgbClr val="002060"/>
              </a:solidFill>
            </a:rPr>
            <a:t>80%</a:t>
          </a:r>
        </a:p>
      </cdr:txBody>
    </cdr:sp>
  </cdr:relSizeAnchor>
  <cdr:relSizeAnchor xmlns:cdr="http://schemas.openxmlformats.org/drawingml/2006/chartDrawing">
    <cdr:from>
      <cdr:x>0.70681</cdr:x>
      <cdr:y>0.58079</cdr:y>
    </cdr:from>
    <cdr:to>
      <cdr:x>0.79666</cdr:x>
      <cdr:y>0.7745</cdr:y>
    </cdr:to>
    <cdr:sp macro="" textlink="">
      <cdr:nvSpPr>
        <cdr:cNvPr id="10" name="Стрелка вниз 9"/>
        <cdr:cNvSpPr/>
      </cdr:nvSpPr>
      <cdr:spPr>
        <a:xfrm xmlns:a="http://schemas.openxmlformats.org/drawingml/2006/main">
          <a:off x="8213693" y="1885160"/>
          <a:ext cx="1044142" cy="628754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5">
            <a:lumMod val="60000"/>
            <a:lumOff val="4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solidFill>
                <a:srgbClr val="002060"/>
              </a:solidFill>
            </a:rPr>
            <a:t>90%</a:t>
          </a:r>
        </a:p>
      </cdr:txBody>
    </cdr:sp>
  </cdr:relSizeAnchor>
  <cdr:relSizeAnchor xmlns:cdr="http://schemas.openxmlformats.org/drawingml/2006/chartDrawing">
    <cdr:from>
      <cdr:x>0.48705</cdr:x>
      <cdr:y>0.69955</cdr:y>
    </cdr:from>
    <cdr:to>
      <cdr:x>0.56185</cdr:x>
      <cdr:y>0.8388</cdr:y>
    </cdr:to>
    <cdr:sp macro="" textlink="">
      <cdr:nvSpPr>
        <cdr:cNvPr id="13" name="Стрелка вниз 12"/>
        <cdr:cNvSpPr/>
      </cdr:nvSpPr>
      <cdr:spPr>
        <a:xfrm xmlns:a="http://schemas.openxmlformats.org/drawingml/2006/main">
          <a:off x="5659915" y="2270637"/>
          <a:ext cx="869213" cy="451985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  <a:ln xmlns:a="http://schemas.openxmlformats.org/drawingml/2006/main">
          <a:solidFill>
            <a:srgbClr val="EBC8BF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FF0000"/>
              </a:solidFill>
            </a:rPr>
            <a:t>75%</a:t>
          </a:r>
        </a:p>
      </cdr:txBody>
    </cdr:sp>
  </cdr:relSizeAnchor>
  <cdr:relSizeAnchor xmlns:cdr="http://schemas.openxmlformats.org/drawingml/2006/chartDrawing">
    <cdr:from>
      <cdr:x>0.39135</cdr:x>
      <cdr:y>0.66861</cdr:y>
    </cdr:from>
    <cdr:to>
      <cdr:x>0.4671</cdr:x>
      <cdr:y>0.81381</cdr:y>
    </cdr:to>
    <cdr:sp macro="" textlink="">
      <cdr:nvSpPr>
        <cdr:cNvPr id="14" name="Стрелка вниз 13"/>
        <cdr:cNvSpPr/>
      </cdr:nvSpPr>
      <cdr:spPr>
        <a:xfrm xmlns:a="http://schemas.openxmlformats.org/drawingml/2006/main">
          <a:off x="4436589" y="2120856"/>
          <a:ext cx="858747" cy="460579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  <a:ln xmlns:a="http://schemas.openxmlformats.org/drawingml/2006/main">
          <a:solidFill>
            <a:srgbClr val="EBC8BF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solidFill>
                <a:srgbClr val="FF0000"/>
              </a:solidFill>
            </a:rPr>
            <a:t>35%</a:t>
          </a:r>
        </a:p>
      </cdr:txBody>
    </cdr:sp>
  </cdr:relSizeAnchor>
  <cdr:relSizeAnchor xmlns:cdr="http://schemas.openxmlformats.org/drawingml/2006/chartDrawing">
    <cdr:from>
      <cdr:x>0.71465</cdr:x>
      <cdr:y>0.89072</cdr:y>
    </cdr:from>
    <cdr:to>
      <cdr:x>0.77235</cdr:x>
      <cdr:y>0.98854</cdr:y>
    </cdr:to>
    <cdr:sp macro="" textlink="">
      <cdr:nvSpPr>
        <cdr:cNvPr id="16" name="Стрелка вниз 15"/>
        <cdr:cNvSpPr/>
      </cdr:nvSpPr>
      <cdr:spPr>
        <a:xfrm xmlns:a="http://schemas.openxmlformats.org/drawingml/2006/main">
          <a:off x="8304788" y="2891154"/>
          <a:ext cx="670512" cy="317487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  <a:ln xmlns:a="http://schemas.openxmlformats.org/drawingml/2006/main">
          <a:solidFill>
            <a:srgbClr val="EBC8BF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FF0000"/>
              </a:solidFill>
            </a:rPr>
            <a:t>95%</a:t>
          </a:r>
        </a:p>
      </cdr:txBody>
    </cdr:sp>
  </cdr:relSizeAnchor>
  <cdr:relSizeAnchor xmlns:cdr="http://schemas.openxmlformats.org/drawingml/2006/chartDrawing">
    <cdr:from>
      <cdr:x>0.59899</cdr:x>
      <cdr:y>0.79024</cdr:y>
    </cdr:from>
    <cdr:to>
      <cdr:x>0.66427</cdr:x>
      <cdr:y>0.90019</cdr:y>
    </cdr:to>
    <cdr:sp macro="" textlink="">
      <cdr:nvSpPr>
        <cdr:cNvPr id="11" name="Стрелка вниз 10"/>
        <cdr:cNvSpPr/>
      </cdr:nvSpPr>
      <cdr:spPr>
        <a:xfrm xmlns:a="http://schemas.openxmlformats.org/drawingml/2006/main">
          <a:off x="6960748" y="2565004"/>
          <a:ext cx="758552" cy="356881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  <a:ln xmlns:a="http://schemas.openxmlformats.org/drawingml/2006/main">
          <a:solidFill>
            <a:srgbClr val="EBC8BF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FF0000"/>
              </a:solidFill>
            </a:rPr>
            <a:t>90%</a:t>
          </a:r>
        </a:p>
      </cdr:txBody>
    </cdr:sp>
  </cdr:relSizeAnchor>
  <cdr:relSizeAnchor xmlns:cdr="http://schemas.openxmlformats.org/drawingml/2006/chartDrawing">
    <cdr:from>
      <cdr:x>0.35993</cdr:x>
      <cdr:y>0.5</cdr:y>
    </cdr:from>
    <cdr:to>
      <cdr:x>0.40937</cdr:x>
      <cdr:y>0.57231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4080387" y="1586015"/>
          <a:ext cx="560439" cy="2293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rgbClr val="C00000"/>
              </a:solidFill>
            </a:rPr>
            <a:t>45,6</a:t>
          </a:r>
        </a:p>
      </cdr:txBody>
    </cdr:sp>
  </cdr:relSizeAnchor>
  <cdr:relSizeAnchor xmlns:cdr="http://schemas.openxmlformats.org/drawingml/2006/chartDrawing">
    <cdr:from>
      <cdr:x>0.36441</cdr:x>
      <cdr:y>0.30017</cdr:y>
    </cdr:from>
    <cdr:to>
      <cdr:x>0.41385</cdr:x>
      <cdr:y>0.37248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4131186" y="952155"/>
          <a:ext cx="560439" cy="2293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rgbClr val="C00000"/>
              </a:solidFill>
            </a:rPr>
            <a:t>65,4</a:t>
          </a:r>
        </a:p>
      </cdr:txBody>
    </cdr:sp>
  </cdr:relSizeAnchor>
  <cdr:relSizeAnchor xmlns:cdr="http://schemas.openxmlformats.org/drawingml/2006/chartDrawing">
    <cdr:from>
      <cdr:x>0.35993</cdr:x>
      <cdr:y>0.86008</cdr:y>
    </cdr:from>
    <cdr:to>
      <cdr:x>0.40937</cdr:x>
      <cdr:y>0.93238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4080386" y="2728196"/>
          <a:ext cx="560439" cy="2293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rgbClr val="C00000"/>
              </a:solidFill>
            </a:rPr>
            <a:t>2,0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A4998-04A3-4D40-88DD-7FFE52C6180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CEA76-2C89-4D0A-B04F-71735BF66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916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6ED72-620A-4290-9DB2-202F90D474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849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277" indent="-2870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8118" indent="-22962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7365" indent="-22962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613" indent="-22962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5860" indent="-2296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5107" indent="-2296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354" indent="-2296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3602" indent="-2296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8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14DD-3702-4DC2-B401-3E92B891706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84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572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6ED72-620A-4290-9DB2-202F90D474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210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12CEF-76AE-43A4-875E-EC3C3BC181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YaHe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YaHe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270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C261-7CB9-4518-8711-B2CB1F14485C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42D1-73FF-4E81-9516-9D16F5F9F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0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C261-7CB9-4518-8711-B2CB1F14485C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42D1-73FF-4E81-9516-9D16F5F9F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6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C261-7CB9-4518-8711-B2CB1F14485C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42D1-73FF-4E81-9516-9D16F5F9F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1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AE-F9E3-4870-BF32-E9E4C2B2C85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93D9-C29D-4666-866A-8B6DE46D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5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AE-F9E3-4870-BF32-E9E4C2B2C85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93D9-C29D-4666-866A-8B6DE46D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46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AE-F9E3-4870-BF32-E9E4C2B2C85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93D9-C29D-4666-866A-8B6DE46D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4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AE-F9E3-4870-BF32-E9E4C2B2C85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93D9-C29D-4666-866A-8B6DE46D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90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AE-F9E3-4870-BF32-E9E4C2B2C85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93D9-C29D-4666-866A-8B6DE46D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62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AE-F9E3-4870-BF32-E9E4C2B2C85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93D9-C29D-4666-866A-8B6DE46D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74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AE-F9E3-4870-BF32-E9E4C2B2C85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93D9-C29D-4666-866A-8B6DE46D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87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AE-F9E3-4870-BF32-E9E4C2B2C85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93D9-C29D-4666-866A-8B6DE46D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6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C261-7CB9-4518-8711-B2CB1F14485C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42D1-73FF-4E81-9516-9D16F5F9F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52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AE-F9E3-4870-BF32-E9E4C2B2C85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93D9-C29D-4666-866A-8B6DE46D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82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AE-F9E3-4870-BF32-E9E4C2B2C85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93D9-C29D-4666-866A-8B6DE46D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41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AE-F9E3-4870-BF32-E9E4C2B2C85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93D9-C29D-4666-866A-8B6DE46D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13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BF-A12B-45DE-8B41-A0438B2632DA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D7C3-A832-4097-8E5F-589962939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724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BF-A12B-45DE-8B41-A0438B2632DA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D7C3-A832-4097-8E5F-589962939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055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BF-A12B-45DE-8B41-A0438B2632DA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D7C3-A832-4097-8E5F-589962939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623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BF-A12B-45DE-8B41-A0438B2632DA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D7C3-A832-4097-8E5F-589962939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4867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BF-A12B-45DE-8B41-A0438B2632DA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D7C3-A832-4097-8E5F-589962939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643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BF-A12B-45DE-8B41-A0438B2632DA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D7C3-A832-4097-8E5F-589962939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558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BF-A12B-45DE-8B41-A0438B2632DA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D7C3-A832-4097-8E5F-589962939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29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C261-7CB9-4518-8711-B2CB1F14485C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42D1-73FF-4E81-9516-9D16F5F9F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436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BF-A12B-45DE-8B41-A0438B2632DA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D7C3-A832-4097-8E5F-589962939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445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BF-A12B-45DE-8B41-A0438B2632DA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D7C3-A832-4097-8E5F-589962939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798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BF-A12B-45DE-8B41-A0438B2632DA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D7C3-A832-4097-8E5F-589962939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6597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BF-A12B-45DE-8B41-A0438B2632DA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D7C3-A832-4097-8E5F-589962939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628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BF-A12B-45DE-8B41-A0438B2632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D7C3-A832-4097-8E5F-5899629390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0442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BF-A12B-45DE-8B41-A0438B2632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D7C3-A832-4097-8E5F-5899629390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865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BF-A12B-45DE-8B41-A0438B2632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D7C3-A832-4097-8E5F-5899629390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81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BF-A12B-45DE-8B41-A0438B2632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D7C3-A832-4097-8E5F-5899629390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275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BF-A12B-45DE-8B41-A0438B2632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D7C3-A832-4097-8E5F-5899629390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960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BF-A12B-45DE-8B41-A0438B2632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D7C3-A832-4097-8E5F-5899629390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016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C261-7CB9-4518-8711-B2CB1F14485C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42D1-73FF-4E81-9516-9D16F5F9F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754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BF-A12B-45DE-8B41-A0438B2632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D7C3-A832-4097-8E5F-5899629390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00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BF-A12B-45DE-8B41-A0438B2632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D7C3-A832-4097-8E5F-5899629390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028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BF-A12B-45DE-8B41-A0438B2632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D7C3-A832-4097-8E5F-5899629390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037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BF-A12B-45DE-8B41-A0438B2632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D7C3-A832-4097-8E5F-5899629390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034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BF-A12B-45DE-8B41-A0438B2632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D7C3-A832-4097-8E5F-5899629390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583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AB5396E8-4CDD-E340-B285-71D77DAB5B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026" y="0"/>
            <a:ext cx="1220202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417FF31-A757-7943-AFFA-4B93765739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00" y="5619600"/>
            <a:ext cx="1931670" cy="105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70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AE-F9E3-4870-BF32-E9E4C2B2C85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93D9-C29D-4666-866A-8B6DE46D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880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AE-F9E3-4870-BF32-E9E4C2B2C85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93D9-C29D-4666-866A-8B6DE46D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244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AE-F9E3-4870-BF32-E9E4C2B2C85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93D9-C29D-4666-866A-8B6DE46D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993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AE-F9E3-4870-BF32-E9E4C2B2C85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93D9-C29D-4666-866A-8B6DE46D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C261-7CB9-4518-8711-B2CB1F14485C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42D1-73FF-4E81-9516-9D16F5F9F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728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AE-F9E3-4870-BF32-E9E4C2B2C85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93D9-C29D-4666-866A-8B6DE46D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655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AE-F9E3-4870-BF32-E9E4C2B2C85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93D9-C29D-4666-866A-8B6DE46D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84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AE-F9E3-4870-BF32-E9E4C2B2C85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93D9-C29D-4666-866A-8B6DE46D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25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AE-F9E3-4870-BF32-E9E4C2B2C85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93D9-C29D-4666-866A-8B6DE46D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062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AE-F9E3-4870-BF32-E9E4C2B2C85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93D9-C29D-4666-866A-8B6DE46D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210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AE-F9E3-4870-BF32-E9E4C2B2C85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93D9-C29D-4666-866A-8B6DE46D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863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AE-F9E3-4870-BF32-E9E4C2B2C85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93D9-C29D-4666-866A-8B6DE46D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828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AAECAC-9F79-6ABE-AF5A-9D847B1B1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5AC473-E6DE-541A-6BBC-E378D8AC1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68033-EBE5-A6A8-56CB-C7C7A19E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7C04-5E50-4EC9-8ECD-6DF232441F02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6F43F2-45A1-E076-8462-CADBA4B35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34BE27-03F5-BE4E-5F3E-28176F6F9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3E8D-DBDF-4ACB-A4DB-AC59192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752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B411F-B25E-20AD-262B-A82CB8ECF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20CAD0-C446-B97A-BCB0-BEB3204B9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2B1626-DB9D-6C7C-0AD7-98974E005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7C04-5E50-4EC9-8ECD-6DF232441F02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FBA572-FFEA-C784-A492-61F0341EC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D074FF-2F63-6538-CDAA-DEC18811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3E8D-DBDF-4ACB-A4DB-AC59192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7041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DA7E5-11D9-DDA5-C6EF-7F1724AF6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3C51A0-8BFE-DD8D-20CC-B928C6977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3E9FF-6471-F90C-CA1D-B6BE41B6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7C04-5E50-4EC9-8ECD-6DF232441F02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F67805-3868-E146-C112-68DF87796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604D1D-86E2-4551-CC32-A390BE16E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3E8D-DBDF-4ACB-A4DB-AC59192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03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C261-7CB9-4518-8711-B2CB1F14485C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42D1-73FF-4E81-9516-9D16F5F9F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90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7B550-C5EE-69C2-377A-32FB273DC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2A4AAB-C2A7-1007-7110-829DBB476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B6DB1D-3D9A-522F-04AA-FC0A4499E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EC8877-6A06-229D-842C-E92FF63D3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7C04-5E50-4EC9-8ECD-6DF232441F02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172032-B09A-6DE6-A9BE-BE3C0398D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B00248-712C-4A79-89B8-722A7D255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3E8D-DBDF-4ACB-A4DB-AC59192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5493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9A219-19AC-650D-5BBF-85D2B4D4D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803897-F7E6-4CB3-8F9A-9E8CD3691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CD647C-5EA5-4304-49BB-E8E2A496C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0DF06CE-8B75-3263-2F8E-579053EB8C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A1866C5-8ED3-CCC6-9352-7D53149B0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66B9312-9561-93D1-D62A-766DC2672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7C04-5E50-4EC9-8ECD-6DF232441F02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E5B7123-9FE8-FA89-8D04-CFE1E3BDB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724CE4-1145-93F7-66D0-4DDE1C72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3E8D-DBDF-4ACB-A4DB-AC59192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0816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0BF9D-C732-9FBD-2AC9-1332B1F34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A84ACE-D7BD-E300-F2E8-41E070253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7C04-5E50-4EC9-8ECD-6DF232441F02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8270A8-6997-3C75-6EE2-75FF2D766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537E95-793A-7815-301B-27D6D9885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3E8D-DBDF-4ACB-A4DB-AC59192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9480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109820-3258-6FA7-D108-621414861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7C04-5E50-4EC9-8ECD-6DF232441F02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4AE467-60EB-20F0-7195-F8329F07F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42FEC1-B01A-E96C-B494-9F9878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3E8D-DBDF-4ACB-A4DB-AC59192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3163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AD26F-B7A7-962C-4638-FD817C519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47E64C-0711-3EA6-CDF0-1F182C165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B17831-3CD2-B932-3DE0-E7519BDC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3D8CD7-48FA-F1F9-3728-181FED67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7C04-5E50-4EC9-8ECD-6DF232441F02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B84951-FD70-218F-F3F6-2A78DEF8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A0641-E548-1131-1306-18E90D94D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3E8D-DBDF-4ACB-A4DB-AC59192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2390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762CB-DD3E-C1CB-46F1-4687F8C7C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8C12B00-A2BC-5487-1D81-468BBB3497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44907D-5088-F021-FA47-D1F39A3C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26EFF0-B0F6-F9E0-ADD8-BC4D2E143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7C04-5E50-4EC9-8ECD-6DF232441F02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A58319-B371-15E9-1D4C-A19DBA1D2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C4D73A-5475-52D9-ECB9-84C9630B6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3E8D-DBDF-4ACB-A4DB-AC59192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9243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62E983-D58E-C804-EAE1-5E7F91B21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B18C2F-F877-C6EF-8B70-4F0B660E9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04F4E5-452F-69CC-629B-D99DFE3A9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7C04-5E50-4EC9-8ECD-6DF232441F02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5D1E02-C03D-0D19-C39F-55B310A16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7FA714-1EC1-CCD8-A773-CDB052F2A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3E8D-DBDF-4ACB-A4DB-AC59192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9949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597A58-2CF8-01D5-94FA-DE1C6656C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F61654-693F-3A68-0F38-81A5B6AA3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C0CBF0-DF41-BD22-10DF-E03CE39D8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7C04-5E50-4EC9-8ECD-6DF232441F02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62288A-FB4E-92EE-1DC6-4A4D25BF2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5FC1B5-DAFA-DC17-AB44-0BA366DBF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3E8D-DBDF-4ACB-A4DB-AC59192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3208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DDC8C27-D63E-44C3-82A0-AFB80D8DD05C}" type="datetimeFigureOut">
              <a:rPr lang="ru-RU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639354F-0C30-4C88-9483-AA84883F5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0402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2027677-1C32-447B-9A51-F141B516AB9A}" type="datetimeFigureOut">
              <a:rPr lang="ru-RU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13AA288-0CC7-4342-82C7-587DCB41E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257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C261-7CB9-4518-8711-B2CB1F14485C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42D1-73FF-4E81-9516-9D16F5F9F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269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0D358D8-E05F-47CB-95D4-F5A913D503AA}" type="datetimeFigureOut">
              <a:rPr lang="ru-RU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42035F1-0E85-421A-AC67-6927523FE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788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63B104E-DDFB-423C-BB06-2CE9EB873B99}" type="datetimeFigureOut">
              <a:rPr lang="ru-RU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E41D0CD-FDF0-405B-B2C2-5252CC0F3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6148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9195171-C257-4F94-8CAA-C28292ED2B2A}" type="datetimeFigureOut">
              <a:rPr lang="ru-RU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F2E4BD9-A521-4F1D-81CC-8E5A09F2F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797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4475BCC-C92E-4B5F-8C8D-1D46C99C7336}" type="datetimeFigureOut">
              <a:rPr lang="ru-RU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BA08EBE-09BA-43A4-B7F1-94FFEEC94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3419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6A45096-6487-41C1-B45B-E53E828D944A}" type="datetimeFigureOut">
              <a:rPr lang="ru-RU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D71CDF5-9C27-4F72-9660-E4B9568B0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805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008AB1D-F131-46D5-927E-53232F459E0E}" type="datetimeFigureOut">
              <a:rPr lang="ru-RU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5C7D139-5C56-477F-B666-3BE1DA405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6989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B8459D6-43F0-4634-85DE-43A3263C2771}" type="datetimeFigureOut">
              <a:rPr lang="ru-RU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EC5D07D-B323-4A0E-80A2-55D8F71C7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5458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9D5A6D9-53FF-4332-A1CE-E165D580156B}" type="datetimeFigureOut">
              <a:rPr lang="ru-RU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A373459-ECEC-4739-B6B8-FDA726605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2819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EF8B05F-ABD7-4973-AFBA-D8431F6CE438}" type="datetimeFigureOut">
              <a:rPr lang="ru-RU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BEC58CD-E265-4378-B552-81BE03F9A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7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C261-7CB9-4518-8711-B2CB1F14485C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42D1-73FF-4E81-9516-9D16F5F9F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7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C261-7CB9-4518-8711-B2CB1F14485C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42D1-73FF-4E81-9516-9D16F5F9F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18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7C261-7CB9-4518-8711-B2CB1F14485C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F42D1-73FF-4E81-9516-9D16F5F9F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3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ED8AE-F9E3-4870-BF32-E9E4C2B2C85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C93D9-C29D-4666-866A-8B6DE46D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9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920BF-A12B-45DE-8B41-A0438B2632DA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ED7C3-A832-4097-8E5F-589962939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52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920BF-A12B-45DE-8B41-A0438B2632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ED7C3-A832-4097-8E5F-5899629390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0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ED8AE-F9E3-4870-BF32-E9E4C2B2C85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C93D9-C29D-4666-866A-8B6DE46D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1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B8F13-1CDC-2AD0-282B-DC2E9E153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C1E1AA-8603-B2AD-824F-26061FDDA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6D7D77-A33F-7DDA-7371-FCC0CD095A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B7C04-5E50-4EC9-8ECD-6DF232441F02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F9A0E3-F448-21B3-CCAE-C27C9F4B6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0687BA-3A7E-5E6A-8FBC-132388876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F3E8D-DBDF-4ACB-A4DB-AC591924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0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fld id="{51B2843B-F705-4A64-AED2-A02D930FF26F}" type="datetimeFigureOut">
              <a:rPr lang="ru-RU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fld id="{6F5D1E71-2FEA-4591-A37A-400EDD6AC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20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485" y="1741714"/>
            <a:ext cx="8011885" cy="427957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Calibri" panose="020F0502020204030204"/>
              </a:rPr>
              <a:t>Основные направления по компоненту «Туберкулез» в рамках нового гранта Глобального фонда на 2026-2028 годы</a:t>
            </a:r>
            <a:br>
              <a:rPr lang="ru-RU" sz="3600" b="1" dirty="0">
                <a:solidFill>
                  <a:srgbClr val="FFFF00"/>
                </a:solidFill>
                <a:latin typeface="Calibri" panose="020F0502020204030204"/>
              </a:rPr>
            </a:br>
            <a:br>
              <a:rPr lang="ru-RU" sz="3600" b="1" dirty="0">
                <a:solidFill>
                  <a:srgbClr val="FFFF00"/>
                </a:solidFill>
                <a:latin typeface="Calibri" panose="020F0502020204030204"/>
              </a:rPr>
            </a:br>
            <a:br>
              <a:rPr lang="ru-RU" sz="3600" b="1" dirty="0">
                <a:solidFill>
                  <a:srgbClr val="FFFF00"/>
                </a:solidFill>
                <a:latin typeface="Calibri" panose="020F0502020204030204"/>
              </a:rPr>
            </a:b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486" y="4855029"/>
            <a:ext cx="7053943" cy="1022243"/>
          </a:xfrm>
        </p:spPr>
        <p:txBody>
          <a:bodyPr>
            <a:normAutofit fontScale="62500" lnSpcReduction="20000"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Директор ННЦФ РК – </a:t>
            </a:r>
            <a:r>
              <a:rPr lang="ru-RU" sz="3200" b="1" dirty="0" err="1">
                <a:solidFill>
                  <a:schemeClr val="bg1"/>
                </a:solidFill>
              </a:rPr>
              <a:t>Аденов</a:t>
            </a:r>
            <a:r>
              <a:rPr lang="ru-RU" sz="3200" b="1" dirty="0">
                <a:solidFill>
                  <a:schemeClr val="bg1"/>
                </a:solidFill>
              </a:rPr>
              <a:t> М.М.</a:t>
            </a:r>
          </a:p>
          <a:p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г. Алматы  23.12.2022г.</a:t>
            </a:r>
            <a:r>
              <a:rPr lang="ru-RU" sz="3500" b="1" dirty="0">
                <a:solidFill>
                  <a:schemeClr val="bg1"/>
                </a:solidFill>
              </a:rPr>
              <a:t>  </a:t>
            </a:r>
            <a:r>
              <a:rPr lang="ru-RU" sz="3500" b="1" dirty="0"/>
              <a:t> </a:t>
            </a:r>
            <a:r>
              <a:rPr lang="ru-RU" sz="3200" b="1" dirty="0"/>
              <a:t>г.</a:t>
            </a:r>
            <a:br>
              <a:rPr lang="ru-RU" sz="3200" b="1" dirty="0">
                <a:solidFill>
                  <a:srgbClr val="FFFF00"/>
                </a:solidFill>
              </a:rPr>
            </a:br>
            <a:endParaRPr lang="en-US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D0BD62-E561-4485-BFE0-CEC1AFF49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188640"/>
            <a:ext cx="1825456" cy="15169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6E0D37-2291-4F97-B82F-6B24D0350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3513" y="642256"/>
            <a:ext cx="3341915" cy="559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07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1506199" cy="707571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+mn-lt"/>
              </a:rPr>
              <a:t>Бюджет </a:t>
            </a:r>
            <a:r>
              <a:rPr 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проекта</a:t>
            </a:r>
            <a:r>
              <a:rPr lang="ru-RU" sz="3200" b="1" dirty="0">
                <a:solidFill>
                  <a:srgbClr val="FFFF00"/>
                </a:solidFill>
                <a:latin typeface="+mn-lt"/>
              </a:rPr>
              <a:t> ТБ заявки по гранту ГФСТМ на 2026-2028 гг.</a:t>
            </a:r>
            <a:endParaRPr lang="en-US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0196" y="1813733"/>
            <a:ext cx="6482219" cy="3463055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endParaRPr lang="en-US" sz="1350" dirty="0"/>
          </a:p>
          <a:p>
            <a:pPr marL="0" indent="0" algn="just">
              <a:buNone/>
            </a:pPr>
            <a:endParaRPr lang="ru-RU" sz="135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932669"/>
              </p:ext>
            </p:extLst>
          </p:nvPr>
        </p:nvGraphicFramePr>
        <p:xfrm>
          <a:off x="125186" y="824770"/>
          <a:ext cx="11941628" cy="6033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9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0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5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54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0007"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900" u="none" strike="noStrike">
                          <a:effectLst/>
                        </a:rPr>
                        <a:t>№</a:t>
                      </a:r>
                      <a:endParaRPr lang="x-none" sz="9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Модуль / Интервенция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Общий бюджет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Основной бюджет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Дефицит бюджета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568">
                <a:tc>
                  <a:txBody>
                    <a:bodyPr/>
                    <a:lstStyle/>
                    <a:p>
                      <a:pPr algn="ctr" fontAlgn="t"/>
                      <a:r>
                        <a:rPr lang="x-none" sz="2800" b="1" u="none" strike="noStrike">
                          <a:effectLst/>
                        </a:rPr>
                        <a:t> </a:t>
                      </a:r>
                      <a:endParaRPr lang="x-none" sz="2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52" marR="7452" marT="7452" marB="0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Модуль: Мульти-резистентный туберкулез (МЛУ-ТБ)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4 860 900</a:t>
                      </a:r>
                      <a:endParaRPr lang="x-none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3 349 700</a:t>
                      </a:r>
                      <a:endParaRPr lang="x-none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6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1 511 200</a:t>
                      </a:r>
                      <a:endParaRPr lang="x-none" sz="16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420"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100" b="1" u="none" strike="noStrike">
                          <a:effectLst/>
                        </a:rPr>
                        <a:t>1.1</a:t>
                      </a:r>
                      <a:endParaRPr lang="x-non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</a:rPr>
                        <a:t>Интервенция: Выявление и диагностика случаев: МЛУ-ТБ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100" b="1" u="none" strike="noStrike">
                          <a:effectLst/>
                        </a:rPr>
                        <a:t>3 143 600</a:t>
                      </a:r>
                      <a:endParaRPr lang="x-non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100" b="1" u="none" strike="noStrike">
                          <a:effectLst/>
                        </a:rPr>
                        <a:t>1 946 300</a:t>
                      </a:r>
                      <a:endParaRPr lang="x-non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1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1 197 300</a:t>
                      </a:r>
                      <a:endParaRPr lang="x-none" sz="11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100" b="1" u="none" strike="noStrike">
                          <a:effectLst/>
                        </a:rPr>
                        <a:t>1.2</a:t>
                      </a:r>
                      <a:endParaRPr lang="x-non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 dirty="0">
                          <a:effectLst/>
                        </a:rPr>
                        <a:t>Интервенция: Лечение: МЛУ-ТБ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100" b="1" u="none" strike="noStrike">
                          <a:effectLst/>
                        </a:rPr>
                        <a:t>886 700</a:t>
                      </a:r>
                      <a:endParaRPr lang="x-non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100" b="1" u="none" strike="noStrike">
                          <a:effectLst/>
                        </a:rPr>
                        <a:t>699 200</a:t>
                      </a:r>
                      <a:endParaRPr lang="x-non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1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187 500</a:t>
                      </a:r>
                      <a:endParaRPr lang="x-none" sz="11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420"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100" b="1" u="none" strike="noStrike">
                          <a:effectLst/>
                        </a:rPr>
                        <a:t>1.3</a:t>
                      </a:r>
                      <a:endParaRPr lang="x-non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</a:rPr>
                        <a:t>Интервенция: Вовлечение всех поставщиков медицинских услуг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100" b="1" u="none" strike="noStrike">
                          <a:effectLst/>
                        </a:rPr>
                        <a:t>830 600</a:t>
                      </a:r>
                      <a:endParaRPr lang="x-non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100" b="1" u="none" strike="noStrike">
                          <a:effectLst/>
                        </a:rPr>
                        <a:t>704 200</a:t>
                      </a:r>
                      <a:endParaRPr lang="x-non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1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126 400</a:t>
                      </a:r>
                      <a:endParaRPr lang="x-none" sz="11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128">
                <a:tc>
                  <a:txBody>
                    <a:bodyPr/>
                    <a:lstStyle/>
                    <a:p>
                      <a:pPr algn="ctr" fontAlgn="t"/>
                      <a:r>
                        <a:rPr lang="x-none" sz="2800" b="1" u="none" strike="noStrike">
                          <a:effectLst/>
                        </a:rPr>
                        <a:t> </a:t>
                      </a:r>
                      <a:endParaRPr lang="x-none" sz="2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52" marR="7452" marT="7452" marB="0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800" b="1" u="none" strike="noStrike" dirty="0">
                          <a:effectLst/>
                        </a:rPr>
                        <a:t>Модуль: ТБ уход и профилактика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400" b="1" u="none" strike="noStrike" dirty="0">
                          <a:effectLst/>
                        </a:rPr>
                        <a:t>4 336 791</a:t>
                      </a:r>
                      <a:endParaRPr lang="x-none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400" b="1" u="none" strike="noStrike" dirty="0">
                          <a:effectLst/>
                        </a:rPr>
                        <a:t>2 626 291</a:t>
                      </a:r>
                      <a:endParaRPr lang="x-none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4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1 710 500</a:t>
                      </a:r>
                      <a:endParaRPr lang="x-none" sz="14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420"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100" b="1" u="none" strike="noStrike">
                          <a:effectLst/>
                        </a:rPr>
                        <a:t>1.4</a:t>
                      </a:r>
                      <a:endParaRPr lang="x-non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 dirty="0">
                          <a:effectLst/>
                        </a:rPr>
                        <a:t>Интервенция: Лечение (ТБ уход и профилактика)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100" b="1" u="none" strike="noStrike">
                          <a:effectLst/>
                        </a:rPr>
                        <a:t>349 300</a:t>
                      </a:r>
                      <a:endParaRPr lang="x-non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100" b="1" u="none" strike="noStrike">
                          <a:effectLst/>
                        </a:rPr>
                        <a:t>0</a:t>
                      </a:r>
                      <a:endParaRPr lang="x-non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1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349 300</a:t>
                      </a:r>
                      <a:endParaRPr lang="x-none" sz="11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100" b="1" u="none" strike="noStrike">
                          <a:effectLst/>
                        </a:rPr>
                        <a:t>1.5</a:t>
                      </a:r>
                      <a:endParaRPr lang="x-non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 dirty="0">
                          <a:effectLst/>
                        </a:rPr>
                        <a:t>Интервенция: Профилактика (ТБ уход и профилактика)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100" b="1" u="none" strike="noStrike">
                          <a:effectLst/>
                        </a:rPr>
                        <a:t>1 741 691</a:t>
                      </a:r>
                      <a:endParaRPr lang="x-non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100" b="1" u="none" strike="noStrike">
                          <a:effectLst/>
                        </a:rPr>
                        <a:t>1 410 091</a:t>
                      </a:r>
                      <a:endParaRPr lang="x-non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1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331 600</a:t>
                      </a:r>
                      <a:endParaRPr lang="x-none" sz="11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100" b="1" u="none" strike="noStrike">
                          <a:effectLst/>
                        </a:rPr>
                        <a:t>1.6</a:t>
                      </a:r>
                      <a:endParaRPr lang="x-non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 dirty="0">
                          <a:effectLst/>
                        </a:rPr>
                        <a:t>Интервенция: Оказание услуг по туберкулезу на уровне сообществ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100" b="1" u="none" strike="noStrike">
                          <a:effectLst/>
                        </a:rPr>
                        <a:t>2 245 800</a:t>
                      </a:r>
                      <a:endParaRPr lang="x-non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100" b="1" u="none" strike="noStrike">
                          <a:effectLst/>
                        </a:rPr>
                        <a:t>1 216 200</a:t>
                      </a:r>
                      <a:endParaRPr lang="x-non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1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1 029 600</a:t>
                      </a:r>
                      <a:endParaRPr lang="x-none" sz="11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521">
                <a:tc>
                  <a:txBody>
                    <a:bodyPr/>
                    <a:lstStyle/>
                    <a:p>
                      <a:pPr algn="ctr" fontAlgn="t"/>
                      <a:r>
                        <a:rPr lang="x-none" sz="2800" b="1" u="none" strike="noStrike">
                          <a:effectLst/>
                        </a:rPr>
                        <a:t> </a:t>
                      </a:r>
                      <a:endParaRPr lang="x-none" sz="2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52" marR="7452" marT="7452" marB="0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600" b="1" u="none" strike="noStrike" dirty="0">
                          <a:effectLst/>
                        </a:rPr>
                        <a:t>Модуль: УЖВСЗ: Информационные системы управления здравоохранением и мониторинг и оценка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400" b="1" u="none" strike="noStrike">
                          <a:effectLst/>
                        </a:rPr>
                        <a:t>682 100</a:t>
                      </a:r>
                      <a:endParaRPr lang="x-none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400" b="1" u="none" strike="noStrike">
                          <a:effectLst/>
                        </a:rPr>
                        <a:t>522 400</a:t>
                      </a:r>
                      <a:endParaRPr lang="x-none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4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159 700</a:t>
                      </a:r>
                      <a:endParaRPr lang="x-none" sz="14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420"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100" b="1" u="none" strike="noStrike">
                          <a:effectLst/>
                        </a:rPr>
                        <a:t>1.7</a:t>
                      </a:r>
                      <a:endParaRPr lang="x-non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 dirty="0">
                          <a:effectLst/>
                        </a:rPr>
                        <a:t>Интервенция: Качество программ и данных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100" b="1" u="none" strike="noStrike">
                          <a:effectLst/>
                        </a:rPr>
                        <a:t>151 700</a:t>
                      </a:r>
                      <a:endParaRPr lang="x-non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100" b="1" u="none" strike="noStrike">
                          <a:effectLst/>
                        </a:rPr>
                        <a:t>151 700</a:t>
                      </a:r>
                      <a:endParaRPr lang="x-non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1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0</a:t>
                      </a:r>
                      <a:endParaRPr lang="x-none" sz="11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0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100" b="1" u="none" strike="noStrike">
                          <a:effectLst/>
                        </a:rPr>
                        <a:t>1.8</a:t>
                      </a:r>
                      <a:endParaRPr lang="x-non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</a:rPr>
                        <a:t>Интервенция: Регулярная отчетность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100" b="1" u="none" strike="noStrike">
                          <a:effectLst/>
                        </a:rPr>
                        <a:t>99 100</a:t>
                      </a:r>
                      <a:endParaRPr lang="x-non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100" b="1" u="none" strike="noStrike">
                          <a:effectLst/>
                        </a:rPr>
                        <a:t>99 100</a:t>
                      </a:r>
                      <a:endParaRPr lang="x-non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1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0</a:t>
                      </a:r>
                      <a:endParaRPr lang="x-none" sz="11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420"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100" b="1" u="none" strike="noStrike">
                          <a:effectLst/>
                        </a:rPr>
                        <a:t>1.9</a:t>
                      </a:r>
                      <a:endParaRPr lang="x-non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</a:rPr>
                        <a:t>Интервенция: Анализ, оценки, обзоры и прозрачность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100" b="1" u="none" strike="noStrike">
                          <a:effectLst/>
                        </a:rPr>
                        <a:t>431 300</a:t>
                      </a:r>
                      <a:endParaRPr lang="x-non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100" b="1" u="none" strike="noStrike">
                          <a:effectLst/>
                        </a:rPr>
                        <a:t>271 600</a:t>
                      </a:r>
                      <a:endParaRPr lang="x-non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1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159 700</a:t>
                      </a:r>
                      <a:endParaRPr lang="x-none" sz="11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8391">
                <a:tc>
                  <a:txBody>
                    <a:bodyPr/>
                    <a:lstStyle/>
                    <a:p>
                      <a:pPr algn="ctr" fontAlgn="t"/>
                      <a:r>
                        <a:rPr lang="x-none" sz="2800" b="1" u="none" strike="noStrike">
                          <a:effectLst/>
                        </a:rPr>
                        <a:t> </a:t>
                      </a:r>
                      <a:endParaRPr lang="x-none" sz="2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52" marR="7452" marT="7452" marB="0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600" b="1" u="none" strike="noStrike" dirty="0">
                          <a:effectLst/>
                        </a:rPr>
                        <a:t>Менеджмент гранта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400" b="1" u="none" strike="noStrike" dirty="0">
                          <a:effectLst/>
                        </a:rPr>
                        <a:t>924 600</a:t>
                      </a:r>
                      <a:endParaRPr lang="x-none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400" b="1" u="none" strike="noStrike" dirty="0">
                          <a:effectLst/>
                        </a:rPr>
                        <a:t>924 600</a:t>
                      </a:r>
                      <a:endParaRPr lang="x-none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4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0</a:t>
                      </a:r>
                      <a:endParaRPr lang="x-none" sz="14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97568">
                <a:tc>
                  <a:txBody>
                    <a:bodyPr/>
                    <a:lstStyle/>
                    <a:p>
                      <a:pPr algn="ctr" fontAlgn="t"/>
                      <a:r>
                        <a:rPr lang="x-none" sz="2800" b="1" u="none" strike="noStrike">
                          <a:effectLst/>
                        </a:rPr>
                        <a:t> </a:t>
                      </a:r>
                      <a:endParaRPr lang="x-none" sz="2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52" marR="7452" marT="745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ВСЕГО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600" b="1" u="none" strike="noStrike">
                          <a:solidFill>
                            <a:srgbClr val="C00000"/>
                          </a:solidFill>
                          <a:effectLst/>
                        </a:rPr>
                        <a:t>10 804 391</a:t>
                      </a:r>
                      <a:endParaRPr lang="x-none" sz="16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7 422 991</a:t>
                      </a:r>
                      <a:endParaRPr lang="x-none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3 381 400</a:t>
                      </a:r>
                      <a:endParaRPr lang="x-none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452" marR="7452" marT="7452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772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8FD4940-6ACE-44E0-9020-53E1C70BA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146325"/>
            <a:ext cx="10972800" cy="229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84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61608681"/>
              </p:ext>
            </p:extLst>
          </p:nvPr>
        </p:nvGraphicFramePr>
        <p:xfrm>
          <a:off x="1046748" y="1311442"/>
          <a:ext cx="10178716" cy="536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228600" y="108284"/>
            <a:ext cx="11622505" cy="794083"/>
          </a:xfrm>
          <a:prstGeom prst="rect">
            <a:avLst/>
          </a:prstGeom>
          <a:solidFill>
            <a:srgbClr val="002060"/>
          </a:solidFill>
        </p:spPr>
        <p:txBody>
          <a:bodyPr vert="horz" lIns="0" tIns="3429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Основные эпидемиологические показатели ТБ за 2022 год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(данные предварительные</a:t>
            </a:r>
            <a:r>
              <a:rPr kumimoji="0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)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92051" y="926433"/>
            <a:ext cx="10790505" cy="372978"/>
          </a:xfrm>
        </p:spPr>
        <p:txBody>
          <a:bodyPr>
            <a:normAutofit/>
          </a:bodyPr>
          <a:lstStyle/>
          <a:p>
            <a:r>
              <a:rPr lang="ru-RU" sz="2000" dirty="0"/>
              <a:t>Показатель заболеваемости, детской заболеваемости ТБ  и смертности от ТБ, на 100 тысяч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3887ED76-DA51-E900-AA34-E9D4A1E54F34}"/>
              </a:ext>
            </a:extLst>
          </p:cNvPr>
          <p:cNvCxnSpPr>
            <a:cxnSpLocks/>
            <a:stCxn id="14" idx="1"/>
          </p:cNvCxnSpPr>
          <p:nvPr/>
        </p:nvCxnSpPr>
        <p:spPr>
          <a:xfrm flipV="1">
            <a:off x="10959968" y="3296647"/>
            <a:ext cx="0" cy="37298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361E36E-5D28-0494-D104-3C8407D53BFF}"/>
              </a:ext>
            </a:extLst>
          </p:cNvPr>
          <p:cNvSpPr txBox="1"/>
          <p:nvPr/>
        </p:nvSpPr>
        <p:spPr>
          <a:xfrm>
            <a:off x="10959968" y="3446070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1,4%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FD88F7-A03A-127D-D2E6-9F0342E27900}"/>
              </a:ext>
            </a:extLst>
          </p:cNvPr>
          <p:cNvSpPr txBox="1"/>
          <p:nvPr/>
        </p:nvSpPr>
        <p:spPr>
          <a:xfrm>
            <a:off x="11346073" y="5133358"/>
            <a:ext cx="768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17,6%%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59C1C84B-721D-1C79-C86D-50CF1B7F63F7}"/>
              </a:ext>
            </a:extLst>
          </p:cNvPr>
          <p:cNvCxnSpPr>
            <a:cxnSpLocks/>
          </p:cNvCxnSpPr>
          <p:nvPr/>
        </p:nvCxnSpPr>
        <p:spPr>
          <a:xfrm>
            <a:off x="11346073" y="5133358"/>
            <a:ext cx="0" cy="27065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D0CF5C4-645D-0D21-A349-36B00246CF47}"/>
              </a:ext>
            </a:extLst>
          </p:cNvPr>
          <p:cNvSpPr txBox="1"/>
          <p:nvPr/>
        </p:nvSpPr>
        <p:spPr>
          <a:xfrm>
            <a:off x="11230235" y="466848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463792114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60490" y="3254477"/>
            <a:ext cx="560439" cy="2556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</a:t>
            </a:r>
          </a:p>
        </p:txBody>
      </p:sp>
      <p:sp>
        <p:nvSpPr>
          <p:cNvPr id="7373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245B7-11F6-4BF5-A216-D260CA8461F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52370" y="2535646"/>
            <a:ext cx="8626475" cy="42386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Целевые показатели по туберкулезу в РК на 2016 -2025 годы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49238" y="113904"/>
            <a:ext cx="10931525" cy="12311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Целевые показатели Стратегии </a:t>
            </a:r>
            <a:r>
              <a:rPr kumimoji="0" lang="en-US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endTB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на 2025 год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charset="0"/>
              <a:buChar char="•"/>
              <a:tabLst>
                <a:tab pos="457200" algn="l"/>
              </a:tabLst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Снижение смертности от ТБ на 75% (по сравнению с 2015 г.)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>
                <a:tab pos="457200" algn="l"/>
              </a:tabLst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Снижение заболеваемости ТБ на 50% (по сравнению с 2015г) (&lt;55/100000)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>
                <a:tab pos="457200" algn="l"/>
              </a:tabLst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Ни одна из затронутых семей не несет катастрофических расходов в связи с ТБ</a:t>
            </a: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/>
        </p:nvGraphicFramePr>
        <p:xfrm>
          <a:off x="580103" y="3254477"/>
          <a:ext cx="11336594" cy="317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49238" y="1504335"/>
            <a:ext cx="10931525" cy="8750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Генеральная Ассамблея ООН, 26 сентября 2018 г, Нью-Йорк: цели на 2018-2022 г: Обеспечить лечение пациентов с лекарственно-устойчивым ТБ и профилактическое лечение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7403" y="0"/>
            <a:ext cx="2597223" cy="148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32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Содержимое 2">
            <a:extLst>
              <a:ext uri="{FF2B5EF4-FFF2-40B4-BE49-F238E27FC236}">
                <a16:creationId xmlns:a16="http://schemas.microsoft.com/office/drawing/2014/main" id="{87372B27-0528-6FAF-2A0A-5F6FC2173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950" y="1341438"/>
            <a:ext cx="6985000" cy="5327650"/>
          </a:xfrm>
        </p:spPr>
        <p:txBody>
          <a:bodyPr/>
          <a:lstStyle/>
          <a:p>
            <a:pPr>
              <a:lnSpc>
                <a:spcPct val="115000"/>
              </a:lnSpc>
            </a:pPr>
            <a:endParaRPr lang="ru-RU" altLang="ru-RU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652" name="Рисунок 3">
            <a:extLst>
              <a:ext uri="{FF2B5EF4-FFF2-40B4-BE49-F238E27FC236}">
                <a16:creationId xmlns:a16="http://schemas.microsoft.com/office/drawing/2014/main" id="{CFFD9F60-BE69-C26D-0ACE-6405123BC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6937"/>
            <a:ext cx="8610600" cy="559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Рисунок 4">
            <a:extLst>
              <a:ext uri="{FF2B5EF4-FFF2-40B4-BE49-F238E27FC236}">
                <a16:creationId xmlns:a16="http://schemas.microsoft.com/office/drawing/2014/main" id="{9A4D2DED-8F26-5DD7-DD3F-5FC505203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768" y="924142"/>
            <a:ext cx="156686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Рисунок 5">
            <a:extLst>
              <a:ext uri="{FF2B5EF4-FFF2-40B4-BE49-F238E27FC236}">
                <a16:creationId xmlns:a16="http://schemas.microsoft.com/office/drawing/2014/main" id="{1BA6ACCB-DC64-2229-5AF6-FE88ABD1E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237" y="2040020"/>
            <a:ext cx="1609725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1">
            <a:extLst>
              <a:ext uri="{FF2B5EF4-FFF2-40B4-BE49-F238E27FC236}">
                <a16:creationId xmlns:a16="http://schemas.microsoft.com/office/drawing/2014/main" id="{D8BD16BC-B0AC-C4A7-9660-0C448F9315D4}"/>
              </a:ext>
            </a:extLst>
          </p:cNvPr>
          <p:cNvSpPr txBox="1">
            <a:spLocks/>
          </p:cNvSpPr>
          <p:nvPr/>
        </p:nvSpPr>
        <p:spPr>
          <a:xfrm>
            <a:off x="9655628" y="4386942"/>
            <a:ext cx="2264229" cy="1850571"/>
          </a:xfrm>
          <a:prstGeom prst="rect">
            <a:avLst/>
          </a:prstGeom>
        </p:spPr>
        <p:txBody>
          <a:bodyPr lIns="68580" tIns="34290" rIns="68580" bIns="34290"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ru-RU" sz="1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Helvetica" panose="020B0604020202020204" pitchFamily="34" charset="0"/>
            </a:endParaRPr>
          </a:p>
          <a:p>
            <a:pPr lvl="0" algn="ctr">
              <a:spcBef>
                <a:spcPct val="0"/>
              </a:spcBef>
              <a:buNone/>
              <a:defRPr/>
            </a:pPr>
            <a:endParaRPr lang="ru-RU" altLang="ru-RU" sz="1300" b="1" dirty="0">
              <a:solidFill>
                <a:srgbClr val="002060"/>
              </a:solidFill>
              <a:latin typeface="Calibri"/>
              <a:cs typeface="Helvetica" panose="020B0604020202020204" pitchFamily="34" charset="0"/>
            </a:endParaRPr>
          </a:p>
          <a:p>
            <a:pPr lvl="0" algn="ctr">
              <a:spcBef>
                <a:spcPct val="0"/>
              </a:spcBef>
              <a:buNone/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Calibri"/>
                <a:cs typeface="Helvetica" panose="020B0604020202020204" pitchFamily="34" charset="0"/>
              </a:rPr>
              <a:t>План действий по борьбе с туберкулезом для Европейского региона ВОЗ на 2023–2030 гг.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ru-RU" sz="1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8F9F8DFB-1DC5-C012-4840-79FF7C426AA9}"/>
              </a:ext>
            </a:extLst>
          </p:cNvPr>
          <p:cNvSpPr txBox="1">
            <a:spLocks/>
          </p:cNvSpPr>
          <p:nvPr/>
        </p:nvSpPr>
        <p:spPr>
          <a:xfrm>
            <a:off x="436562" y="333979"/>
            <a:ext cx="11318875" cy="443070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12065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00205C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381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Глобальный план по ликвидации туберкулеза 2016-2020</a:t>
            </a:r>
          </a:p>
        </p:txBody>
      </p:sp>
    </p:spTree>
    <p:extLst>
      <p:ext uri="{BB962C8B-B14F-4D97-AF65-F5344CB8AC3E}">
        <p14:creationId xmlns:p14="http://schemas.microsoft.com/office/powerpoint/2010/main" val="82829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971" y="116634"/>
            <a:ext cx="10580915" cy="57606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+mn-lt"/>
              </a:rPr>
              <a:t>Утвержденный Грант ГФ по  ТБ в Казахстане на 2023-2025 гг.</a:t>
            </a:r>
            <a:endParaRPr lang="en-US" sz="28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029" y="836712"/>
            <a:ext cx="11223171" cy="590465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b="1" dirty="0"/>
              <a:t>Цель: </a:t>
            </a:r>
            <a:r>
              <a:rPr lang="ru-RU" sz="2400" i="1" dirty="0">
                <a:solidFill>
                  <a:srgbClr val="002060"/>
                </a:solidFill>
              </a:rPr>
              <a:t>Усиление комплексных и устойчивых ответных мер </a:t>
            </a:r>
            <a:r>
              <a:rPr lang="ru-RU" sz="2400" b="1" i="1" dirty="0">
                <a:solidFill>
                  <a:srgbClr val="C00000"/>
                </a:solidFill>
              </a:rPr>
              <a:t>системы здравоохранения и сообществ </a:t>
            </a:r>
            <a:r>
              <a:rPr lang="ru-RU" sz="2400" i="1" dirty="0">
                <a:solidFill>
                  <a:srgbClr val="002060"/>
                </a:solidFill>
              </a:rPr>
              <a:t>на проблемы </a:t>
            </a:r>
            <a:r>
              <a:rPr lang="ru-RU" sz="2400" b="1" i="1" dirty="0">
                <a:solidFill>
                  <a:srgbClr val="C00000"/>
                </a:solidFill>
              </a:rPr>
              <a:t>ЛЧ и ЛУ-ТБ в Казахстане,</a:t>
            </a:r>
            <a:r>
              <a:rPr lang="ru-RU" sz="2400" i="1" dirty="0">
                <a:solidFill>
                  <a:srgbClr val="002060"/>
                </a:solidFill>
              </a:rPr>
              <a:t> ориентированных на нуждах людей из ключевых и уязвимых групп населения, основанных на доказательных принципах. 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800" b="1" dirty="0"/>
              <a:t>Задача: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002060"/>
                </a:solidFill>
              </a:rPr>
              <a:t>Поддержание всеобщего доступа к качественной и ориентированной на нужды людей диагностике, лечению, профилактике и мониторингу и оценке лекарственно-чувствительного и лекарственно-резистентного туберкулеза</a:t>
            </a:r>
          </a:p>
          <a:p>
            <a:pPr marL="0" indent="0" algn="just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400" b="1" dirty="0"/>
              <a:t>В заявке имеются </a:t>
            </a:r>
            <a:r>
              <a:rPr lang="ru-RU" sz="2400" b="1" dirty="0">
                <a:solidFill>
                  <a:srgbClr val="C00000"/>
                </a:solidFill>
              </a:rPr>
              <a:t>3 модуля и 9 интервенций</a:t>
            </a:r>
            <a:endParaRPr lang="ru-RU" sz="2400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sz="2400" b="1" dirty="0"/>
              <a:t>Мероприятий: </a:t>
            </a:r>
            <a:r>
              <a:rPr lang="ru-RU" sz="2400" b="1" dirty="0">
                <a:solidFill>
                  <a:srgbClr val="0070C0"/>
                </a:solidFill>
              </a:rPr>
              <a:t>всего -  53</a:t>
            </a:r>
            <a:r>
              <a:rPr lang="ru-RU" sz="2400" b="1" dirty="0"/>
              <a:t> </a:t>
            </a:r>
            <a:r>
              <a:rPr lang="ru-RU" sz="2400" dirty="0"/>
              <a:t>(</a:t>
            </a:r>
            <a:r>
              <a:rPr lang="en-US" sz="2400" dirty="0"/>
              <a:t>PAAR – 9 </a:t>
            </a:r>
            <a:r>
              <a:rPr lang="ru-RU" sz="2400" dirty="0"/>
              <a:t>полностью и 6 частично)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b="1" dirty="0"/>
              <a:t>Общий бюджет: </a:t>
            </a:r>
            <a:r>
              <a:rPr lang="ru-RU" sz="2400" b="1" dirty="0">
                <a:solidFill>
                  <a:srgbClr val="0070C0"/>
                </a:solidFill>
              </a:rPr>
              <a:t>– 11,542,730.49</a:t>
            </a:r>
            <a:r>
              <a:rPr lang="en-US" sz="2400" b="1" dirty="0">
                <a:solidFill>
                  <a:srgbClr val="0070C0"/>
                </a:solidFill>
              </a:rPr>
              <a:t> USD</a:t>
            </a:r>
            <a:endParaRPr lang="ru-RU" sz="2400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ru-RU" sz="2400" dirty="0"/>
              <a:t>	     </a:t>
            </a:r>
            <a:r>
              <a:rPr lang="ru-RU" sz="2400" b="1" dirty="0">
                <a:solidFill>
                  <a:srgbClr val="C00000"/>
                </a:solidFill>
              </a:rPr>
              <a:t>основной –  8,040,997.00</a:t>
            </a:r>
            <a:r>
              <a:rPr lang="en-US" sz="2400" b="1" dirty="0">
                <a:solidFill>
                  <a:srgbClr val="C00000"/>
                </a:solidFill>
              </a:rPr>
              <a:t> USD</a:t>
            </a:r>
            <a:endParaRPr lang="ru-RU" sz="2400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sz="2400" dirty="0"/>
              <a:t>	     </a:t>
            </a:r>
            <a:r>
              <a:rPr lang="en-US" sz="2400" b="1" dirty="0">
                <a:solidFill>
                  <a:srgbClr val="7030A0"/>
                </a:solidFill>
              </a:rPr>
              <a:t>PAAR</a:t>
            </a:r>
            <a:r>
              <a:rPr lang="ru-RU" sz="2400" b="1" dirty="0">
                <a:solidFill>
                  <a:srgbClr val="7030A0"/>
                </a:solidFill>
              </a:rPr>
              <a:t> (дополнительный) –  3,501,733.49</a:t>
            </a:r>
            <a:r>
              <a:rPr lang="en-US" sz="2400" b="1" dirty="0">
                <a:solidFill>
                  <a:srgbClr val="7030A0"/>
                </a:solidFill>
              </a:rPr>
              <a:t> USD</a:t>
            </a:r>
          </a:p>
        </p:txBody>
      </p:sp>
    </p:spTree>
    <p:extLst>
      <p:ext uri="{BB962C8B-B14F-4D97-AF65-F5344CB8AC3E}">
        <p14:creationId xmlns:p14="http://schemas.microsoft.com/office/powerpoint/2010/main" val="3750913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71" y="102079"/>
            <a:ext cx="11778343" cy="997378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+mn-lt"/>
              </a:rPr>
              <a:t>Основание направлений по компоненту ТБ на 2023-2030гг.</a:t>
            </a:r>
            <a:endParaRPr lang="en-US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676400"/>
            <a:ext cx="11381685" cy="4942114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b="1" dirty="0">
                <a:solidFill>
                  <a:srgbClr val="7030A0"/>
                </a:solidFill>
              </a:rPr>
              <a:t>Цели ООН в области устойчивого развития на период до 2030 г. - стратегия ВОЗ -  «Ликвидация эпидемии туберкулеза к 2035 г.»</a:t>
            </a:r>
            <a:endParaRPr lang="en-US" b="1" dirty="0">
              <a:solidFill>
                <a:srgbClr val="7030A0"/>
              </a:solidFill>
            </a:endParaRPr>
          </a:p>
          <a:p>
            <a:pPr lvl="0" algn="just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План действий по борьбе с туберкулезом для Европейского региона ВОЗ на 2023–2030 гг.</a:t>
            </a:r>
          </a:p>
          <a:p>
            <a:pPr lvl="0" algn="just"/>
            <a:endParaRPr lang="en-US" b="1" dirty="0"/>
          </a:p>
          <a:p>
            <a:pPr lvl="0" algn="just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Стратегия ГФ на 2023-2028 гг. и Стратегические приоритеты для стран ВЕЦА на 2023-2025 гг. по компоненту ТБ</a:t>
            </a:r>
          </a:p>
          <a:p>
            <a:pPr lvl="0" algn="just"/>
            <a:endParaRPr lang="ru-RU" b="1" dirty="0"/>
          </a:p>
          <a:p>
            <a:pPr algn="just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Дорожная карта развития фтизиатрической и пульмонологической служб в Республике Казахстан на 2023-2025 гг.</a:t>
            </a:r>
          </a:p>
          <a:p>
            <a:pPr algn="just"/>
            <a:endParaRPr lang="ru-RU" b="1" dirty="0"/>
          </a:p>
          <a:p>
            <a:pPr lvl="0" algn="just"/>
            <a:r>
              <a:rPr lang="ru-RU" b="1" dirty="0"/>
              <a:t>Обновленные руководства ВОЗ 2020-2022 гг. по ЛЧ и ЛУ-ТБ</a:t>
            </a:r>
            <a:endParaRPr lang="en-US" b="1" dirty="0"/>
          </a:p>
          <a:p>
            <a:pPr lvl="0" algn="just"/>
            <a:endParaRPr lang="ru-RU" dirty="0"/>
          </a:p>
          <a:p>
            <a:pPr lvl="0" algn="just"/>
            <a:endParaRPr lang="ru-RU" dirty="0"/>
          </a:p>
          <a:p>
            <a:pPr lvl="0" algn="just"/>
            <a:endParaRPr lang="ru-RU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814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484131"/>
              </p:ext>
            </p:extLst>
          </p:nvPr>
        </p:nvGraphicFramePr>
        <p:xfrm>
          <a:off x="101788" y="914400"/>
          <a:ext cx="11988423" cy="550725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59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4257">
                  <a:extLst>
                    <a:ext uri="{9D8B030D-6E8A-4147-A177-3AD203B41FA5}">
                      <a16:colId xmlns:a16="http://schemas.microsoft.com/office/drawing/2014/main" val="4001007843"/>
                    </a:ext>
                  </a:extLst>
                </a:gridCol>
                <a:gridCol w="1150068">
                  <a:extLst>
                    <a:ext uri="{9D8B030D-6E8A-4147-A177-3AD203B41FA5}">
                      <a16:colId xmlns:a16="http://schemas.microsoft.com/office/drawing/2014/main" val="2329057366"/>
                    </a:ext>
                  </a:extLst>
                </a:gridCol>
              </a:tblGrid>
              <a:tr h="511629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rgbClr val="002060"/>
                          </a:solidFill>
                        </a:rPr>
                        <a:t>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Проблемные аспекты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Пути решения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Исполнитель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Контроль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8691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Низкая настороженность на ТБ специалистов ПМСП, н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есвоевременное выявление случаев ТБ, недостаточный охват </a:t>
                      </a:r>
                      <a:r>
                        <a:rPr lang="ru-RU" sz="1600" b="1" baseline="0" dirty="0" err="1">
                          <a:solidFill>
                            <a:srgbClr val="002060"/>
                          </a:solidFill>
                        </a:rPr>
                        <a:t>скринингами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 в гр. риска, р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ост распространенных и запущенных случаев,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 рост детской заболеваемости, поздняя диагностика ТБ менингита у детей 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rgbClr val="002060"/>
                          </a:solidFill>
                        </a:rPr>
                        <a:t>Повышение настороженности специалистов ПМСП по ТБ; выполнение ДАГ, качественное формирование групп риска и выполнения </a:t>
                      </a:r>
                      <a:r>
                        <a:rPr lang="ru-RU" sz="1600" b="0" dirty="0" err="1">
                          <a:solidFill>
                            <a:srgbClr val="002060"/>
                          </a:solidFill>
                        </a:rPr>
                        <a:t>скринингов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</a:rPr>
                        <a:t> на ТБ; усиление работы в очагах инфекции по выявлению ТБ и ЛТИ, активное информирование населения с использованием всех доступных СМИ</a:t>
                      </a:r>
                      <a:r>
                        <a:rPr lang="ru-RU" sz="1600" b="0" baseline="0" dirty="0">
                          <a:solidFill>
                            <a:srgbClr val="002060"/>
                          </a:solidFill>
                        </a:rPr>
                        <a:t>, мобильных приложений и социальных сетей, 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</a:rPr>
                        <a:t>обучение специалистов ПМСП, привлечение НПО, проведение </a:t>
                      </a:r>
                      <a:r>
                        <a:rPr lang="ru-RU" sz="1600" b="0" dirty="0" err="1">
                          <a:solidFill>
                            <a:srgbClr val="002060"/>
                          </a:solidFill>
                        </a:rPr>
                        <a:t>МиО</a:t>
                      </a:r>
                      <a:r>
                        <a:rPr lang="ru-RU" sz="1600" b="0" baseline="0" dirty="0">
                          <a:solidFill>
                            <a:srgbClr val="002060"/>
                          </a:solidFill>
                        </a:rPr>
                        <a:t> и </a:t>
                      </a:r>
                      <a:r>
                        <a:rPr lang="ru-RU" sz="1600" b="0" baseline="0" dirty="0" err="1">
                          <a:solidFill>
                            <a:srgbClr val="002060"/>
                          </a:solidFill>
                        </a:rPr>
                        <a:t>дМиО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rgbClr val="002060"/>
                          </a:solidFill>
                        </a:rPr>
                        <a:t>Руководители ПМСП, ЦФП,</a:t>
                      </a:r>
                    </a:p>
                    <a:p>
                      <a:endParaRPr lang="ru-RU" sz="16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rgbClr val="002060"/>
                          </a:solidFill>
                        </a:rPr>
                        <a:t>УЗ, ННЦФ РК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8275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Недостаточная коммуникация фтизиатров ПМСП с ВОП, семейными врачами, участковыми терапевтами и др.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rgbClr val="002060"/>
                          </a:solidFill>
                        </a:rPr>
                        <a:t>Координация всех</a:t>
                      </a:r>
                      <a:r>
                        <a:rPr lang="ru-RU" sz="1600" b="0" baseline="0" dirty="0">
                          <a:solidFill>
                            <a:srgbClr val="002060"/>
                          </a:solidFill>
                        </a:rPr>
                        <a:t> противотуберкулезных мероприятий на уровне ОЦФ ОЛС, УИС.  Мониторинг за деятельностью фтизиатров ПМСП со стороны ОЦФ, обучение, анализ, координация 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rgbClr val="002060"/>
                          </a:solidFill>
                        </a:rPr>
                        <a:t>Руководители ОЦФ, ПМСП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rgbClr val="002060"/>
                          </a:solidFill>
                        </a:rPr>
                        <a:t>УЗ, ННЦФ РК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222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baseline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Низкий охват профилактическим лечением туберкулезной инфекции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Выполнение пунктов приказа №214 МЗ РК и клинического протокола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Руководители ОЦФ, ПМСП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УЗ, ННЦФ РК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0903712"/>
                  </a:ext>
                </a:extLst>
              </a:tr>
              <a:tr h="1101987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Недостаточный охват выявлением, сопровождением, групп риска по ТБ сотрудниками НПО, текучесть кадров НПО.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Своевременное и ранее выявление ТБ, выполнение ДАГ, </a:t>
                      </a:r>
                      <a:r>
                        <a:rPr lang="ru-RU" sz="16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адекватное и контролируемое лечение, информирование населения, обучение специалистов НПО. Развитие ГСЗ для НПО по ТБ, ТБ/ВИЧ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Руководители ОЦФ, координаторы НПО, ПМСП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УЗ, ННЦФ РК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0825646"/>
                  </a:ext>
                </a:extLst>
              </a:tr>
            </a:tbl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A1BB0DE-9AD5-05A2-2618-1A0EC72F6211}"/>
              </a:ext>
            </a:extLst>
          </p:cNvPr>
          <p:cNvSpPr txBox="1">
            <a:spLocks/>
          </p:cNvSpPr>
          <p:nvPr/>
        </p:nvSpPr>
        <p:spPr bwMode="auto">
          <a:xfrm>
            <a:off x="174171" y="119743"/>
            <a:ext cx="11745686" cy="685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b="1" dirty="0">
                <a:solidFill>
                  <a:srgbClr val="FFFF00"/>
                </a:solidFill>
                <a:latin typeface="+mn-lt"/>
              </a:rPr>
              <a:t>Современные вызовы ТБ, М/ШЛУ ТБ, ТБ/ВИЧ  в Казахстане</a:t>
            </a:r>
            <a:endParaRPr kumimoji="0" lang="ru-RU" altLang="ru-RU" sz="2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29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102079"/>
            <a:ext cx="11157858" cy="655746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+mn-lt"/>
              </a:rPr>
              <a:t>Стратегические приоритеты</a:t>
            </a:r>
            <a:endParaRPr lang="en-US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252" y="983293"/>
            <a:ext cx="11160690" cy="5736921"/>
          </a:xfrm>
        </p:spPr>
        <p:txBody>
          <a:bodyPr>
            <a:normAutofit lnSpcReduction="10000"/>
          </a:bodyPr>
          <a:lstStyle/>
          <a:p>
            <a:pPr marL="514350" indent="-514350" algn="just">
              <a:buAutoNum type="arabicPeriod"/>
            </a:pPr>
            <a:r>
              <a:rPr lang="ru-RU" dirty="0"/>
              <a:t>Сосредоточение на выявлении и лечении всех людей с ТБ, как с лекарственно-чувствительным, так и с лекарственно-устойчивым ТБ, с помощью справедливых, ориентированных на людей подходов</a:t>
            </a:r>
          </a:p>
          <a:p>
            <a:pPr marL="514350" indent="-514350" algn="just">
              <a:buAutoNum type="arabicPeriod"/>
            </a:pPr>
            <a:r>
              <a:rPr lang="ru-RU" dirty="0"/>
              <a:t>Расширение масштабов профилактики ТБ с упором на профилактическое лечение ТБ</a:t>
            </a:r>
          </a:p>
          <a:p>
            <a:pPr marL="514350" indent="-514350" algn="just">
              <a:buAutoNum type="arabicPeriod"/>
            </a:pPr>
            <a:r>
              <a:rPr lang="ru-RU" dirty="0"/>
              <a:t>Улучшение качества противотуберкулезных услуг по всему каскаду противотуберкулезной помощи</a:t>
            </a:r>
          </a:p>
          <a:p>
            <a:pPr marL="514350" indent="-514350" algn="just">
              <a:buAutoNum type="arabicPeriod"/>
            </a:pPr>
            <a:r>
              <a:rPr lang="ru-RU" dirty="0"/>
              <a:t>Адаптирование программы борьбы с ТБ с учетом меняющейся ситуации, в том числе за счет быстрого развертывания новых инструментов и инноваций</a:t>
            </a:r>
          </a:p>
          <a:p>
            <a:pPr marL="514350" indent="-514350" algn="just">
              <a:buAutoNum type="arabicPeriod"/>
            </a:pPr>
            <a:r>
              <a:rPr lang="ru-RU" dirty="0"/>
              <a:t>Содействие созданию благоприятных условий в сотрудничестве с партнерами, НПО и пострадавшими сообществами для снижения стигмы, дискриминации, нарушений прав человека и гендерных барьеров, связанных с ТБ при получении медицинской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1436255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4E175-6880-0559-6233-B9BB77696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743"/>
            <a:ext cx="10515602" cy="65314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+mn-lt"/>
              </a:rPr>
              <a:t>Общее перераспределение бюджетов грантов ГФ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535B177-EB3F-27BE-14D4-0DB8009FC8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414450"/>
              </p:ext>
            </p:extLst>
          </p:nvPr>
        </p:nvGraphicFramePr>
        <p:xfrm>
          <a:off x="119743" y="1077686"/>
          <a:ext cx="11745682" cy="6007192"/>
        </p:xfrm>
        <a:graphic>
          <a:graphicData uri="http://schemas.openxmlformats.org/drawingml/2006/table">
            <a:tbl>
              <a:tblPr/>
              <a:tblGrid>
                <a:gridCol w="819466">
                  <a:extLst>
                    <a:ext uri="{9D8B030D-6E8A-4147-A177-3AD203B41FA5}">
                      <a16:colId xmlns:a16="http://schemas.microsoft.com/office/drawing/2014/main" val="511103581"/>
                    </a:ext>
                  </a:extLst>
                </a:gridCol>
                <a:gridCol w="1912090">
                  <a:extLst>
                    <a:ext uri="{9D8B030D-6E8A-4147-A177-3AD203B41FA5}">
                      <a16:colId xmlns:a16="http://schemas.microsoft.com/office/drawing/2014/main" val="2024203911"/>
                    </a:ext>
                  </a:extLst>
                </a:gridCol>
                <a:gridCol w="819466">
                  <a:extLst>
                    <a:ext uri="{9D8B030D-6E8A-4147-A177-3AD203B41FA5}">
                      <a16:colId xmlns:a16="http://schemas.microsoft.com/office/drawing/2014/main" val="3183501106"/>
                    </a:ext>
                  </a:extLst>
                </a:gridCol>
                <a:gridCol w="819466">
                  <a:extLst>
                    <a:ext uri="{9D8B030D-6E8A-4147-A177-3AD203B41FA5}">
                      <a16:colId xmlns:a16="http://schemas.microsoft.com/office/drawing/2014/main" val="1613694974"/>
                    </a:ext>
                  </a:extLst>
                </a:gridCol>
                <a:gridCol w="819466">
                  <a:extLst>
                    <a:ext uri="{9D8B030D-6E8A-4147-A177-3AD203B41FA5}">
                      <a16:colId xmlns:a16="http://schemas.microsoft.com/office/drawing/2014/main" val="3542407587"/>
                    </a:ext>
                  </a:extLst>
                </a:gridCol>
                <a:gridCol w="819466">
                  <a:extLst>
                    <a:ext uri="{9D8B030D-6E8A-4147-A177-3AD203B41FA5}">
                      <a16:colId xmlns:a16="http://schemas.microsoft.com/office/drawing/2014/main" val="3305247809"/>
                    </a:ext>
                  </a:extLst>
                </a:gridCol>
                <a:gridCol w="819466">
                  <a:extLst>
                    <a:ext uri="{9D8B030D-6E8A-4147-A177-3AD203B41FA5}">
                      <a16:colId xmlns:a16="http://schemas.microsoft.com/office/drawing/2014/main" val="2685738750"/>
                    </a:ext>
                  </a:extLst>
                </a:gridCol>
                <a:gridCol w="819466">
                  <a:extLst>
                    <a:ext uri="{9D8B030D-6E8A-4147-A177-3AD203B41FA5}">
                      <a16:colId xmlns:a16="http://schemas.microsoft.com/office/drawing/2014/main" val="920322110"/>
                    </a:ext>
                  </a:extLst>
                </a:gridCol>
                <a:gridCol w="189363">
                  <a:extLst>
                    <a:ext uri="{9D8B030D-6E8A-4147-A177-3AD203B41FA5}">
                      <a16:colId xmlns:a16="http://schemas.microsoft.com/office/drawing/2014/main" val="830279212"/>
                    </a:ext>
                  </a:extLst>
                </a:gridCol>
                <a:gridCol w="630103">
                  <a:extLst>
                    <a:ext uri="{9D8B030D-6E8A-4147-A177-3AD203B41FA5}">
                      <a16:colId xmlns:a16="http://schemas.microsoft.com/office/drawing/2014/main" val="1167098506"/>
                    </a:ext>
                  </a:extLst>
                </a:gridCol>
                <a:gridCol w="819466">
                  <a:extLst>
                    <a:ext uri="{9D8B030D-6E8A-4147-A177-3AD203B41FA5}">
                      <a16:colId xmlns:a16="http://schemas.microsoft.com/office/drawing/2014/main" val="3481294676"/>
                    </a:ext>
                  </a:extLst>
                </a:gridCol>
                <a:gridCol w="819466">
                  <a:extLst>
                    <a:ext uri="{9D8B030D-6E8A-4147-A177-3AD203B41FA5}">
                      <a16:colId xmlns:a16="http://schemas.microsoft.com/office/drawing/2014/main" val="1122358490"/>
                    </a:ext>
                  </a:extLst>
                </a:gridCol>
                <a:gridCol w="819466">
                  <a:extLst>
                    <a:ext uri="{9D8B030D-6E8A-4147-A177-3AD203B41FA5}">
                      <a16:colId xmlns:a16="http://schemas.microsoft.com/office/drawing/2014/main" val="2174141791"/>
                    </a:ext>
                  </a:extLst>
                </a:gridCol>
                <a:gridCol w="754156">
                  <a:extLst>
                    <a:ext uri="{9D8B030D-6E8A-4147-A177-3AD203B41FA5}">
                      <a16:colId xmlns:a16="http://schemas.microsoft.com/office/drawing/2014/main" val="1794256024"/>
                    </a:ext>
                  </a:extLst>
                </a:gridCol>
                <a:gridCol w="65310">
                  <a:extLst>
                    <a:ext uri="{9D8B030D-6E8A-4147-A177-3AD203B41FA5}">
                      <a16:colId xmlns:a16="http://schemas.microsoft.com/office/drawing/2014/main" val="1608123896"/>
                    </a:ext>
                  </a:extLst>
                </a:gridCol>
              </a:tblGrid>
              <a:tr h="342738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Программные компоненты Гранта ГФ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Реализация грантов ГФ в РК при внедрении механизма перераспределения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965047"/>
                  </a:ext>
                </a:extLst>
              </a:tr>
              <a:tr h="34273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5257"/>
                  </a:ext>
                </a:extLst>
              </a:tr>
              <a:tr h="342738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ВИЧ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2 714 223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5 197 500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8 086 543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487517"/>
                  </a:ext>
                </a:extLst>
              </a:tr>
              <a:tr h="342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4 499 828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7 197 500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7 422 991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092217"/>
                  </a:ext>
                </a:extLst>
              </a:tr>
              <a:tr h="4832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Перераспределено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+ 1 785 605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+ 2 000 000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- 663 552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298832"/>
                  </a:ext>
                </a:extLst>
              </a:tr>
              <a:tr h="342738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ТБ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9 840 440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10 040 997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6 759 439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124671"/>
                  </a:ext>
                </a:extLst>
              </a:tr>
              <a:tr h="342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8 054 835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8 040 997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7 422 991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286350"/>
                  </a:ext>
                </a:extLst>
              </a:tr>
              <a:tr h="342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Перераспределено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- 1 785 605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- 2 000 000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+ 663 552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609177"/>
                  </a:ext>
                </a:extLst>
              </a:tr>
              <a:tr h="342738"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207632"/>
                  </a:ext>
                </a:extLst>
              </a:tr>
              <a:tr h="3893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А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llocation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Letter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llocation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Letter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ru-RU" sz="2000" dirty="0"/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ru-RU" sz="2000" dirty="0"/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75376"/>
                  </a:ext>
                </a:extLst>
              </a:tr>
              <a:tr h="57108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 на обе программы</a:t>
                      </a:r>
                    </a:p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12 554 663   </a:t>
                      </a:r>
                    </a:p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15 238 497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15 238 497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14 845 982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14 845 982</a:t>
                      </a:r>
                    </a:p>
                    <a:p>
                      <a:pPr 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endParaRPr lang="ru-RU" sz="2000" dirty="0"/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617234"/>
                  </a:ext>
                </a:extLst>
              </a:tr>
              <a:tr h="1431427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Фактически перераспределено между программными компонентами (СКК)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От ТБ для ВИЧ</a:t>
                      </a:r>
                    </a:p>
                    <a:p>
                      <a:pPr algn="ctr" fontAlgn="ctr"/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1 785 605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2 000 000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От ТБ для ВИЧ</a:t>
                      </a:r>
                    </a:p>
                    <a:p>
                      <a:pPr 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2 000 000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От ВИЧ для ТБ</a:t>
                      </a:r>
                    </a:p>
                    <a:p>
                      <a:pPr algn="ctr"/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663 552</a:t>
                      </a:r>
                    </a:p>
                    <a:p>
                      <a:pPr 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проект для согласования)</a:t>
                      </a:r>
                    </a:p>
                    <a:p>
                      <a:pPr algn="ctr"/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ru-RU" sz="200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42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967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1185</Words>
  <Application>Microsoft Office PowerPoint</Application>
  <PresentationFormat>Широкоэкранный</PresentationFormat>
  <Paragraphs>270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Times New Roman</vt:lpstr>
      <vt:lpstr>Office Theme</vt:lpstr>
      <vt:lpstr>1_Office Theme</vt:lpstr>
      <vt:lpstr>Тема Office</vt:lpstr>
      <vt:lpstr>1_Тема Office</vt:lpstr>
      <vt:lpstr>2_Office Theme</vt:lpstr>
      <vt:lpstr>2_Тема Office</vt:lpstr>
      <vt:lpstr>3_Тема Office</vt:lpstr>
      <vt:lpstr>Основные направления по компоненту «Туберкулез» в рамках нового гранта Глобального фонда на 2026-2028 годы   </vt:lpstr>
      <vt:lpstr>Презентация PowerPoint</vt:lpstr>
      <vt:lpstr>Презентация PowerPoint</vt:lpstr>
      <vt:lpstr>Презентация PowerPoint</vt:lpstr>
      <vt:lpstr>Утвержденный Грант ГФ по  ТБ в Казахстане на 2023-2025 гг.</vt:lpstr>
      <vt:lpstr>Основание направлений по компоненту ТБ на 2023-2030гг.</vt:lpstr>
      <vt:lpstr>Презентация PowerPoint</vt:lpstr>
      <vt:lpstr>Стратегические приоритеты</vt:lpstr>
      <vt:lpstr>Общее перераспределение бюджетов грантов ГФ</vt:lpstr>
      <vt:lpstr>Бюджет проекта ТБ заявки по гранту ГФСТМ на 2026-2028 гг.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</dc:creator>
  <cp:lastModifiedBy>Ryssaldy Demeuova</cp:lastModifiedBy>
  <cp:revision>30</cp:revision>
  <dcterms:created xsi:type="dcterms:W3CDTF">2023-01-10T07:06:28Z</dcterms:created>
  <dcterms:modified xsi:type="dcterms:W3CDTF">2023-01-16T16:05:25Z</dcterms:modified>
</cp:coreProperties>
</file>