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2" r:id="rId3"/>
    <p:sldId id="263" r:id="rId4"/>
    <p:sldId id="260" r:id="rId5"/>
    <p:sldId id="271" r:id="rId6"/>
    <p:sldId id="264" r:id="rId7"/>
    <p:sldId id="262" r:id="rId8"/>
    <p:sldId id="266" r:id="rId9"/>
    <p:sldId id="268" r:id="rId10"/>
    <p:sldId id="270" r:id="rId11"/>
    <p:sldId id="277" r:id="rId12"/>
    <p:sldId id="273" r:id="rId13"/>
    <p:sldId id="276" r:id="rId14"/>
    <p:sldId id="289" r:id="rId15"/>
    <p:sldId id="297" r:id="rId16"/>
    <p:sldId id="299" r:id="rId17"/>
    <p:sldId id="295" r:id="rId18"/>
    <p:sldId id="298" r:id="rId19"/>
    <p:sldId id="288" r:id="rId20"/>
    <p:sldId id="281" r:id="rId21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6" d="100"/>
        <a:sy n="146" d="100"/>
      </p:scale>
      <p:origin x="0" y="37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20240110-EB26-4E8A-906C-65AF99790952}"/>
    <pc:docChg chg="custSel modSld">
      <pc:chgData name="Ryssaldy Demeuova" userId="1b36aab8-03ea-4a7c-9005-27f2602792bf" providerId="ADAL" clId="{20240110-EB26-4E8A-906C-65AF99790952}" dt="2023-01-19T02:58:38.065" v="1" actId="27636"/>
      <pc:docMkLst>
        <pc:docMk/>
      </pc:docMkLst>
      <pc:sldChg chg="modSp mod">
        <pc:chgData name="Ryssaldy Demeuova" userId="1b36aab8-03ea-4a7c-9005-27f2602792bf" providerId="ADAL" clId="{20240110-EB26-4E8A-906C-65AF99790952}" dt="2023-01-19T02:58:38.065" v="1" actId="27636"/>
        <pc:sldMkLst>
          <pc:docMk/>
          <pc:sldMk cId="4020978868" sldId="282"/>
        </pc:sldMkLst>
        <pc:spChg chg="mod">
          <ac:chgData name="Ryssaldy Demeuova" userId="1b36aab8-03ea-4a7c-9005-27f2602792bf" providerId="ADAL" clId="{20240110-EB26-4E8A-906C-65AF99790952}" dt="2023-01-19T02:58:38.065" v="1" actId="27636"/>
          <ac:spMkLst>
            <pc:docMk/>
            <pc:sldMk cId="4020978868" sldId="28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8D8B2-90A5-435F-BFBA-4F83D5CC4E4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C0AD0-B0A3-49B4-8B8C-18B5397BD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34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54593-9F0E-4974-9A17-00BD7611B11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C74BC-2830-4E7B-9502-434FB31EF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Акимы, депутаты, зам министры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45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14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BCEC6-5C96-43A0-A3C4-7903310F262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09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62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7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C74BC-2830-4E7B-9502-434FB31EFD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8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6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5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1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2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8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3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AF252-7A8B-4E8C-8791-D0A0DD3AB849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20DE1-3975-4DD3-B168-673BB4D9A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1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762000"/>
            <a:ext cx="6477000" cy="3810000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План по реализации квалификационных критериев Глобального фонда к СКК в процессе разработки новой заявки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5318910"/>
            <a:ext cx="6858000" cy="1234289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ru-RU" sz="1600" b="1" dirty="0">
                <a:solidFill>
                  <a:srgbClr val="000099"/>
                </a:solidFill>
              </a:rPr>
              <a:t>Сауранбаева Мира</a:t>
            </a:r>
            <a:r>
              <a:rPr lang="en-US" sz="1600" b="1" dirty="0">
                <a:solidFill>
                  <a:srgbClr val="000099"/>
                </a:solidFill>
              </a:rPr>
              <a:t>, </a:t>
            </a:r>
            <a:endParaRPr lang="ru-RU" sz="1600" b="1" dirty="0">
              <a:solidFill>
                <a:srgbClr val="000099"/>
              </a:solidFill>
            </a:endParaRPr>
          </a:p>
          <a:p>
            <a:pPr algn="r">
              <a:lnSpc>
                <a:spcPct val="90000"/>
              </a:lnSpc>
            </a:pPr>
            <a:r>
              <a:rPr lang="ru-RU" sz="1600" b="1" dirty="0">
                <a:solidFill>
                  <a:srgbClr val="000099"/>
                </a:solidFill>
              </a:rPr>
              <a:t>Заместитель председателя СКК в Казахстане,</a:t>
            </a:r>
          </a:p>
          <a:p>
            <a:pPr algn="r">
              <a:lnSpc>
                <a:spcPct val="90000"/>
              </a:lnSpc>
            </a:pPr>
            <a:r>
              <a:rPr lang="ru-RU" sz="1600" b="1" dirty="0">
                <a:solidFill>
                  <a:srgbClr val="000099"/>
                </a:solidFill>
              </a:rPr>
              <a:t>Директор проекта </a:t>
            </a:r>
            <a:r>
              <a:rPr lang="en-US" sz="1600" b="1" dirty="0">
                <a:solidFill>
                  <a:srgbClr val="000099"/>
                </a:solidFill>
              </a:rPr>
              <a:t>“</a:t>
            </a:r>
            <a:r>
              <a:rPr lang="ru-RU" sz="1600" b="1" dirty="0">
                <a:solidFill>
                  <a:srgbClr val="000099"/>
                </a:solidFill>
              </a:rPr>
              <a:t>Алматинская модель по контролю над</a:t>
            </a:r>
            <a:r>
              <a:rPr lang="en-US" sz="1600" b="1" dirty="0">
                <a:solidFill>
                  <a:srgbClr val="000099"/>
                </a:solidFill>
              </a:rPr>
              <a:t>”</a:t>
            </a:r>
            <a:r>
              <a:rPr lang="ru-RU" sz="1600" b="1" dirty="0">
                <a:solidFill>
                  <a:srgbClr val="000099"/>
                </a:solidFill>
              </a:rPr>
              <a:t> эпидемией ВИЧ</a:t>
            </a:r>
            <a:r>
              <a:rPr lang="en-US" sz="1600" b="1" dirty="0">
                <a:solidFill>
                  <a:srgbClr val="000099"/>
                </a:solidFill>
              </a:rPr>
              <a:t>, ICAP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26997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355976" y="2080592"/>
            <a:ext cx="4392488" cy="43007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chemeClr val="tx1"/>
                </a:solidFill>
              </a:rPr>
              <a:t>Наблюдение за выполнением программы и наличие </a:t>
            </a:r>
            <a:r>
              <a:rPr lang="ru-RU" sz="2000" b="1" dirty="0">
                <a:solidFill>
                  <a:srgbClr val="FF0000"/>
                </a:solidFill>
              </a:rPr>
              <a:t>плана надзорных визитов 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rgbClr val="FF0000"/>
                </a:solidFill>
              </a:rPr>
              <a:t>Документирование </a:t>
            </a:r>
            <a:r>
              <a:rPr lang="ru-RU" sz="2000" b="1" dirty="0">
                <a:solidFill>
                  <a:schemeClr val="tx1"/>
                </a:solidFill>
              </a:rPr>
              <a:t>вовлечения  групп населения, затронутых заболеваниями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chemeClr val="tx1"/>
                </a:solidFill>
              </a:rPr>
              <a:t>процесс вовлечения  НПО и КГН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sz="2000" b="1" dirty="0">
                <a:solidFill>
                  <a:schemeClr val="tx1"/>
                </a:solidFill>
              </a:rPr>
              <a:t>Разработана и доступна</a:t>
            </a:r>
            <a:r>
              <a:rPr lang="ru-RU" sz="2000" b="1" dirty="0">
                <a:solidFill>
                  <a:srgbClr val="FF0000"/>
                </a:solidFill>
              </a:rPr>
              <a:t> политика по конфликту интересов</a:t>
            </a:r>
            <a:r>
              <a:rPr lang="ru-RU" sz="2000" b="1" dirty="0">
                <a:solidFill>
                  <a:schemeClr val="tx1"/>
                </a:solidFill>
              </a:rPr>
              <a:t>, которая касается всех членов СКК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9512" y="-99392"/>
            <a:ext cx="8784976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0" tIns="45720" rIns="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dirty="0"/>
              <a:t>Квалификационные критерии к СКК</a:t>
            </a:r>
            <a:endParaRPr lang="en-GB" sz="3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8" y="2399397"/>
            <a:ext cx="3528392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rgbClr val="000066"/>
                </a:solidFill>
              </a:rPr>
              <a:t>процесс вовлечения широкого круга заинтересованных сторон в написание заявки</a:t>
            </a:r>
            <a:endParaRPr lang="en-US" sz="1400" dirty="0"/>
          </a:p>
          <a:p>
            <a:pPr marL="514350" indent="-514350">
              <a:buFont typeface="+mj-lt"/>
              <a:buAutoNum type="arabicPeriod" startAt="2"/>
            </a:pPr>
            <a:r>
              <a:rPr lang="ru-RU" sz="2000" b="1" dirty="0">
                <a:solidFill>
                  <a:srgbClr val="FF0000"/>
                </a:solidFill>
              </a:rPr>
              <a:t>Прозрачный и документированный </a:t>
            </a:r>
            <a:r>
              <a:rPr lang="ru-RU" sz="2000" b="1" dirty="0">
                <a:solidFill>
                  <a:srgbClr val="000066"/>
                </a:solidFill>
              </a:rPr>
              <a:t>процесс по выдвижению и </a:t>
            </a:r>
            <a:r>
              <a:rPr lang="ru-RU" sz="2000" b="1" dirty="0">
                <a:solidFill>
                  <a:srgbClr val="FF0000"/>
                </a:solidFill>
              </a:rPr>
              <a:t>выбору основных реципиентов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9512" y="1052736"/>
            <a:ext cx="3744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Требования к СКК оцениваются в процессе рассмотрения заявки</a:t>
            </a:r>
            <a:endParaRPr lang="en-GB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427984" y="1052736"/>
            <a:ext cx="41764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/>
              <a:t>Требования к СКК оцениваются ежегодно</a:t>
            </a:r>
            <a:r>
              <a:rPr lang="en-US" sz="2000" b="1" i="1" dirty="0"/>
              <a:t> </a:t>
            </a:r>
            <a:r>
              <a:rPr lang="en-US" sz="2000" dirty="0"/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338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52400" y="24581"/>
            <a:ext cx="8763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/>
            <a:r>
              <a:rPr lang="ru-RU" sz="2400" b="1" dirty="0">
                <a:solidFill>
                  <a:srgbClr val="FF0000"/>
                </a:solidFill>
              </a:rPr>
              <a:t>Проект</a:t>
            </a:r>
            <a:r>
              <a:rPr lang="ru-RU" sz="2400" b="1" dirty="0">
                <a:solidFill>
                  <a:srgbClr val="000066"/>
                </a:solidFill>
              </a:rPr>
              <a:t> состава Рабочей группы по разработке </a:t>
            </a:r>
            <a:br>
              <a:rPr lang="en-US" sz="2400" b="1" dirty="0">
                <a:solidFill>
                  <a:srgbClr val="000066"/>
                </a:solidFill>
              </a:rPr>
            </a:br>
            <a:r>
              <a:rPr lang="ru-RU" sz="2400" b="1" dirty="0">
                <a:solidFill>
                  <a:srgbClr val="000066"/>
                </a:solidFill>
              </a:rPr>
              <a:t>заявки по компоненту «ВИЧ-инфекция»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703275"/>
              </p:ext>
            </p:extLst>
          </p:nvPr>
        </p:nvGraphicFramePr>
        <p:xfrm>
          <a:off x="304800" y="838201"/>
          <a:ext cx="8610600" cy="5544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4822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Члены рабочей группы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Представляемый сектор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Специалист по компоненту</a:t>
                      </a:r>
                      <a:endParaRPr lang="ru-RU" sz="16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822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Манкиева В., член КАП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Сообщество КГН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Нужды и потребности ЛЖВ/КГН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822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Ибрагимова Оксана, Секретарь КАП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Сообщество НПО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Нужды и потребности ЛЖВ/КГН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3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Ионашку Г., директор ЮНЭЙДС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ЮНЭЙДС, международный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«ВИЧ-инфекция»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2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b="1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ДОМП МЗРК - ответственный по КУИС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КУИС МВД РК, государственный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ВИЧ в пенитенциарном секторе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Петренко И., зам.дир. КНЦДИЗ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КНЦДИЗ - государственный сектор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«ВИЧ-инфекция»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822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b="0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Касымбекова С., зав.отд.КНЦДИЗ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КНЦДИЗ, государственный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 по заболеваниям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822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Исмаилов Ш., Менеджер ТБ ГРПГФ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ВИЧ/ТБ, государственный или НПО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ННЦФ МЗРК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Айтмагамбетова И.,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CDC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ВОЗ/USAID/CDC/ или другие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9565137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Капасов А., ОФ "HHI", член КАП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Не-член СКК, НПО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НПО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3081083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Давтлетгалиева Т., Менеджер ГРП по ВИЧ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ГРП ГФ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опыт по грантам ГФ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23040938"/>
                  </a:ext>
                </a:extLst>
              </a:tr>
              <a:tr h="411818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Нугманова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Карлыгаш, Фин. ГРП по ВИЧ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специалист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финансы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7195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44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533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>
                <a:solidFill>
                  <a:srgbClr val="000066"/>
                </a:solidFill>
              </a:rPr>
              <a:t>План мероприятий  рабочей группы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ru-RU" sz="2400" b="1" dirty="0">
                <a:solidFill>
                  <a:srgbClr val="000066"/>
                </a:solidFill>
              </a:rPr>
              <a:t>по разработке заявки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019082"/>
              </p:ext>
            </p:extLst>
          </p:nvPr>
        </p:nvGraphicFramePr>
        <p:xfrm>
          <a:off x="304800" y="838201"/>
          <a:ext cx="8610600" cy="5949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6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987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№</a:t>
                      </a:r>
                      <a:endParaRPr lang="en-US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Мероприятия 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Ответственные</a:t>
                      </a: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 стороны</a:t>
                      </a:r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Срок исполнения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82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Заседание СКК по запуску Странового диалога и объявление о планах СКК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61407"/>
                  </a:ext>
                </a:extLst>
              </a:tr>
              <a:tr h="785217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rgbClr val="000066"/>
                          </a:solidFill>
                        </a:rPr>
                        <a:t>Подготовка формы для сбора </a:t>
                      </a:r>
                      <a:r>
                        <a:rPr lang="ru-RU" sz="1600" b="0" baseline="0" dirty="0">
                          <a:solidFill>
                            <a:srgbClr val="000066"/>
                          </a:solidFill>
                        </a:rPr>
                        <a:t> предложений </a:t>
                      </a:r>
                      <a:endParaRPr lang="ru-RU" sz="16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Рабочая группа и международные консультанты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Январь 2023 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87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rgbClr val="000066"/>
                          </a:solidFill>
                        </a:rPr>
                        <a:t>Разработка текста объявления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Январь 2023</a:t>
                      </a:r>
                    </a:p>
                  </a:txBody>
                  <a:tcPr marT="45722" marB="4572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787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rgbClr val="000066"/>
                          </a:solidFill>
                        </a:rPr>
                        <a:t>Размещение объявления в республиканскую газету «Казахстанская правда» (СМИ), Электронную рассылку, </a:t>
                      </a:r>
                      <a:r>
                        <a:rPr lang="ru-RU" sz="1600" b="0" baseline="0" dirty="0">
                          <a:solidFill>
                            <a:srgbClr val="000066"/>
                          </a:solidFill>
                        </a:rPr>
                        <a:t>веб-сайты ПРООН, СКК</a:t>
                      </a:r>
                      <a:endParaRPr lang="ru-RU" sz="16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Секретариат СКК,</a:t>
                      </a:r>
                    </a:p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ПРООН, Рабочая группа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Январь 2023</a:t>
                      </a:r>
                    </a:p>
                    <a:p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972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Фокус - группа с лицами в местах лишения свободы с участием осужденных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Рабочая</a:t>
                      </a: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 группа,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КУИС МВД РК, ОЮЛ </a:t>
                      </a:r>
                      <a:r>
                        <a:rPr lang="ru-RU" sz="1600" baseline="0" dirty="0" err="1">
                          <a:solidFill>
                            <a:srgbClr val="000066"/>
                          </a:solidFill>
                        </a:rPr>
                        <a:t>КазСоюз</a:t>
                      </a: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 ЛЖВ, ЮНЭЙДС</a:t>
                      </a:r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Февраль 2023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17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Фокус-группа с ЛЖВ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Рабочая группа ,</a:t>
                      </a:r>
                    </a:p>
                    <a:p>
                      <a:pPr lvl="0"/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ОЮЛ «</a:t>
                      </a:r>
                      <a:r>
                        <a:rPr lang="ru-RU" sz="1600" baseline="0" dirty="0" err="1">
                          <a:solidFill>
                            <a:srgbClr val="000066"/>
                          </a:solidFill>
                        </a:rPr>
                        <a:t>КазСоюз</a:t>
                      </a: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 ЛЖВ», ЮНЭЙДС</a:t>
                      </a:r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Февраль 2023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464"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en-US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Фокус-группа с КГН (РС, МСМ, ТГЛ, ЛУИН, участники ОЗТ, ЖЖВ,)</a:t>
                      </a: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 </a:t>
                      </a:r>
                    </a:p>
                    <a:p>
                      <a:endParaRPr lang="en-US" sz="1600" baseline="0" dirty="0">
                        <a:solidFill>
                          <a:srgbClr val="000066"/>
                        </a:solidFill>
                      </a:endParaRPr>
                    </a:p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Фокус –группа с НПО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Рабочая группа, ОЮЛ «</a:t>
                      </a:r>
                      <a:r>
                        <a:rPr lang="ru-RU" sz="1600" baseline="0" dirty="0" err="1">
                          <a:solidFill>
                            <a:srgbClr val="000066"/>
                          </a:solidFill>
                        </a:rPr>
                        <a:t>КазСоюз</a:t>
                      </a:r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 ЛЖВ», ЮНЭЙДС</a:t>
                      </a:r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  <a:p>
                      <a:endParaRPr lang="ru-RU" sz="1600" baseline="0" dirty="0">
                        <a:solidFill>
                          <a:srgbClr val="000066"/>
                        </a:solidFill>
                      </a:endParaRPr>
                    </a:p>
                    <a:p>
                      <a:r>
                        <a:rPr lang="ru-RU" sz="1600" baseline="0" dirty="0">
                          <a:solidFill>
                            <a:srgbClr val="000066"/>
                          </a:solidFill>
                        </a:rPr>
                        <a:t>Рабочая группа  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Февраль 2023</a:t>
                      </a:r>
                      <a:endParaRPr lang="en-US" sz="1600" dirty="0">
                        <a:solidFill>
                          <a:srgbClr val="000066"/>
                        </a:solidFill>
                      </a:endParaRPr>
                    </a:p>
                    <a:p>
                      <a:endParaRPr lang="ru-RU" sz="1600" dirty="0">
                        <a:solidFill>
                          <a:srgbClr val="000066"/>
                        </a:solidFill>
                      </a:endParaRPr>
                    </a:p>
                    <a:p>
                      <a:r>
                        <a:rPr lang="ru-RU" sz="1600" dirty="0">
                          <a:solidFill>
                            <a:srgbClr val="000066"/>
                          </a:solidFill>
                        </a:rPr>
                        <a:t>Февраль 2023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890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411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400" b="1" dirty="0"/>
              <a:t>Продолжение плана мероприятий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994303"/>
              </p:ext>
            </p:extLst>
          </p:nvPr>
        </p:nvGraphicFramePr>
        <p:xfrm>
          <a:off x="381000" y="838200"/>
          <a:ext cx="8229600" cy="5743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70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Мероприятия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Ответственные стороны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Срок исполнения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25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Фокус группа с пациентами</a:t>
                      </a:r>
                      <a:r>
                        <a:rPr lang="ru-RU" sz="1800" b="0" baseline="0" dirty="0">
                          <a:solidFill>
                            <a:srgbClr val="000066"/>
                          </a:solidFill>
                        </a:rPr>
                        <a:t> с сочетанной ТБ/ВИЧ 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  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Март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25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Фокус группа с врачами  ЦСПИД, ФОМС, УЗО (ПМСП)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644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Глубинное</a:t>
                      </a:r>
                      <a:r>
                        <a:rPr lang="ru-RU" sz="1800" b="0" baseline="0" dirty="0">
                          <a:solidFill>
                            <a:srgbClr val="000066"/>
                          </a:solidFill>
                        </a:rPr>
                        <a:t> интервью с руководителем КНЦДИЗ МЗРК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19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Встреча с международными организациями 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 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19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Интервью с ЮНЭЙДС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Март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008">
                <a:tc>
                  <a:txBody>
                    <a:bodyPr/>
                    <a:lstStyle/>
                    <a:p>
                      <a:r>
                        <a:rPr lang="ru-RU" sz="1800" dirty="0"/>
                        <a:t>12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Круглый стол с заинтересованными сторонами с участием МЗРК</a:t>
                      </a:r>
                    </a:p>
                    <a:p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по</a:t>
                      </a:r>
                      <a:r>
                        <a:rPr lang="ru-RU" sz="1800" b="0" baseline="0" dirty="0">
                          <a:solidFill>
                            <a:srgbClr val="000066"/>
                          </a:solidFill>
                        </a:rPr>
                        <a:t> о</a:t>
                      </a:r>
                      <a:r>
                        <a:rPr lang="ru-RU" sz="1800" b="0" dirty="0">
                          <a:solidFill>
                            <a:srgbClr val="000066"/>
                          </a:solidFill>
                        </a:rPr>
                        <a:t>бзору предложений</a:t>
                      </a:r>
                      <a:r>
                        <a:rPr lang="ru-RU" sz="1800" b="0" baseline="0" dirty="0">
                          <a:solidFill>
                            <a:srgbClr val="000066"/>
                          </a:solidFill>
                        </a:rPr>
                        <a:t>, полученных от широкой общественности и обсуждение</a:t>
                      </a:r>
                      <a:endParaRPr lang="ru-RU" sz="1800" b="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Рабочая группа, НПО, ключевые лица, затронутые</a:t>
                      </a:r>
                      <a:r>
                        <a:rPr lang="ru-RU" sz="1800" baseline="0" dirty="0">
                          <a:solidFill>
                            <a:srgbClr val="000066"/>
                          </a:solidFill>
                        </a:rPr>
                        <a:t> ТБ, лица, подверженные наибольшему риску, 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</a:rPr>
                        <a:t>Секретариат СКК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Февраль -Апрель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919">
                <a:tc>
                  <a:txBody>
                    <a:bodyPr/>
                    <a:lstStyle/>
                    <a:p>
                      <a:r>
                        <a:rPr lang="ru-RU" sz="1800" dirty="0"/>
                        <a:t>13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000066"/>
                          </a:solidFill>
                        </a:rPr>
                        <a:t>Заседание СКК</a:t>
                      </a: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0066"/>
                        </a:solidFill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Май 2023</a:t>
                      </a: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996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05554" y="228600"/>
            <a:ext cx="8534400" cy="457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/>
              <a:t>Партнеры Рабочей группы и их предполагаемый вклад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651374"/>
              </p:ext>
            </p:extLst>
          </p:nvPr>
        </p:nvGraphicFramePr>
        <p:xfrm>
          <a:off x="304800" y="762000"/>
          <a:ext cx="8534400" cy="5699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0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3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Организации-партнеры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Фокус –группы и роль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36">
                <a:tc>
                  <a:txBody>
                    <a:bodyPr/>
                    <a:lstStyle/>
                    <a:p>
                      <a:r>
                        <a:rPr lang="ru-RU" sz="1200" dirty="0"/>
                        <a:t>1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МЗРК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Данные по финансированию из гос. источников, согласование заявки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253374978"/>
                  </a:ext>
                </a:extLst>
              </a:tr>
              <a:tr h="296333">
                <a:tc>
                  <a:txBody>
                    <a:bodyPr/>
                    <a:lstStyle/>
                    <a:p>
                      <a:r>
                        <a:rPr lang="ru-RU" sz="1200" dirty="0"/>
                        <a:t>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ННЦФМЗРК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ЛЖВ/ТБ</a:t>
                      </a:r>
                      <a:r>
                        <a:rPr lang="ru-RU" sz="1200" baseline="0" dirty="0"/>
                        <a:t> пациенты 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576">
                <a:tc>
                  <a:txBody>
                    <a:bodyPr/>
                    <a:lstStyle/>
                    <a:p>
                      <a:r>
                        <a:rPr lang="ru-RU" sz="1200" dirty="0"/>
                        <a:t>3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КНЦДИЗМЗРК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ЛЖВ</a:t>
                      </a:r>
                      <a:r>
                        <a:rPr lang="ru-RU" sz="1200" baseline="0" dirty="0"/>
                        <a:t>, ЛУИН, РС, ТГЛ, МСМ, ЖЖВ, стат. данные и данные для проекта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968">
                <a:tc>
                  <a:txBody>
                    <a:bodyPr/>
                    <a:lstStyle/>
                    <a:p>
                      <a:r>
                        <a:rPr lang="ru-RU" sz="1200" dirty="0"/>
                        <a:t>4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РНЦПЗМЗРК</a:t>
                      </a:r>
                      <a:endParaRPr lang="en-US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baseline="0" dirty="0"/>
                        <a:t>ПТАО</a:t>
                      </a:r>
                      <a:endParaRPr lang="en-US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576">
                <a:tc>
                  <a:txBody>
                    <a:bodyPr/>
                    <a:lstStyle/>
                    <a:p>
                      <a:r>
                        <a:rPr lang="ru-RU" sz="1200" dirty="0"/>
                        <a:t>5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Мед Управ КУИС</a:t>
                      </a:r>
                      <a:r>
                        <a:rPr lang="ru-RU" sz="1200" baseline="0" dirty="0"/>
                        <a:t> МВД </a:t>
                      </a:r>
                      <a:endParaRPr lang="ru-RU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Осужденные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192">
                <a:tc>
                  <a:txBody>
                    <a:bodyPr/>
                    <a:lstStyle/>
                    <a:p>
                      <a:r>
                        <a:rPr lang="ru-RU" sz="1200" dirty="0"/>
                        <a:t>7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USAID</a:t>
                      </a:r>
                      <a:endParaRPr lang="ru-RU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kk-KZ" sz="1200" dirty="0"/>
                        <a:t>Письма по вкладам в Казахстан с целью исключения дублирования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576">
                <a:tc>
                  <a:txBody>
                    <a:bodyPr/>
                    <a:lstStyle/>
                    <a:p>
                      <a:r>
                        <a:rPr lang="ru-RU" sz="1200" dirty="0"/>
                        <a:t>8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kk-KZ" sz="1200" dirty="0"/>
                        <a:t>Проект </a:t>
                      </a:r>
                      <a:r>
                        <a:rPr lang="en-US" sz="1200" dirty="0"/>
                        <a:t>EPIC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Участие в страновом диалоге</a:t>
                      </a:r>
                      <a:endParaRPr lang="en-US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576">
                <a:tc>
                  <a:txBody>
                    <a:bodyPr/>
                    <a:lstStyle/>
                    <a:p>
                      <a:r>
                        <a:rPr lang="ru-RU" sz="1200" dirty="0"/>
                        <a:t>9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UNAIDS</a:t>
                      </a:r>
                      <a:endParaRPr lang="ru-RU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Все группы КГН и  ЛЖВ, </a:t>
                      </a:r>
                      <a:r>
                        <a:rPr lang="kk-KZ" sz="1200" dirty="0"/>
                        <a:t>письма по вкладам в Казахстан с целью исключения дублирования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/>
                        <a:t>10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ICAP</a:t>
                      </a:r>
                      <a:endParaRPr lang="ru-RU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kk-KZ" sz="1200" dirty="0"/>
                        <a:t>Письма по вкладам в Казахстан с целью исключения дублирования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11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МОМ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Мигранты, </a:t>
                      </a:r>
                      <a:r>
                        <a:rPr lang="kk-KZ" sz="1200" dirty="0"/>
                        <a:t>Письма по вкладам в Казахстан с целью исключения дублирования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576">
                <a:tc>
                  <a:txBody>
                    <a:bodyPr/>
                    <a:lstStyle/>
                    <a:p>
                      <a:r>
                        <a:rPr lang="ru-RU" sz="1200" dirty="0"/>
                        <a:t>12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СДС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ЛЖВ, Лаборатории, </a:t>
                      </a:r>
                      <a:r>
                        <a:rPr lang="kk-KZ" sz="1200" dirty="0"/>
                        <a:t>Письма по вкладам в Казахстан с целью исключения дублирования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7092">
                <a:tc>
                  <a:txBody>
                    <a:bodyPr/>
                    <a:lstStyle/>
                    <a:p>
                      <a:r>
                        <a:rPr lang="ru-RU" sz="1200" dirty="0"/>
                        <a:t>13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 err="1"/>
                        <a:t>Каз</a:t>
                      </a:r>
                      <a:r>
                        <a:rPr lang="ru-RU" sz="1200" dirty="0"/>
                        <a:t> Союз ЛЖВ  и МК</a:t>
                      </a:r>
                      <a:endParaRPr lang="en-US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Работа над вопросниками для фокус групп, организация и проведение ФГ с международными консультантами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100">
                <a:tc>
                  <a:txBody>
                    <a:bodyPr/>
                    <a:lstStyle/>
                    <a:p>
                      <a:r>
                        <a:rPr lang="ru-RU" sz="1200" dirty="0"/>
                        <a:t>14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ЦИГЗА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Участие в страновом диалоге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3107966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/>
                        <a:t>15</a:t>
                      </a:r>
                      <a:endParaRPr lang="en-US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Секретариат СКК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Координация работы, сбор протоколов</a:t>
                      </a:r>
                      <a:r>
                        <a:rPr lang="ru-RU" sz="1200" baseline="0" dirty="0"/>
                        <a:t> по итогам фокус –групп, подготовка необходимых документов, организация заседаний и встреч РГ и СКК</a:t>
                      </a:r>
                      <a:endParaRPr lang="ru-RU" sz="1200" dirty="0"/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718918878"/>
                  </a:ext>
                </a:extLst>
              </a:tr>
              <a:tr h="397092">
                <a:tc>
                  <a:txBody>
                    <a:bodyPr/>
                    <a:lstStyle/>
                    <a:p>
                      <a:r>
                        <a:rPr lang="ru-RU" sz="1200" dirty="0"/>
                        <a:t>16</a:t>
                      </a:r>
                      <a:endParaRPr lang="en-US" sz="12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СКК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Рассмотрение и согласование заявки. 8 Министерств и 19 негосударственных организаций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39672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31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31" y="228600"/>
            <a:ext cx="8889067" cy="836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+mn-lt"/>
              </a:rPr>
              <a:t>Переназначение Основного получателя гранта по ВИЧ в РК:</a:t>
            </a:r>
            <a:endParaRPr lang="en-GB" sz="27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dirty="0"/>
              <a:t>Для повторного назначения действующих, хорошо работающих (у кого рейтинг С и выше) Основных получателей необходимо представить: </a:t>
            </a:r>
            <a:endParaRPr lang="en-US" sz="3400" dirty="0"/>
          </a:p>
          <a:p>
            <a:r>
              <a:rPr lang="ru-RU" sz="3400" dirty="0"/>
              <a:t>Протоколы собраний СКК, на которых существующий Основной получатель обсуждается и утверждается. </a:t>
            </a:r>
          </a:p>
          <a:p>
            <a:r>
              <a:rPr lang="ru-RU" sz="3400" dirty="0"/>
              <a:t>Протокол должен включать резюме обсуждений, список участников, точки принятия решений и протокол избирателей, принимавших участие в обсуждении о повторном назначении Основного получателя. </a:t>
            </a:r>
            <a:endParaRPr lang="en-US" sz="3400" dirty="0"/>
          </a:p>
          <a:p>
            <a:r>
              <a:rPr lang="ru-RU" sz="3400" dirty="0"/>
              <a:t>Документация, подтверждающая прозрачность процесса и насколько были урегулированы предполагаемые или потенциальные конфликты интересов. </a:t>
            </a:r>
            <a:endParaRPr lang="en-US" sz="3400" dirty="0"/>
          </a:p>
          <a:p>
            <a:r>
              <a:rPr lang="ru-RU" sz="3400" dirty="0"/>
              <a:t>Подтверждение принятия Кодекса этики поведения для членов СКК от 02 сентября 2022 года.</a:t>
            </a:r>
            <a:endParaRPr lang="en-US" sz="3400" dirty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>
            <a:off x="835337" y="1036230"/>
            <a:ext cx="7845947" cy="286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9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50DB3-08BE-4ED4-ADEA-83035099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r>
              <a:rPr lang="ru-RU" sz="3200" b="1" dirty="0"/>
              <a:t>Критерии пере-назначения о</a:t>
            </a:r>
            <a:r>
              <a:rPr lang="ru-RU" sz="3200" b="1" dirty="0">
                <a:latin typeface="+mn-lt"/>
              </a:rPr>
              <a:t>сновного получателя гранта по ВИЧ в РК</a:t>
            </a:r>
            <a:endParaRPr lang="en-US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AC7933-F8B7-43EA-AA39-5E6D9FBBC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82" y="1417638"/>
            <a:ext cx="8229600" cy="5287962"/>
          </a:xfrm>
        </p:spPr>
        <p:txBody>
          <a:bodyPr>
            <a:noAutofit/>
          </a:bodyPr>
          <a:lstStyle/>
          <a:p>
            <a:r>
              <a:rPr lang="ru-RU" sz="2000" dirty="0"/>
              <a:t>Действующий Основной получатель: </a:t>
            </a:r>
            <a:r>
              <a:rPr lang="ru-RU" sz="2000" u="sng" dirty="0"/>
              <a:t>КНЦДИЗ </a:t>
            </a:r>
          </a:p>
          <a:p>
            <a:r>
              <a:rPr lang="ru-RU" sz="2000" u="sng" dirty="0"/>
              <a:t>Последняя оценка –</a:t>
            </a:r>
            <a:r>
              <a:rPr lang="ru-RU" sz="2000" u="sng" dirty="0">
                <a:solidFill>
                  <a:srgbClr val="FF0000"/>
                </a:solidFill>
              </a:rPr>
              <a:t> А</a:t>
            </a:r>
            <a:r>
              <a:rPr lang="en-US" sz="2000" u="sng" dirty="0">
                <a:solidFill>
                  <a:srgbClr val="FF0000"/>
                </a:solidFill>
              </a:rPr>
              <a:t>1</a:t>
            </a:r>
            <a:r>
              <a:rPr lang="ru-RU" sz="2000" u="sng" dirty="0">
                <a:solidFill>
                  <a:srgbClr val="FF0000"/>
                </a:solidFill>
              </a:rPr>
              <a:t>.</a:t>
            </a:r>
            <a:endParaRPr lang="ru-RU" sz="2000" dirty="0"/>
          </a:p>
          <a:p>
            <a:pPr marL="0" indent="0" algn="just">
              <a:buNone/>
            </a:pPr>
            <a:endParaRPr lang="ru-RU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КНЦДИЗ МЗРК </a:t>
            </a: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– это ведущая организация в РК по вопросам  ВИЧ/СПИД.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имеет опыт реализации грантов Глобального фонда.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имеет достаточный технический и кадровый потенциал для реализации задач, представленных в заявке.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имеет лабораторно-диагностическую базу.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функция координации программ на национальном уровне.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tabLst>
                <a:tab pos="450215" algn="l"/>
              </a:tabLs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имеет опыт сотрудничества с национальными НПО и международными организациями.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доступ к законодательным и центральным исполнительным органам.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Необходимо утвердить Основного получателя.</a:t>
            </a:r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Прошу членов СКК обсудить и проголосовать!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99029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F2816-4181-4975-9256-8727FF6CD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6370"/>
            <a:ext cx="8229600" cy="457199"/>
          </a:xfrm>
        </p:spPr>
        <p:txBody>
          <a:bodyPr>
            <a:noAutofit/>
          </a:bodyPr>
          <a:lstStyle/>
          <a:p>
            <a:r>
              <a:rPr lang="ru-RU" sz="3200" b="1" dirty="0"/>
              <a:t>План надзорного комитета СКК</a:t>
            </a:r>
            <a:endParaRPr lang="en-US" sz="3200" b="1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219D3CC-BAFB-4041-A3C1-2C5387F4FA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811473"/>
              </p:ext>
            </p:extLst>
          </p:nvPr>
        </p:nvGraphicFramePr>
        <p:xfrm>
          <a:off x="228600" y="603569"/>
          <a:ext cx="8610600" cy="6139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0600">
                  <a:extLst>
                    <a:ext uri="{9D8B030D-6E8A-4147-A177-3AD203B41FA5}">
                      <a16:colId xmlns:a16="http://schemas.microsoft.com/office/drawing/2014/main" val="2998626707"/>
                    </a:ext>
                  </a:extLst>
                </a:gridCol>
              </a:tblGrid>
              <a:tr h="510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</a:rPr>
                        <a:t>Надзорный визит в 2 региона Казахстана (Атырауская и Северо-Казахстанская) </a:t>
                      </a:r>
                      <a:r>
                        <a:rPr lang="ru-RU" sz="1000" u="none" strike="noStrike" dirty="0">
                          <a:effectLst/>
                        </a:rPr>
                        <a:t>будет осуществлен 5 специалистами, с целью определения прогресса в реализации программ в области ТБ и ВИЧ, ранее финансируемых ГФСТМ. Во время встречи с местными властями особое внимание будет уделено государственным социальным заказам для НПО.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73718343"/>
                  </a:ext>
                </a:extLst>
              </a:tr>
              <a:tr h="2026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Надзорный визит в Атыраускую область (4 дня): ОЦСПИД, ОПТД, Областной наркологический диспансер, НПО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2564974"/>
                  </a:ext>
                </a:extLst>
              </a:tr>
              <a:tr h="17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Надзорный визит в Северо-Казахстанскую область (4 дня): ОЦСПИД, ОПТД, Областной наркологический диспансер, НПО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7835015"/>
                  </a:ext>
                </a:extLst>
              </a:tr>
              <a:tr h="17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Ведение панеля показателей надзорного комитета СКК (Dashboard of the Oversight Committee)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8231535"/>
                  </a:ext>
                </a:extLst>
              </a:tr>
              <a:tr h="510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Заседание Комитета по надзору для рассмотрения PUDR Основных реципиентов по компонентам ВИЧ и ТБ по результатам 2022 года, включая обзор рабочих планов ОР, планов МиО и результатов ежегодных аудиторских отчетов ОР. Отчет Комитета по надзору о результатах обзора будет представлен на совещании СКК, которое состоится в сентябре 2022 года.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07304630"/>
                  </a:ext>
                </a:extLst>
              </a:tr>
              <a:tr h="17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Заседание Комитета по надзору для анализа отчетов ОР, определенных по результатам обзора PUDR.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57345929"/>
                  </a:ext>
                </a:extLst>
              </a:tr>
              <a:tr h="340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Заседание Комитета по надзору для анализа отчетов Основного получателя по компоненту ВИЧ, определенных по результатам обзора надзорных визитов.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8996556"/>
                  </a:ext>
                </a:extLst>
              </a:tr>
              <a:tr h="3169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Заседание Комитета по надзору для анализа отчетов Основного получателя по компоненту ТБ, определенных по результатам надзорных визитов. 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70256063"/>
                  </a:ext>
                </a:extLst>
              </a:tr>
              <a:tr h="15310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Онлайн-заседания СКК пройдут при участии Минздрава. В повестке собрания: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>
                          <a:effectLst/>
                        </a:rPr>
                        <a:t>1) Утверждение Плана развития странового диалога и запроса на финансирование; 2) Конкурс СКК - согласование содержания объявления для СМИ о сборе предложений к Заявке на финансирование; 3) Утверждение проекта предложения по ВИЧ; 4) О состоянии программы ОЗТ; 5) Состояние выполнения обязательств по политическим декларациям по ВИЧ/СПИДу и туберкулезу; 6) Создание Комитета по этике СКК; 7) Государственные социальные заказы; 8) Мобилизация подростков; 9) Гендерное неравенство; 10) Взаимодействие с местными исполнительными органами.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>
                          <a:effectLst/>
                        </a:rPr>
                        <a:t>11) Предложение Платформы КАР; 12) Заседания Комитета по надзору; 13) Результаты подведения итогов МАФ для Комитета по надзору.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>
                          <a:effectLst/>
                        </a:rPr>
                        <a:t>14) Заседание парламента. Встречи рабочих групп СКК с национальными партнерами (государственными организациями, НПО и международными организациями). Услуги переводчика (синхронного и письменного): $1000                                                    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41704736"/>
                  </a:ext>
                </a:extLst>
              </a:tr>
              <a:tr h="17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Встреча рабочих групп СКК с национальными партнерами (государственные организации, НПО и международные организации)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46481797"/>
                  </a:ext>
                </a:extLst>
              </a:tr>
              <a:tr h="17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Встреча рабочих групп СКК с национальными партнерами (государственные организации, НПО и международные организации)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30402681"/>
                  </a:ext>
                </a:extLst>
              </a:tr>
              <a:tr h="17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Электронные согласования с участием двух ОР и МАФ. Будут представлены материалы, требующие согласования с СКК.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8820114"/>
                  </a:ext>
                </a:extLst>
              </a:tr>
              <a:tr h="340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Совещание по обсуждению мероприятий по плану позиционирования СКК, разработанного в рамках проекта Глобального фонда "Развитие СКК" на основе плана перехода Глобального фонда для устойчивости СКК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30624468"/>
                  </a:ext>
                </a:extLst>
              </a:tr>
              <a:tr h="340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Встреча с представителями соответствующих Департаментов Министерства здравоохранения и Министерства Финансов по обсуждению проекта бюджета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4518603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Расширенное совещание с представителями НПО по обсуждению барьеров программ, которые возникли при получении ГСЗ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0715548"/>
                  </a:ext>
                </a:extLst>
              </a:tr>
              <a:tr h="340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</a:rPr>
                        <a:t>Тренинг для новых членов СКК по вопросам политики (квалификационные критериии ГФ к СКК, функции надзора СКК, гендерные вопросы, права человека, работа с госоргнами)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4428187"/>
                  </a:ext>
                </a:extLst>
              </a:tr>
              <a:tr h="17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Зум </a:t>
                      </a:r>
                      <a:r>
                        <a:rPr lang="ru-RU" sz="1000" u="none" strike="noStrike" dirty="0" err="1">
                          <a:effectLst/>
                        </a:rPr>
                        <a:t>эккаунты</a:t>
                      </a:r>
                      <a:r>
                        <a:rPr lang="ru-RU" sz="1000" u="none" strike="noStrike" dirty="0">
                          <a:effectLst/>
                        </a:rPr>
                        <a:t> старых членов СКК переведены новым членам СКК и функционируют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1561239"/>
                  </a:ext>
                </a:extLst>
              </a:tr>
              <a:tr h="340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Поддержка веб-сайта СКК. Своевременное обновление материалов веб-сайта СКК на русском, казахском и английском языках. Поддержка домена и хостинга.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13419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33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C2DC6E-CE22-41DB-A8BD-9C29F68B4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Сроки представления заявки в 2023 году</a:t>
            </a:r>
            <a:endParaRPr lang="en-US" sz="3200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B535A0-4764-4BEB-BAA2-4A54D1E42A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Даты представления Заявки</a:t>
            </a:r>
            <a:endParaRPr lang="en-US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94C305A-052D-4309-B270-49489C63081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6899943"/>
              </p:ext>
            </p:extLst>
          </p:nvPr>
        </p:nvGraphicFramePr>
        <p:xfrm>
          <a:off x="685801" y="2971800"/>
          <a:ext cx="3048000" cy="266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584171406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20 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Марта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48" marR="8748" marT="8748" marB="87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861168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29 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Мая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48" marR="8748" marT="8748" marB="87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26054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21 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Августа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48" marR="8748" marT="8748" marB="874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47271"/>
                  </a:ext>
                </a:extLst>
              </a:tr>
            </a:tbl>
          </a:graphicData>
        </a:graphic>
      </p:graphicFrame>
      <p:sp>
        <p:nvSpPr>
          <p:cNvPr id="5" name="Текст 4">
            <a:extLst>
              <a:ext uri="{FF2B5EF4-FFF2-40B4-BE49-F238E27FC236}">
                <a16:creationId xmlns:a16="http://schemas.microsoft.com/office/drawing/2014/main" id="{01C6AAAF-F5BB-4659-8355-BE039CE3D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Даты заседаний Группы технической оценки</a:t>
            </a:r>
            <a:endParaRPr lang="en-US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D96A4F6C-8C51-4D41-8C36-5D07F40DD5A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73510751"/>
              </p:ext>
            </p:extLst>
          </p:nvPr>
        </p:nvGraphicFramePr>
        <p:xfrm>
          <a:off x="5410201" y="2971801"/>
          <a:ext cx="2895599" cy="266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5599">
                  <a:extLst>
                    <a:ext uri="{9D8B030D-6E8A-4147-A177-3AD203B41FA5}">
                      <a16:colId xmlns:a16="http://schemas.microsoft.com/office/drawing/2014/main" val="2460423385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24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Апреля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– 5 Ma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51" marR="8751" marT="8751" marB="87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42222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 – 17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Июля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51" marR="8751" marT="8751" marB="87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935565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25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Сентября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– 6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Октября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751" marR="8751" marT="8751" marB="875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82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948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314324" y="533400"/>
            <a:ext cx="8143875" cy="84772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dirty="0">
                <a:latin typeface="Myriad Roman" charset="0"/>
              </a:rPr>
              <a:t>Основные участники</a:t>
            </a:r>
            <a:endParaRPr lang="fr-FR" b="1" dirty="0">
              <a:latin typeface="Myriad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218" y="2090736"/>
            <a:ext cx="433388" cy="42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204912" y="2500313"/>
            <a:ext cx="747713" cy="3000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350" dirty="0"/>
              <a:t>ГФ</a:t>
            </a:r>
            <a:endParaRPr lang="fr-FR" sz="135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995489" y="2606279"/>
            <a:ext cx="913210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>
            <a:grpSpLocks/>
          </p:cNvGrpSpPr>
          <p:nvPr/>
        </p:nvGrpSpPr>
        <p:grpSpPr bwMode="auto">
          <a:xfrm>
            <a:off x="6598445" y="3196833"/>
            <a:ext cx="1159669" cy="659153"/>
            <a:chOff x="4426186" y="5699653"/>
            <a:chExt cx="1499689" cy="888513"/>
          </a:xfrm>
        </p:grpSpPr>
        <p:sp>
          <p:nvSpPr>
            <p:cNvPr id="31" name="Émoticône 30"/>
            <p:cNvSpPr/>
            <p:nvPr/>
          </p:nvSpPr>
          <p:spPr>
            <a:xfrm>
              <a:off x="4935834" y="5699653"/>
              <a:ext cx="455758" cy="503944"/>
            </a:xfrm>
            <a:prstGeom prst="smileyFac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16436" name="ZoneTexte 39"/>
            <p:cNvSpPr txBox="1">
              <a:spLocks noChangeArrowheads="1"/>
            </p:cNvSpPr>
            <p:nvPr/>
          </p:nvSpPr>
          <p:spPr bwMode="auto">
            <a:xfrm>
              <a:off x="4426186" y="6183667"/>
              <a:ext cx="1499689" cy="4044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350" b="1" dirty="0"/>
                <a:t>ОП</a:t>
              </a:r>
              <a:endParaRPr lang="fr-FR" sz="1350" b="1" dirty="0"/>
            </a:p>
          </p:txBody>
        </p:sp>
      </p:grp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2771776" y="2775348"/>
            <a:ext cx="81796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050" dirty="0"/>
              <a:t>СТРАНА</a:t>
            </a:r>
            <a:endParaRPr lang="fr-FR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820" y="2456892"/>
            <a:ext cx="486054" cy="324036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3502819" y="2606279"/>
            <a:ext cx="448866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3895725" y="2420542"/>
            <a:ext cx="723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800" b="1" dirty="0"/>
              <a:t>СКК</a:t>
            </a:r>
            <a:endParaRPr lang="fr-FR" sz="1350" b="1" dirty="0"/>
          </a:p>
        </p:txBody>
      </p:sp>
      <p:sp>
        <p:nvSpPr>
          <p:cNvPr id="20" name="Accolade fermante 19"/>
          <p:cNvSpPr/>
          <p:nvPr/>
        </p:nvSpPr>
        <p:spPr>
          <a:xfrm>
            <a:off x="4445795" y="2369344"/>
            <a:ext cx="213122" cy="4060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4630342" y="2218136"/>
            <a:ext cx="162044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900" b="1" dirty="0"/>
              <a:t>ПРАВИТЕЛЬСТВО (8 министерств)</a:t>
            </a:r>
            <a:endParaRPr lang="fr-FR" sz="900" b="1" dirty="0"/>
          </a:p>
          <a:p>
            <a:pPr eaLnBrk="1" hangingPunct="1"/>
            <a:r>
              <a:rPr lang="ru-RU" sz="900" b="1" dirty="0"/>
              <a:t>НПО</a:t>
            </a:r>
            <a:endParaRPr lang="fr-FR" sz="900" b="1" dirty="0"/>
          </a:p>
          <a:p>
            <a:pPr eaLnBrk="1" hangingPunct="1"/>
            <a:r>
              <a:rPr lang="ru-RU" sz="900" b="1" dirty="0"/>
              <a:t>МЕЖД.ОРГ.</a:t>
            </a:r>
            <a:endParaRPr lang="fr-FR" sz="900" b="1" dirty="0"/>
          </a:p>
          <a:p>
            <a:pPr eaLnBrk="1" hangingPunct="1"/>
            <a:r>
              <a:rPr lang="ru-RU" sz="900" b="1" dirty="0"/>
              <a:t>ЛЖВ</a:t>
            </a:r>
            <a:endParaRPr lang="fr-FR" sz="900" b="1" dirty="0"/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4037409" y="2035146"/>
            <a:ext cx="190142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050" i="1" dirty="0"/>
              <a:t>координирует</a:t>
            </a:r>
            <a:r>
              <a:rPr lang="fr-FR" sz="1050" i="1" dirty="0"/>
              <a:t> &amp; </a:t>
            </a:r>
            <a:r>
              <a:rPr lang="ru-RU" sz="1050" i="1" dirty="0"/>
              <a:t>подает</a:t>
            </a:r>
            <a:endParaRPr lang="fr-FR" sz="1050" i="1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5489973" y="2606279"/>
            <a:ext cx="378619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6678234" y="2780929"/>
            <a:ext cx="81009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ru-RU" sz="1050" i="1" dirty="0"/>
              <a:t>выбирает</a:t>
            </a:r>
            <a:endParaRPr lang="fr-FR" sz="1050" i="1" dirty="0"/>
          </a:p>
        </p:txBody>
      </p:sp>
      <p:grpSp>
        <p:nvGrpSpPr>
          <p:cNvPr id="136" name="Groupe 135"/>
          <p:cNvGrpSpPr>
            <a:grpSpLocks/>
          </p:cNvGrpSpPr>
          <p:nvPr/>
        </p:nvGrpSpPr>
        <p:grpSpPr bwMode="auto">
          <a:xfrm>
            <a:off x="5938837" y="2178845"/>
            <a:ext cx="2062163" cy="577081"/>
            <a:chOff x="6393774" y="1762700"/>
            <a:chExt cx="2750226" cy="768498"/>
          </a:xfrm>
        </p:grpSpPr>
        <p:sp>
          <p:nvSpPr>
            <p:cNvPr id="23" name="Organigramme : Multidocument 22"/>
            <p:cNvSpPr/>
            <p:nvPr/>
          </p:nvSpPr>
          <p:spPr>
            <a:xfrm>
              <a:off x="6393774" y="1929184"/>
              <a:ext cx="1130578" cy="600925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750" b="1" dirty="0">
                  <a:solidFill>
                    <a:schemeClr val="tx1"/>
                  </a:solidFill>
                </a:rPr>
                <a:t>СТРАНОВАЯ</a:t>
              </a:r>
            </a:p>
            <a:p>
              <a:pPr algn="ctr">
                <a:defRPr/>
              </a:pPr>
              <a:r>
                <a:rPr lang="ru-RU" sz="750" b="1" dirty="0">
                  <a:solidFill>
                    <a:schemeClr val="tx1"/>
                  </a:solidFill>
                </a:rPr>
                <a:t>ЗАЯВКА</a:t>
              </a:r>
              <a:endParaRPr lang="fr-FR" sz="750" b="1" dirty="0">
                <a:solidFill>
                  <a:schemeClr val="tx1"/>
                </a:solidFill>
              </a:endParaRPr>
            </a:p>
          </p:txBody>
        </p:sp>
        <p:sp>
          <p:nvSpPr>
            <p:cNvPr id="16438" name="ZoneTexte 36"/>
            <p:cNvSpPr txBox="1">
              <a:spLocks noChangeArrowheads="1"/>
            </p:cNvSpPr>
            <p:nvPr/>
          </p:nvSpPr>
          <p:spPr bwMode="auto">
            <a:xfrm>
              <a:off x="7524328" y="1762700"/>
              <a:ext cx="1619672" cy="768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7800" indent="-1778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ЦЕЛИ</a:t>
              </a:r>
              <a:endParaRPr lang="fr-FR" sz="105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задачи</a:t>
              </a:r>
              <a:endParaRPr lang="fr-FR" sz="105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050" b="1" i="1" dirty="0"/>
                <a:t>мероприятия</a:t>
              </a:r>
              <a:endParaRPr lang="fr-FR" sz="1050" b="1" i="1" dirty="0"/>
            </a:p>
          </p:txBody>
        </p:sp>
      </p:grpSp>
      <p:cxnSp>
        <p:nvCxnSpPr>
          <p:cNvPr id="1038" name="Connecteur droit avec flèche 1037"/>
          <p:cNvCxnSpPr>
            <a:stCxn id="23" idx="2"/>
            <a:endCxn id="31" idx="0"/>
          </p:cNvCxnSpPr>
          <p:nvPr/>
        </p:nvCxnSpPr>
        <p:spPr>
          <a:xfrm>
            <a:off x="6303170" y="2737249"/>
            <a:ext cx="865585" cy="459581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e 139"/>
          <p:cNvGrpSpPr>
            <a:grpSpLocks/>
          </p:cNvGrpSpPr>
          <p:nvPr/>
        </p:nvGrpSpPr>
        <p:grpSpPr bwMode="auto">
          <a:xfrm>
            <a:off x="1578769" y="2800394"/>
            <a:ext cx="5599511" cy="1502524"/>
            <a:chOff x="581246" y="2590147"/>
            <a:chExt cx="7466273" cy="2004213"/>
          </a:xfrm>
        </p:grpSpPr>
        <p:sp>
          <p:nvSpPr>
            <p:cNvPr id="61" name="Carré corné 60"/>
            <p:cNvSpPr/>
            <p:nvPr/>
          </p:nvSpPr>
          <p:spPr>
            <a:xfrm>
              <a:off x="1136891" y="3855861"/>
              <a:ext cx="1214480" cy="738499"/>
            </a:xfrm>
            <a:prstGeom prst="foldedCorner">
              <a:avLst/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>
                  <a:solidFill>
                    <a:schemeClr val="tx1"/>
                  </a:solidFill>
                </a:rPr>
                <a:t>ГРАНТОВЫЙ ДОГОВОР</a:t>
              </a:r>
              <a:endParaRPr lang="fr-FR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48" name="Connecteur en angle 1047"/>
            <p:cNvCxnSpPr>
              <a:stCxn id="3" idx="2"/>
              <a:endCxn id="61" idx="1"/>
            </p:cNvCxnSpPr>
            <p:nvPr/>
          </p:nvCxnSpPr>
          <p:spPr>
            <a:xfrm rot="16200000" flipH="1">
              <a:off x="41587" y="3129806"/>
              <a:ext cx="1634963" cy="555646"/>
            </a:xfrm>
            <a:prstGeom prst="bentConnector2">
              <a:avLst/>
            </a:prstGeom>
            <a:ln w="476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Connecteur en angle 1051"/>
            <p:cNvCxnSpPr>
              <a:stCxn id="61" idx="3"/>
              <a:endCxn id="16436" idx="0"/>
            </p:cNvCxnSpPr>
            <p:nvPr/>
          </p:nvCxnSpPr>
          <p:spPr>
            <a:xfrm flipV="1">
              <a:off x="2351370" y="3597920"/>
              <a:ext cx="5696149" cy="627191"/>
            </a:xfrm>
            <a:prstGeom prst="bentConnector4">
              <a:avLst>
                <a:gd name="adj1" fmla="val 43213"/>
                <a:gd name="adj2" fmla="val 148618"/>
              </a:avLst>
            </a:prstGeom>
            <a:ln w="4762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9" name="Connecteur en angle 1058"/>
          <p:cNvCxnSpPr>
            <a:cxnSpLocks/>
          </p:cNvCxnSpPr>
          <p:nvPr/>
        </p:nvCxnSpPr>
        <p:spPr>
          <a:xfrm rot="16200000" flipH="1" flipV="1">
            <a:off x="3974903" y="-126730"/>
            <a:ext cx="196453" cy="4842251"/>
          </a:xfrm>
          <a:prstGeom prst="bentConnector3">
            <a:avLst>
              <a:gd name="adj1" fmla="val -116364"/>
            </a:avLst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>
            <a:spLocks noChangeArrowheads="1"/>
          </p:cNvSpPr>
          <p:nvPr/>
        </p:nvSpPr>
        <p:spPr bwMode="auto">
          <a:xfrm>
            <a:off x="5018486" y="3694510"/>
            <a:ext cx="11196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200" i="1" dirty="0"/>
              <a:t>подписывает</a:t>
            </a:r>
            <a:endParaRPr lang="fr-FR" sz="1200" i="1" dirty="0"/>
          </a:p>
        </p:txBody>
      </p:sp>
      <p:grpSp>
        <p:nvGrpSpPr>
          <p:cNvPr id="137" name="Groupe 136"/>
          <p:cNvGrpSpPr>
            <a:grpSpLocks/>
          </p:cNvGrpSpPr>
          <p:nvPr/>
        </p:nvGrpSpPr>
        <p:grpSpPr bwMode="auto">
          <a:xfrm>
            <a:off x="6899144" y="3694097"/>
            <a:ext cx="1134224" cy="1068245"/>
            <a:chOff x="7675544" y="3781936"/>
            <a:chExt cx="1510733" cy="1424638"/>
          </a:xfrm>
        </p:grpSpPr>
        <p:grpSp>
          <p:nvGrpSpPr>
            <p:cNvPr id="1075" name="Groupe 1074"/>
            <p:cNvGrpSpPr/>
            <p:nvPr/>
          </p:nvGrpSpPr>
          <p:grpSpPr>
            <a:xfrm>
              <a:off x="7675544" y="4420573"/>
              <a:ext cx="801825" cy="442477"/>
              <a:chOff x="7690510" y="4117799"/>
              <a:chExt cx="801825" cy="442477"/>
            </a:xfrm>
            <a:solidFill>
              <a:srgbClr val="FFFF99"/>
            </a:solidFill>
          </p:grpSpPr>
          <p:sp>
            <p:nvSpPr>
              <p:cNvPr id="117" name="Émoticône 116"/>
              <p:cNvSpPr/>
              <p:nvPr/>
            </p:nvSpPr>
            <p:spPr>
              <a:xfrm>
                <a:off x="7690510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sp>
            <p:nvSpPr>
              <p:cNvPr id="118" name="Émoticône 117"/>
              <p:cNvSpPr/>
              <p:nvPr/>
            </p:nvSpPr>
            <p:spPr>
              <a:xfrm>
                <a:off x="7918285" y="4117799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sp>
            <p:nvSpPr>
              <p:cNvPr id="119" name="Émoticône 118"/>
              <p:cNvSpPr/>
              <p:nvPr/>
            </p:nvSpPr>
            <p:spPr>
              <a:xfrm>
                <a:off x="8175991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</p:grpSp>
        <p:cxnSp>
          <p:nvCxnSpPr>
            <p:cNvPr id="1077" name="Connecteur droit avec flèche 1076"/>
            <p:cNvCxnSpPr>
              <a:cxnSpLocks/>
            </p:cNvCxnSpPr>
            <p:nvPr/>
          </p:nvCxnSpPr>
          <p:spPr>
            <a:xfrm>
              <a:off x="7977616" y="3968037"/>
              <a:ext cx="14272" cy="452537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0" name="ZoneTexte 123"/>
            <p:cNvSpPr txBox="1">
              <a:spLocks noChangeArrowheads="1"/>
            </p:cNvSpPr>
            <p:nvPr/>
          </p:nvSpPr>
          <p:spPr bwMode="auto">
            <a:xfrm>
              <a:off x="7981296" y="3781936"/>
              <a:ext cx="1204981" cy="338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050" i="1" dirty="0"/>
                <a:t>выбирает</a:t>
              </a:r>
              <a:endParaRPr lang="fr-FR" sz="1050" i="1" dirty="0"/>
            </a:p>
          </p:txBody>
        </p:sp>
        <p:sp>
          <p:nvSpPr>
            <p:cNvPr id="16431" name="ZoneTexte 124"/>
            <p:cNvSpPr txBox="1">
              <a:spLocks noChangeArrowheads="1"/>
            </p:cNvSpPr>
            <p:nvPr/>
          </p:nvSpPr>
          <p:spPr bwMode="auto">
            <a:xfrm>
              <a:off x="7680154" y="4837161"/>
              <a:ext cx="961741" cy="369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b="1" dirty="0"/>
                <a:t>СП</a:t>
              </a:r>
              <a:endParaRPr lang="fr-FR" sz="1200" b="1" dirty="0"/>
            </a:p>
          </p:txBody>
        </p:sp>
      </p:grpSp>
      <p:grpSp>
        <p:nvGrpSpPr>
          <p:cNvPr id="138" name="Groupe 137"/>
          <p:cNvGrpSpPr>
            <a:grpSpLocks/>
          </p:cNvGrpSpPr>
          <p:nvPr/>
        </p:nvGrpSpPr>
        <p:grpSpPr bwMode="auto">
          <a:xfrm>
            <a:off x="2451497" y="3743326"/>
            <a:ext cx="4413647" cy="1270397"/>
            <a:chOff x="1744524" y="3848561"/>
            <a:chExt cx="5885260" cy="1692730"/>
          </a:xfrm>
        </p:grpSpPr>
        <p:sp>
          <p:nvSpPr>
            <p:cNvPr id="16424" name="ZoneTexte 108"/>
            <p:cNvSpPr txBox="1">
              <a:spLocks noChangeArrowheads="1"/>
            </p:cNvSpPr>
            <p:nvPr/>
          </p:nvSpPr>
          <p:spPr bwMode="auto">
            <a:xfrm>
              <a:off x="3221704" y="4586838"/>
              <a:ext cx="3348675" cy="369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i="1" dirty="0"/>
                <a:t>Реализует проект по гранту ГФ</a:t>
              </a:r>
              <a:endParaRPr lang="fr-FR" sz="1200" i="1" dirty="0"/>
            </a:p>
          </p:txBody>
        </p:sp>
        <p:grpSp>
          <p:nvGrpSpPr>
            <p:cNvPr id="16425" name="Groupe 104"/>
            <p:cNvGrpSpPr>
              <a:grpSpLocks/>
            </p:cNvGrpSpPr>
            <p:nvPr/>
          </p:nvGrpSpPr>
          <p:grpSpPr bwMode="auto">
            <a:xfrm>
              <a:off x="1744524" y="3848561"/>
              <a:ext cx="5885260" cy="1692730"/>
              <a:chOff x="1655654" y="3618107"/>
              <a:chExt cx="5885260" cy="1692730"/>
            </a:xfrm>
          </p:grpSpPr>
          <p:sp>
            <p:nvSpPr>
              <p:cNvPr id="1079" name="Accolade ouvrante 1078"/>
              <p:cNvSpPr/>
              <p:nvPr/>
            </p:nvSpPr>
            <p:spPr>
              <a:xfrm>
                <a:off x="6974139" y="3618107"/>
                <a:ext cx="566775" cy="1692730"/>
              </a:xfrm>
              <a:prstGeom prst="leftBrace">
                <a:avLst>
                  <a:gd name="adj1" fmla="val 8333"/>
                  <a:gd name="adj2" fmla="val 67603"/>
                </a:avLst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sz="1350"/>
              </a:p>
            </p:txBody>
          </p:sp>
          <p:cxnSp>
            <p:nvCxnSpPr>
              <p:cNvPr id="1085" name="Connecteur en angle 1084"/>
              <p:cNvCxnSpPr>
                <a:stCxn id="1079" idx="1"/>
                <a:endCxn id="61" idx="2"/>
              </p:cNvCxnSpPr>
              <p:nvPr/>
            </p:nvCxnSpPr>
            <p:spPr>
              <a:xfrm rot="10800000">
                <a:off x="1655654" y="4363733"/>
                <a:ext cx="5318485" cy="398196"/>
              </a:xfrm>
              <a:prstGeom prst="bentConnector2">
                <a:avLst/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Connecteur en angle 74"/>
          <p:cNvCxnSpPr>
            <a:stCxn id="31" idx="6"/>
          </p:cNvCxnSpPr>
          <p:nvPr/>
        </p:nvCxnSpPr>
        <p:spPr>
          <a:xfrm flipH="1">
            <a:off x="4680348" y="3383757"/>
            <a:ext cx="2664619" cy="1989535"/>
          </a:xfrm>
          <a:prstGeom prst="bentConnector3">
            <a:avLst>
              <a:gd name="adj1" fmla="val -18466"/>
            </a:avLst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rganigramme : Multidocument 76"/>
          <p:cNvSpPr/>
          <p:nvPr/>
        </p:nvSpPr>
        <p:spPr>
          <a:xfrm>
            <a:off x="3653899" y="4995175"/>
            <a:ext cx="1029890" cy="70246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>
                <a:solidFill>
                  <a:schemeClr val="tx1"/>
                </a:solidFill>
              </a:rPr>
              <a:t>PU/DR</a:t>
            </a:r>
            <a:endParaRPr lang="fr-FR" sz="1350" b="1">
              <a:solidFill>
                <a:schemeClr val="tx1"/>
              </a:solidFill>
            </a:endParaRPr>
          </a:p>
        </p:txBody>
      </p:sp>
      <p:grpSp>
        <p:nvGrpSpPr>
          <p:cNvPr id="139" name="Groupe 138"/>
          <p:cNvGrpSpPr>
            <a:grpSpLocks/>
          </p:cNvGrpSpPr>
          <p:nvPr/>
        </p:nvGrpSpPr>
        <p:grpSpPr bwMode="auto">
          <a:xfrm>
            <a:off x="2518173" y="4932761"/>
            <a:ext cx="541660" cy="653653"/>
            <a:chOff x="1833266" y="5433698"/>
            <a:chExt cx="722282" cy="871586"/>
          </a:xfrm>
        </p:grpSpPr>
        <p:sp>
          <p:nvSpPr>
            <p:cNvPr id="149" name="Émoticône 148"/>
            <p:cNvSpPr/>
            <p:nvPr/>
          </p:nvSpPr>
          <p:spPr>
            <a:xfrm>
              <a:off x="1915825" y="5806781"/>
              <a:ext cx="469945" cy="498503"/>
            </a:xfrm>
            <a:prstGeom prst="smileyFac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350"/>
            </a:p>
          </p:txBody>
        </p:sp>
        <p:sp>
          <p:nvSpPr>
            <p:cNvPr id="16423" name="ZoneTexte 156"/>
            <p:cNvSpPr txBox="1">
              <a:spLocks noChangeArrowheads="1"/>
            </p:cNvSpPr>
            <p:nvPr/>
          </p:nvSpPr>
          <p:spPr bwMode="auto">
            <a:xfrm>
              <a:off x="1833266" y="5433698"/>
              <a:ext cx="722282" cy="369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b="1" dirty="0"/>
                <a:t>МАФ</a:t>
              </a:r>
              <a:endParaRPr lang="fr-FR" sz="1200" b="1" dirty="0"/>
            </a:p>
          </p:txBody>
        </p:sp>
      </p:grpSp>
      <p:cxnSp>
        <p:nvCxnSpPr>
          <p:cNvPr id="86" name="Connecteur droit avec flèche 85"/>
          <p:cNvCxnSpPr>
            <a:stCxn id="77" idx="1"/>
            <a:endCxn id="149" idx="6"/>
          </p:cNvCxnSpPr>
          <p:nvPr/>
        </p:nvCxnSpPr>
        <p:spPr>
          <a:xfrm flipH="1">
            <a:off x="2932510" y="5346409"/>
            <a:ext cx="721388" cy="53076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/>
          <p:cNvSpPr txBox="1">
            <a:spLocks noChangeArrowheads="1"/>
          </p:cNvSpPr>
          <p:nvPr/>
        </p:nvSpPr>
        <p:spPr bwMode="auto">
          <a:xfrm>
            <a:off x="4925617" y="5349478"/>
            <a:ext cx="264134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050" i="1" dirty="0"/>
              <a:t>Отчитывается по РЕЗУЛЬТАТАМ, запрашивает ФИНАНСИРОВАНИЕ </a:t>
            </a:r>
            <a:endParaRPr lang="fr-FR" sz="1050" i="1" dirty="0"/>
          </a:p>
        </p:txBody>
      </p:sp>
      <p:sp>
        <p:nvSpPr>
          <p:cNvPr id="161" name="ZoneTexte 160"/>
          <p:cNvSpPr txBox="1">
            <a:spLocks noChangeArrowheads="1"/>
          </p:cNvSpPr>
          <p:nvPr/>
        </p:nvSpPr>
        <p:spPr bwMode="auto">
          <a:xfrm>
            <a:off x="1378744" y="4911329"/>
            <a:ext cx="10918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200" i="1" dirty="0"/>
              <a:t>проверяет</a:t>
            </a:r>
            <a:r>
              <a:rPr lang="fr-FR" sz="1200" i="1" dirty="0"/>
              <a:t> &amp; </a:t>
            </a:r>
            <a:r>
              <a:rPr lang="ru-RU" sz="1200" i="1" dirty="0"/>
              <a:t>подает</a:t>
            </a:r>
            <a:endParaRPr lang="fr-FR" sz="1200" i="1" dirty="0"/>
          </a:p>
        </p:txBody>
      </p:sp>
      <p:cxnSp>
        <p:nvCxnSpPr>
          <p:cNvPr id="88" name="Connecteur en angle 87"/>
          <p:cNvCxnSpPr>
            <a:stCxn id="149" idx="2"/>
          </p:cNvCxnSpPr>
          <p:nvPr/>
        </p:nvCxnSpPr>
        <p:spPr>
          <a:xfrm rot="10800000">
            <a:off x="1273969" y="2780110"/>
            <a:ext cx="1306116" cy="2619375"/>
          </a:xfrm>
          <a:prstGeom prst="bentConnector2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e 161"/>
          <p:cNvGrpSpPr>
            <a:grpSpLocks/>
          </p:cNvGrpSpPr>
          <p:nvPr/>
        </p:nvGrpSpPr>
        <p:grpSpPr bwMode="auto">
          <a:xfrm>
            <a:off x="1787130" y="2840831"/>
            <a:ext cx="5206603" cy="695325"/>
            <a:chOff x="859069" y="2645162"/>
            <a:chExt cx="6941468" cy="926085"/>
          </a:xfrm>
        </p:grpSpPr>
        <p:sp>
          <p:nvSpPr>
            <p:cNvPr id="16420" name="ZoneTexte 11"/>
            <p:cNvSpPr txBox="1">
              <a:spLocks noChangeArrowheads="1"/>
            </p:cNvSpPr>
            <p:nvPr/>
          </p:nvSpPr>
          <p:spPr bwMode="auto">
            <a:xfrm>
              <a:off x="995188" y="3199288"/>
              <a:ext cx="2450893" cy="368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200" i="1" dirty="0"/>
                <a:t>выделяет</a:t>
              </a:r>
              <a:endParaRPr lang="fr-FR" sz="1200" i="1" dirty="0"/>
            </a:p>
          </p:txBody>
        </p:sp>
        <p:cxnSp>
          <p:nvCxnSpPr>
            <p:cNvPr id="112" name="Connecteur en angle 111"/>
            <p:cNvCxnSpPr/>
            <p:nvPr/>
          </p:nvCxnSpPr>
          <p:spPr>
            <a:xfrm>
              <a:off x="859069" y="2645162"/>
              <a:ext cx="6941468" cy="926085"/>
            </a:xfrm>
            <a:prstGeom prst="bentConnector3">
              <a:avLst>
                <a:gd name="adj1" fmla="val -126"/>
              </a:avLst>
            </a:prstGeom>
            <a:ln w="317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1989181" y="2269369"/>
            <a:ext cx="90441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sz="1350" i="1" dirty="0"/>
              <a:t>Письмо </a:t>
            </a:r>
            <a:r>
              <a:rPr lang="fr-FR" sz="1350" i="1" dirty="0"/>
              <a:t>$ </a:t>
            </a:r>
            <a:endParaRPr lang="fr-FR" sz="1350" dirty="0"/>
          </a:p>
        </p:txBody>
      </p:sp>
      <p:grpSp>
        <p:nvGrpSpPr>
          <p:cNvPr id="159" name="Groupe 158"/>
          <p:cNvGrpSpPr>
            <a:grpSpLocks/>
          </p:cNvGrpSpPr>
          <p:nvPr/>
        </p:nvGrpSpPr>
        <p:grpSpPr bwMode="auto">
          <a:xfrm>
            <a:off x="4073130" y="2789875"/>
            <a:ext cx="2920603" cy="608170"/>
            <a:chOff x="3907587" y="2576936"/>
            <a:chExt cx="3892951" cy="810946"/>
          </a:xfrm>
        </p:grpSpPr>
        <p:pic>
          <p:nvPicPr>
            <p:cNvPr id="16416" name="Picture 7" descr="C:\Users\Giraud\AppData\Local\Microsoft\Windows\Temporary Internet Files\Content.IE5\4HUG2ZMP\MC90034536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587" y="2660303"/>
              <a:ext cx="727579" cy="7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Connecteur droit avec flèche 150"/>
            <p:cNvCxnSpPr>
              <a:stCxn id="16416" idx="3"/>
              <a:endCxn id="31" idx="2"/>
            </p:cNvCxnSpPr>
            <p:nvPr/>
          </p:nvCxnSpPr>
          <p:spPr>
            <a:xfrm>
              <a:off x="4634441" y="3024321"/>
              <a:ext cx="3166097" cy="34451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>
              <a:stCxn id="18" idx="2"/>
              <a:endCxn id="16416" idx="0"/>
            </p:cNvCxnSpPr>
            <p:nvPr/>
          </p:nvCxnSpPr>
          <p:spPr>
            <a:xfrm>
              <a:off x="4153572" y="2576936"/>
              <a:ext cx="117805" cy="83367"/>
            </a:xfrm>
            <a:prstGeom prst="line">
              <a:avLst/>
            </a:prstGeom>
            <a:ln w="25400">
              <a:solidFill>
                <a:schemeClr val="tx2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9" name="ZoneTexte 225"/>
            <p:cNvSpPr txBox="1">
              <a:spLocks noChangeArrowheads="1"/>
            </p:cNvSpPr>
            <p:nvPr/>
          </p:nvSpPr>
          <p:spPr bwMode="auto">
            <a:xfrm>
              <a:off x="5220422" y="2781045"/>
              <a:ext cx="1629148" cy="369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200" i="1" dirty="0"/>
                <a:t>надзор</a:t>
              </a:r>
              <a:endParaRPr lang="fr-FR" sz="1200" i="1" dirty="0"/>
            </a:p>
          </p:txBody>
        </p:sp>
      </p:grpSp>
      <p:sp>
        <p:nvSpPr>
          <p:cNvPr id="59" name="Émoticône 118">
            <a:extLst>
              <a:ext uri="{FF2B5EF4-FFF2-40B4-BE49-F238E27FC236}">
                <a16:creationId xmlns:a16="http://schemas.microsoft.com/office/drawing/2014/main" id="{50936F78-1F2C-4007-9C87-6DC43F2D4335}"/>
              </a:ext>
            </a:extLst>
          </p:cNvPr>
          <p:cNvSpPr/>
          <p:nvPr/>
        </p:nvSpPr>
        <p:spPr bwMode="auto">
          <a:xfrm>
            <a:off x="6818731" y="4760239"/>
            <a:ext cx="257785" cy="302180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0" name="Émoticône 118">
            <a:extLst>
              <a:ext uri="{FF2B5EF4-FFF2-40B4-BE49-F238E27FC236}">
                <a16:creationId xmlns:a16="http://schemas.microsoft.com/office/drawing/2014/main" id="{FFF70E90-8BA8-40B0-B121-B53207301173}"/>
              </a:ext>
            </a:extLst>
          </p:cNvPr>
          <p:cNvSpPr/>
          <p:nvPr/>
        </p:nvSpPr>
        <p:spPr bwMode="auto">
          <a:xfrm>
            <a:off x="7310040" y="4774933"/>
            <a:ext cx="237504" cy="301391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2" name="Émoticône 118">
            <a:extLst>
              <a:ext uri="{FF2B5EF4-FFF2-40B4-BE49-F238E27FC236}">
                <a16:creationId xmlns:a16="http://schemas.microsoft.com/office/drawing/2014/main" id="{A58AB93B-091B-475B-8EF6-8483ADF64AA0}"/>
              </a:ext>
            </a:extLst>
          </p:cNvPr>
          <p:cNvSpPr/>
          <p:nvPr/>
        </p:nvSpPr>
        <p:spPr bwMode="auto">
          <a:xfrm>
            <a:off x="7156268" y="4773214"/>
            <a:ext cx="237504" cy="301391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3" name="Émoticône 118">
            <a:extLst>
              <a:ext uri="{FF2B5EF4-FFF2-40B4-BE49-F238E27FC236}">
                <a16:creationId xmlns:a16="http://schemas.microsoft.com/office/drawing/2014/main" id="{6C10E504-56C9-4FB2-AF4A-59AA24679785}"/>
              </a:ext>
            </a:extLst>
          </p:cNvPr>
          <p:cNvSpPr/>
          <p:nvPr/>
        </p:nvSpPr>
        <p:spPr bwMode="auto">
          <a:xfrm>
            <a:off x="6992542" y="4782065"/>
            <a:ext cx="237504" cy="301391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B780D7-5211-4DAF-97D5-9587679DF881}"/>
              </a:ext>
            </a:extLst>
          </p:cNvPr>
          <p:cNvSpPr txBox="1"/>
          <p:nvPr/>
        </p:nvSpPr>
        <p:spPr>
          <a:xfrm>
            <a:off x="6923723" y="5011331"/>
            <a:ext cx="66307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350" b="1" dirty="0"/>
              <a:t>ССП</a:t>
            </a:r>
            <a:endParaRPr lang="fr-FR" sz="1350" b="1" dirty="0"/>
          </a:p>
        </p:txBody>
      </p:sp>
      <p:cxnSp>
        <p:nvCxnSpPr>
          <p:cNvPr id="65" name="Connecteur droit avec flèche 1076">
            <a:extLst>
              <a:ext uri="{FF2B5EF4-FFF2-40B4-BE49-F238E27FC236}">
                <a16:creationId xmlns:a16="http://schemas.microsoft.com/office/drawing/2014/main" id="{85A61D0E-6B1E-4FF9-90B7-12DF3DBA6C14}"/>
              </a:ext>
            </a:extLst>
          </p:cNvPr>
          <p:cNvCxnSpPr>
            <a:cxnSpLocks/>
          </p:cNvCxnSpPr>
          <p:nvPr/>
        </p:nvCxnSpPr>
        <p:spPr bwMode="auto">
          <a:xfrm>
            <a:off x="7085266" y="4475746"/>
            <a:ext cx="10715" cy="339329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0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8" grpId="0"/>
      <p:bldP spid="20" grpId="0" animBg="1"/>
      <p:bldP spid="24" grpId="0"/>
      <p:bldP spid="33" grpId="0"/>
      <p:bldP spid="36" grpId="0"/>
      <p:bldP spid="100" grpId="0"/>
      <p:bldP spid="77" grpId="0" animBg="1"/>
      <p:bldP spid="160" grpId="0"/>
      <p:bldP spid="161" grpId="0"/>
      <p:bldP spid="1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/>
              <a:t>Краткое содержание презентации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Общая цель  в предотвращении ВИЧ-инфекции в РК.</a:t>
            </a:r>
          </a:p>
          <a:p>
            <a:r>
              <a:rPr lang="ru-RU" dirty="0"/>
              <a:t>Определение странового диалога (цель, участники)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План мероприятий по </a:t>
            </a:r>
            <a:r>
              <a:rPr lang="ru-RU" dirty="0" err="1"/>
              <a:t>страновому</a:t>
            </a:r>
            <a:r>
              <a:rPr lang="ru-RU" dirty="0"/>
              <a:t> диалогу </a:t>
            </a:r>
          </a:p>
          <a:p>
            <a:r>
              <a:rPr lang="ru-RU"/>
              <a:t>Рабочая </a:t>
            </a:r>
            <a:r>
              <a:rPr lang="ru-RU" dirty="0"/>
              <a:t>группа по подготовке Заявки и план ее работы</a:t>
            </a:r>
            <a:r>
              <a:rPr lang="en-US" dirty="0"/>
              <a:t>.</a:t>
            </a:r>
            <a:r>
              <a:rPr lang="ru-RU" dirty="0"/>
              <a:t> </a:t>
            </a:r>
          </a:p>
          <a:p>
            <a:r>
              <a:rPr lang="ru-RU" dirty="0"/>
              <a:t>План надзорного комитета СКК</a:t>
            </a:r>
          </a:p>
          <a:p>
            <a:r>
              <a:rPr lang="ru-RU" dirty="0"/>
              <a:t>Сроки представления Заявки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78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C00000"/>
                </a:solidFill>
              </a:rPr>
              <a:t>   </a:t>
            </a:r>
          </a:p>
          <a:p>
            <a:pPr marL="0" indent="0">
              <a:buNone/>
            </a:pPr>
            <a:endParaRPr lang="en-US" sz="5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5400" b="1" dirty="0"/>
              <a:t>Благодарю за внимание!</a:t>
            </a:r>
          </a:p>
          <a:p>
            <a:pPr marL="0" indent="0">
              <a:buNone/>
            </a:pP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13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704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Общая цель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289" y="1073152"/>
            <a:ext cx="8229600" cy="2508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Обеспечить адекватными методами профилактики, диагностики и лечения  с соблюдением прав человека в соответствии  с  международными стандартами.  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5FAC59A1-3CFF-4485-9A50-D544FF484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07" y="3581400"/>
            <a:ext cx="1236941" cy="1748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9F6D4F53-8028-49BC-AF51-66B0DF7A5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40864"/>
            <a:ext cx="1295400" cy="1748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B5436C5B-113B-412D-98BD-9F136B8777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1236941" cy="159595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D9053CA7-2328-419E-A54D-2E6A80F35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733800"/>
            <a:ext cx="1295400" cy="1655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04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b="1" dirty="0"/>
              <a:t>Определение </a:t>
            </a:r>
            <a:r>
              <a:rPr lang="ru-RU" b="1" dirty="0" err="1"/>
              <a:t>странового</a:t>
            </a:r>
            <a:r>
              <a:rPr lang="ru-RU" b="1" dirty="0"/>
              <a:t> диалога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830763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buNone/>
            </a:pPr>
            <a:endParaRPr lang="ru-RU" sz="12800" dirty="0"/>
          </a:p>
          <a:p>
            <a:pPr marL="0" lvl="0" indent="0" algn="just">
              <a:buNone/>
            </a:pPr>
            <a:endParaRPr lang="ru-RU" sz="12800" dirty="0"/>
          </a:p>
          <a:p>
            <a:pPr marL="0" lvl="0" indent="0" algn="just">
              <a:lnSpc>
                <a:spcPct val="120000"/>
              </a:lnSpc>
              <a:buNone/>
            </a:pPr>
            <a:r>
              <a:rPr lang="ru-RU" sz="12800" b="1" dirty="0"/>
              <a:t>«Страновой диалог» </a:t>
            </a:r>
            <a:r>
              <a:rPr lang="ru-RU" sz="12800" dirty="0"/>
              <a:t>это постоянный процесс, который проводится на  уровне страны с широким  вовлечением всех заинтересованных  организаций  и лиц</a:t>
            </a:r>
            <a:r>
              <a:rPr lang="en-US" sz="12800" dirty="0"/>
              <a:t>.</a:t>
            </a:r>
            <a:endParaRPr lang="ru-RU" sz="12800" dirty="0"/>
          </a:p>
          <a:p>
            <a:pPr marL="0" lvl="0" indent="0" algn="just">
              <a:buNone/>
            </a:pPr>
            <a:endParaRPr lang="ru-RU" sz="12800" dirty="0"/>
          </a:p>
          <a:p>
            <a:pPr marL="0" lvl="0" indent="0">
              <a:buNone/>
            </a:pPr>
            <a:endParaRPr lang="ru-RU" sz="12800" dirty="0"/>
          </a:p>
          <a:p>
            <a:pPr marL="0" lvl="0" indent="0">
              <a:buNone/>
            </a:pPr>
            <a:endParaRPr lang="ru-RU" sz="9600" dirty="0"/>
          </a:p>
          <a:p>
            <a:pPr marL="0" lvl="0" indent="0">
              <a:buNone/>
            </a:pPr>
            <a:endParaRPr lang="ru-RU" sz="9600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r>
              <a:rPr lang="ru-RU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87309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6829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/>
              <a:t>Участники </a:t>
            </a:r>
            <a:r>
              <a:rPr lang="ru-RU" sz="3200" b="1" dirty="0" err="1"/>
              <a:t>странового</a:t>
            </a:r>
            <a:r>
              <a:rPr lang="ru-RU" sz="3200" b="1" dirty="0"/>
              <a:t> диалога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Страновой Координационный комитет по работе с международными организациями по ВИЧ-инфекции и туберкулезу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Исполнители программ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Основные затронутые болезнями и подверженные наибольшему риску группы населения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Гражданское общество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Доноры</a:t>
            </a:r>
            <a:r>
              <a:rPr lang="en-US" sz="2600" dirty="0"/>
              <a:t>  </a:t>
            </a:r>
            <a:r>
              <a:rPr lang="ru-RU" sz="2600" dirty="0"/>
              <a:t>и партнеры</a:t>
            </a:r>
            <a:r>
              <a:rPr lang="en-US" sz="2600" dirty="0"/>
              <a:t> </a:t>
            </a:r>
            <a:r>
              <a:rPr lang="ru-RU" sz="2600" dirty="0"/>
              <a:t> (ГФ, двусторонние и многосторонние международные организации)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Структуры образования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600" dirty="0"/>
              <a:t>Частный сектор 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6239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Для чего нужен </a:t>
            </a:r>
            <a:r>
              <a:rPr lang="ru-RU" b="1" dirty="0" err="1"/>
              <a:t>страновой</a:t>
            </a:r>
            <a:r>
              <a:rPr lang="ru-RU" b="1" dirty="0"/>
              <a:t> диалог</a:t>
            </a:r>
            <a:r>
              <a:rPr lang="en-US" b="1" dirty="0"/>
              <a:t>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Основная цель </a:t>
            </a:r>
            <a:r>
              <a:rPr lang="ru-RU" sz="2800" b="1" dirty="0"/>
              <a:t>странового диалога</a:t>
            </a:r>
            <a:r>
              <a:rPr lang="en-US" sz="2800" b="1" dirty="0"/>
              <a:t> </a:t>
            </a:r>
            <a:r>
              <a:rPr lang="en-US" sz="2800" dirty="0"/>
              <a:t>– </a:t>
            </a:r>
            <a:r>
              <a:rPr lang="ru-RU" sz="2800" dirty="0"/>
              <a:t>это определение </a:t>
            </a:r>
            <a:r>
              <a:rPr lang="en-US" sz="2800" dirty="0"/>
              <a:t> </a:t>
            </a:r>
            <a:r>
              <a:rPr lang="ru-RU" sz="2800" dirty="0"/>
              <a:t>приоритетов (</a:t>
            </a:r>
            <a:r>
              <a:rPr lang="en-US" sz="2800" dirty="0"/>
              <a:t>“</a:t>
            </a:r>
            <a:r>
              <a:rPr lang="ru-RU" sz="2800" dirty="0"/>
              <a:t>болевых</a:t>
            </a:r>
            <a:r>
              <a:rPr lang="en-US" sz="2800" dirty="0"/>
              <a:t>” </a:t>
            </a:r>
            <a:r>
              <a:rPr lang="ru-RU" sz="2800" dirty="0"/>
              <a:t>точек)  программ в стране и</a:t>
            </a:r>
            <a:r>
              <a:rPr lang="en-US" sz="2800" dirty="0"/>
              <a:t> </a:t>
            </a:r>
            <a:r>
              <a:rPr lang="ru-RU" sz="2800" dirty="0"/>
              <a:t>синхронизация</a:t>
            </a:r>
            <a:r>
              <a:rPr lang="en-US" sz="2800" dirty="0"/>
              <a:t>/</a:t>
            </a:r>
            <a:r>
              <a:rPr lang="ru-RU" sz="2800" dirty="0"/>
              <a:t>гармонизация  деятельности и финансовых потоков всех партнеров в соответствии  с Национальной стратегией и международными стандартами.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3142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План мероприятий по </a:t>
            </a:r>
            <a:r>
              <a:rPr lang="ru-RU" b="1" dirty="0" err="1"/>
              <a:t>страновому</a:t>
            </a:r>
            <a:r>
              <a:rPr lang="ru-RU" b="1" dirty="0"/>
              <a:t> диалогу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/>
              <a:t>Разработка стратегических документов  с привлечением широкого круга заинтересованных лиц (январь - май 2023г)</a:t>
            </a:r>
            <a:r>
              <a:rPr lang="en-US" sz="2400" b="1" dirty="0"/>
              <a:t>:</a:t>
            </a:r>
          </a:p>
          <a:p>
            <a:pPr lvl="1"/>
            <a:r>
              <a:rPr lang="ru-RU" sz="2400" dirty="0"/>
              <a:t>Проведение всесторонней оценки/анализа помощи в РК </a:t>
            </a:r>
            <a:r>
              <a:rPr lang="en-US" sz="2400" dirty="0"/>
              <a:t>c</a:t>
            </a:r>
            <a:r>
              <a:rPr lang="kk-KZ" sz="2400" dirty="0"/>
              <a:t> привлечением международных и национальных консультантов</a:t>
            </a:r>
            <a:endParaRPr lang="ru-RU" sz="2400" dirty="0"/>
          </a:p>
          <a:p>
            <a:pPr lvl="1"/>
            <a:r>
              <a:rPr lang="ru-RU" sz="2400" dirty="0"/>
              <a:t>Проект Дорожной карты по ВИЧ в Казахстане на период 2023-2026гг.  в которой прописаны приоритетные задачи, направленные на достижение глобальной стратегии 95-95-95 и устранение программных барьеров. </a:t>
            </a:r>
          </a:p>
        </p:txBody>
      </p:sp>
    </p:spTree>
    <p:extLst>
      <p:ext uri="{BB962C8B-B14F-4D97-AF65-F5344CB8AC3E}">
        <p14:creationId xmlns:p14="http://schemas.microsoft.com/office/powerpoint/2010/main" val="264104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>План мероприятий по </a:t>
            </a:r>
            <a:r>
              <a:rPr lang="ru-RU" b="1" dirty="0" err="1"/>
              <a:t>страновому</a:t>
            </a:r>
            <a:r>
              <a:rPr lang="ru-RU" b="1" dirty="0"/>
              <a:t> диалогу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49762"/>
          </a:xfrm>
        </p:spPr>
        <p:txBody>
          <a:bodyPr>
            <a:normAutofit fontScale="32500" lnSpcReduction="20000"/>
          </a:bodyPr>
          <a:lstStyle/>
          <a:p>
            <a:pPr marL="457200" lvl="2" indent="-457200">
              <a:buAutoNum type="arabicPeriod" startAt="2"/>
            </a:pPr>
            <a:r>
              <a:rPr lang="ru-RU" sz="8800" dirty="0"/>
              <a:t>Разработка и представление Заявки во второе окно для рассмотрения в ТРП (май 2023г)</a:t>
            </a:r>
          </a:p>
          <a:p>
            <a:pPr marL="457200" lvl="2" indent="-457200">
              <a:buAutoNum type="arabicPeriod" startAt="2"/>
            </a:pPr>
            <a:endParaRPr lang="ru-RU" sz="8800" dirty="0"/>
          </a:p>
          <a:p>
            <a:pPr marL="457200" lvl="2" indent="-457200">
              <a:lnSpc>
                <a:spcPct val="120000"/>
              </a:lnSpc>
              <a:buAutoNum type="arabicPeriod" startAt="2"/>
            </a:pPr>
            <a:r>
              <a:rPr lang="ru-RU" sz="8800" dirty="0"/>
              <a:t>Расширенное заседание СКК с привлечением ключевых партнеров из государственных, международных и неправительственных организаций (май 2023 г)</a:t>
            </a:r>
          </a:p>
          <a:p>
            <a:pPr marL="457200" lvl="2" indent="-457200">
              <a:buAutoNum type="arabicPeriod" startAt="2"/>
            </a:pPr>
            <a:endParaRPr lang="ru-RU" sz="8800" dirty="0"/>
          </a:p>
          <a:p>
            <a:pPr marL="0" lvl="2" indent="0">
              <a:buNone/>
            </a:pPr>
            <a:r>
              <a:rPr lang="ru-RU" sz="8000" dirty="0"/>
              <a:t>	</a:t>
            </a:r>
          </a:p>
          <a:p>
            <a:pPr lvl="2"/>
            <a:endParaRPr lang="ru-RU" sz="8000" dirty="0"/>
          </a:p>
          <a:p>
            <a:pPr lvl="1"/>
            <a:endParaRPr lang="ru-RU" sz="20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595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/>
              <a:t>Разработка Заявки  </a:t>
            </a:r>
            <a:r>
              <a:rPr lang="en-US" sz="3200" b="1" dirty="0" err="1"/>
              <a:t>на</a:t>
            </a:r>
            <a:r>
              <a:rPr lang="en-US" sz="3200" b="1" dirty="0"/>
              <a:t> </a:t>
            </a:r>
            <a:r>
              <a:rPr lang="en-US" sz="3200" b="1" dirty="0" err="1"/>
              <a:t>получение</a:t>
            </a:r>
            <a:r>
              <a:rPr lang="en-US" sz="3200" b="1" dirty="0"/>
              <a:t> </a:t>
            </a:r>
            <a:r>
              <a:rPr lang="en-US" sz="3200" b="1" dirty="0" err="1"/>
              <a:t>гранта</a:t>
            </a:r>
            <a:r>
              <a:rPr lang="en-US" sz="3200" b="1" dirty="0"/>
              <a:t> </a:t>
            </a:r>
            <a:r>
              <a:rPr lang="ru-RU" sz="3200" b="1" dirty="0"/>
              <a:t>ГФСТМ </a:t>
            </a:r>
            <a:r>
              <a:rPr lang="en-US" sz="3200" b="1" dirty="0" err="1"/>
              <a:t>на</a:t>
            </a:r>
            <a:r>
              <a:rPr lang="en-US" sz="3200" b="1" dirty="0"/>
              <a:t> 20</a:t>
            </a:r>
            <a:r>
              <a:rPr lang="ru-RU" sz="3200" b="1" dirty="0"/>
              <a:t>2</a:t>
            </a:r>
            <a:r>
              <a:rPr lang="en-US" sz="3200" b="1" dirty="0"/>
              <a:t>4 – 20</a:t>
            </a:r>
            <a:r>
              <a:rPr lang="ru-RU" sz="3200" b="1" dirty="0"/>
              <a:t>2</a:t>
            </a:r>
            <a:r>
              <a:rPr lang="en-US" sz="3200" b="1" dirty="0"/>
              <a:t>6</a:t>
            </a:r>
            <a:r>
              <a:rPr lang="ru-RU" sz="3200" b="1" dirty="0"/>
              <a:t> гг.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Соблюдение требований к СКК по интегрированной системе</a:t>
            </a:r>
          </a:p>
          <a:p>
            <a:r>
              <a:rPr lang="ru-RU" dirty="0"/>
              <a:t>Создание рабочей группы по написанию заявки </a:t>
            </a:r>
          </a:p>
          <a:p>
            <a:r>
              <a:rPr lang="ru-RU" dirty="0"/>
              <a:t>Проведение странового диалога - широкого и документированного вовлечения всех заинтересованных лиц  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26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1927</Words>
  <Application>Microsoft Office PowerPoint</Application>
  <PresentationFormat>Экран (4:3)</PresentationFormat>
  <Paragraphs>317</Paragraphs>
  <Slides>20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Myriad Roman</vt:lpstr>
      <vt:lpstr>Times New Roman</vt:lpstr>
      <vt:lpstr>Wingdings</vt:lpstr>
      <vt:lpstr>Office Theme</vt:lpstr>
      <vt:lpstr>План по реализации квалификационных критериев Глобального фонда к СКК в процессе разработки новой заявки</vt:lpstr>
      <vt:lpstr>Краткое содержание презентации </vt:lpstr>
      <vt:lpstr>Общая цель </vt:lpstr>
      <vt:lpstr>Определение странового диалога </vt:lpstr>
      <vt:lpstr>Участники странового диалога </vt:lpstr>
      <vt:lpstr>Для чего нужен страновой диалог?  </vt:lpstr>
      <vt:lpstr>План мероприятий по страновому диалогу </vt:lpstr>
      <vt:lpstr>План мероприятий по страновому диалогу</vt:lpstr>
      <vt:lpstr>Разработка Заявки  на получение гранта ГФСТМ на 2024 – 2026 гг.</vt:lpstr>
      <vt:lpstr>Презентация PowerPoint</vt:lpstr>
      <vt:lpstr>Проект состава Рабочей группы по разработке  заявки по компоненту «ВИЧ-инфекция»</vt:lpstr>
      <vt:lpstr>План мероприятий  рабочей группы по разработке заявки</vt:lpstr>
      <vt:lpstr>Продолжение плана мероприятий</vt:lpstr>
      <vt:lpstr>Партнеры Рабочей группы и их предполагаемый вклад </vt:lpstr>
      <vt:lpstr>Переназначение Основного получателя гранта по ВИЧ в РК:</vt:lpstr>
      <vt:lpstr>Критерии пере-назначения основного получателя гранта по ВИЧ в РК</vt:lpstr>
      <vt:lpstr>План надзорного комитета СКК</vt:lpstr>
      <vt:lpstr>Сроки представления заявки в 2023 году</vt:lpstr>
      <vt:lpstr>Основные участники</vt:lpstr>
      <vt:lpstr>Презентация PowerPoint</vt:lpstr>
    </vt:vector>
  </TitlesOfParts>
  <Company>CDC/CAR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Структурирование Странового диалога для составления заявки на новый грант ГФ</dc:title>
  <dc:creator>Indira Aitmagambetova</dc:creator>
  <cp:lastModifiedBy>Ryssaldy Demeuova</cp:lastModifiedBy>
  <cp:revision>85</cp:revision>
  <cp:lastPrinted>2013-05-15T07:29:25Z</cp:lastPrinted>
  <dcterms:created xsi:type="dcterms:W3CDTF">2013-05-13T09:05:47Z</dcterms:created>
  <dcterms:modified xsi:type="dcterms:W3CDTF">2023-01-19T02:58:40Z</dcterms:modified>
</cp:coreProperties>
</file>