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4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2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0" i="0" u="none" strike="noStrike" baseline="0" dirty="0">
                <a:effectLst/>
              </a:rPr>
              <a:t>Пол</a:t>
            </a:r>
            <a:endParaRPr lang="ru-RU" dirty="0"/>
          </a:p>
        </c:rich>
      </c:tx>
      <c:layout>
        <c:manualLayout>
          <c:xMode val="edge"/>
          <c:yMode val="edge"/>
          <c:x val="0.42708717773547222"/>
          <c:y val="8.5048969243853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381-471D-AD2E-77533B4AAB28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381-471D-AD2E-77533B4AAB28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381-471D-AD2E-77533B4AAB28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381-471D-AD2E-77533B4AAB28}"/>
              </c:ext>
            </c:extLst>
          </c:dPt>
          <c:cat>
            <c:strRef>
              <c:f>Лист1!$A$2:$A$5</c:f>
              <c:strCache>
                <c:ptCount val="2"/>
                <c:pt idx="0">
                  <c:v>Женщины</c:v>
                </c:pt>
                <c:pt idx="1">
                  <c:v>Мужчины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2C-4D82-97E9-390476C87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Возраст</a:t>
            </a:r>
          </a:p>
        </c:rich>
      </c:tx>
      <c:layout>
        <c:manualLayout>
          <c:xMode val="edge"/>
          <c:yMode val="edge"/>
          <c:x val="0.3262247713615539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379393735433734E-2"/>
          <c:y val="0.16464346060969257"/>
          <c:w val="0.92833254928355635"/>
          <c:h val="0.528038606965545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F22-485A-99E2-73DF0A751A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F22-485A-99E2-73DF0A751A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F22-485A-99E2-73DF0A751A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F22-485A-99E2-73DF0A751A5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F22-485A-99E2-73DF0A751A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F22-485A-99E2-73DF0A751A5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F22-485A-99E2-73DF0A751A5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8F22-485A-99E2-73DF0A751A5B}"/>
              </c:ext>
            </c:extLst>
          </c:dPt>
          <c:cat>
            <c:strRef>
              <c:f>Лист1!$A$2:$A$9</c:f>
              <c:strCache>
                <c:ptCount val="8"/>
                <c:pt idx="0">
                  <c:v>25-29</c:v>
                </c:pt>
                <c:pt idx="1">
                  <c:v>30-34</c:v>
                </c:pt>
                <c:pt idx="2">
                  <c:v>35-39</c:v>
                </c:pt>
                <c:pt idx="3">
                  <c:v>40-44</c:v>
                </c:pt>
                <c:pt idx="4">
                  <c:v>45-49</c:v>
                </c:pt>
                <c:pt idx="5">
                  <c:v>50-54</c:v>
                </c:pt>
                <c:pt idx="6">
                  <c:v>55-59</c:v>
                </c:pt>
                <c:pt idx="7">
                  <c:v>60 и старше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</c:v>
                </c:pt>
                <c:pt idx="1">
                  <c:v>28</c:v>
                </c:pt>
                <c:pt idx="2">
                  <c:v>86</c:v>
                </c:pt>
                <c:pt idx="3">
                  <c:v>112</c:v>
                </c:pt>
                <c:pt idx="4">
                  <c:v>83</c:v>
                </c:pt>
                <c:pt idx="5">
                  <c:v>25</c:v>
                </c:pt>
                <c:pt idx="6">
                  <c:v>12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D7-4DD6-9545-57E67057A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593790277109806E-2"/>
          <c:y val="0.73549899459287149"/>
          <c:w val="0.9362790217238981"/>
          <c:h val="0.235304350224990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chemeClr val="tx1"/>
                </a:solidFill>
              </a:rPr>
              <a:t>Распределение участников</a:t>
            </a:r>
            <a:r>
              <a:rPr lang="ru-RU" baseline="0" dirty="0">
                <a:solidFill>
                  <a:schemeClr val="tx1"/>
                </a:solidFill>
              </a:rPr>
              <a:t> ПТАО по регионам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Алматы</c:v>
                </c:pt>
                <c:pt idx="1">
                  <c:v>Павлодарская область</c:v>
                </c:pt>
                <c:pt idx="2">
                  <c:v>Кызылординская область</c:v>
                </c:pt>
                <c:pt idx="3">
                  <c:v>Костанайская область</c:v>
                </c:pt>
                <c:pt idx="4">
                  <c:v>Карагандинская область</c:v>
                </c:pt>
                <c:pt idx="5">
                  <c:v>ЗКО</c:v>
                </c:pt>
                <c:pt idx="6">
                  <c:v>Жамбылская область</c:v>
                </c:pt>
                <c:pt idx="7">
                  <c:v>ВКО</c:v>
                </c:pt>
                <c:pt idx="8">
                  <c:v>Атырауская область</c:v>
                </c:pt>
                <c:pt idx="9">
                  <c:v>Актюбинская область</c:v>
                </c:pt>
                <c:pt idx="10">
                  <c:v>Абайская область</c:v>
                </c:pt>
                <c:pt idx="11">
                  <c:v>СКО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27</c:v>
                </c:pt>
                <c:pt idx="1">
                  <c:v>59</c:v>
                </c:pt>
                <c:pt idx="2">
                  <c:v>3</c:v>
                </c:pt>
                <c:pt idx="3">
                  <c:v>26</c:v>
                </c:pt>
                <c:pt idx="4">
                  <c:v>77</c:v>
                </c:pt>
                <c:pt idx="5">
                  <c:v>35</c:v>
                </c:pt>
                <c:pt idx="6">
                  <c:v>5</c:v>
                </c:pt>
                <c:pt idx="7">
                  <c:v>38</c:v>
                </c:pt>
                <c:pt idx="8">
                  <c:v>8</c:v>
                </c:pt>
                <c:pt idx="9">
                  <c:v>29</c:v>
                </c:pt>
                <c:pt idx="10">
                  <c:v>34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CF-4C83-81F0-A280BE98B3D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Алматы</c:v>
                </c:pt>
                <c:pt idx="1">
                  <c:v>Павлодарская область</c:v>
                </c:pt>
                <c:pt idx="2">
                  <c:v>Кызылординская область</c:v>
                </c:pt>
                <c:pt idx="3">
                  <c:v>Костанайская область</c:v>
                </c:pt>
                <c:pt idx="4">
                  <c:v>Карагандинская область</c:v>
                </c:pt>
                <c:pt idx="5">
                  <c:v>ЗКО</c:v>
                </c:pt>
                <c:pt idx="6">
                  <c:v>Жамбылская область</c:v>
                </c:pt>
                <c:pt idx="7">
                  <c:v>ВКО</c:v>
                </c:pt>
                <c:pt idx="8">
                  <c:v>Атырауская область</c:v>
                </c:pt>
                <c:pt idx="9">
                  <c:v>Актюбинская область</c:v>
                </c:pt>
                <c:pt idx="10">
                  <c:v>Абайская область</c:v>
                </c:pt>
                <c:pt idx="11">
                  <c:v>СКО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1-54CF-4C83-81F0-A280BE98B3D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Лист1!$A$2:$A$13</c:f>
              <c:strCache>
                <c:ptCount val="12"/>
                <c:pt idx="0">
                  <c:v>Алматы</c:v>
                </c:pt>
                <c:pt idx="1">
                  <c:v>Павлодарская область</c:v>
                </c:pt>
                <c:pt idx="2">
                  <c:v>Кызылординская область</c:v>
                </c:pt>
                <c:pt idx="3">
                  <c:v>Костанайская область</c:v>
                </c:pt>
                <c:pt idx="4">
                  <c:v>Карагандинская область</c:v>
                </c:pt>
                <c:pt idx="5">
                  <c:v>ЗКО</c:v>
                </c:pt>
                <c:pt idx="6">
                  <c:v>Жамбылская область</c:v>
                </c:pt>
                <c:pt idx="7">
                  <c:v>ВКО</c:v>
                </c:pt>
                <c:pt idx="8">
                  <c:v>Атырауская область</c:v>
                </c:pt>
                <c:pt idx="9">
                  <c:v>Актюбинская область</c:v>
                </c:pt>
                <c:pt idx="10">
                  <c:v>Абайская область</c:v>
                </c:pt>
                <c:pt idx="11">
                  <c:v>СКО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2-54CF-4C83-81F0-A280BE98B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9746160"/>
        <c:axId val="924165120"/>
      </c:barChart>
      <c:catAx>
        <c:axId val="92974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924165120"/>
        <c:crosses val="autoZero"/>
        <c:auto val="1"/>
        <c:lblAlgn val="ctr"/>
        <c:lblOffset val="100"/>
        <c:noMultiLvlLbl val="0"/>
      </c:catAx>
      <c:valAx>
        <c:axId val="92416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92974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095864196442E-2"/>
          <c:y val="4.6782952265072182E-2"/>
          <c:w val="0.90989041887901045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B96-44FE-9F10-69C7535A9081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DB96-44FE-9F10-69C7535A908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61,5%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B96-44FE-9F10-69C7535A908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28,3%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B96-44FE-9F10-69C7535A908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17,4%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B96-44FE-9F10-69C7535A908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комрбидные!$A$4:$A$6</c:f>
              <c:strCache>
                <c:ptCount val="3"/>
                <c:pt idx="0">
                  <c:v>Гепатит В и/или С</c:v>
                </c:pt>
                <c:pt idx="1">
                  <c:v>ВИЧ</c:v>
                </c:pt>
                <c:pt idx="2">
                  <c:v>Туберкулез</c:v>
                </c:pt>
              </c:strCache>
            </c:strRef>
          </c:cat>
          <c:val>
            <c:numRef>
              <c:f>комрбидные!$B$4:$B$6</c:f>
              <c:numCache>
                <c:formatCode>General</c:formatCode>
                <c:ptCount val="3"/>
                <c:pt idx="0">
                  <c:v>683</c:v>
                </c:pt>
                <c:pt idx="1">
                  <c:v>314</c:v>
                </c:pt>
                <c:pt idx="2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96-44FE-9F10-69C7535A9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5936120"/>
        <c:axId val="2115811736"/>
      </c:barChart>
      <c:catAx>
        <c:axId val="2115936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15811736"/>
        <c:crosses val="autoZero"/>
        <c:auto val="1"/>
        <c:lblAlgn val="ctr"/>
        <c:lblOffset val="100"/>
        <c:noMultiLvlLbl val="0"/>
      </c:catAx>
      <c:valAx>
        <c:axId val="2115811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15936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34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49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9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91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7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63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7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50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1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FC0B71-E7B0-4F24-A1BB-393E7F31FFE2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0EBB9F-0932-42AC-A2EF-02CF0407458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58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67038-900A-4DC5-B066-062CD0EE6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885769"/>
          </a:xfrm>
        </p:spPr>
        <p:txBody>
          <a:bodyPr>
            <a:normAutofit/>
          </a:bodyPr>
          <a:lstStyle/>
          <a:p>
            <a:pPr algn="r"/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Реализация</a:t>
            </a:r>
            <a:br>
              <a:rPr lang="ru-RU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поддерживающей терапии агонистами опиоидов</a:t>
            </a:r>
            <a:br>
              <a:rPr lang="ru-RU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в Республике Казахстан </a:t>
            </a:r>
          </a:p>
        </p:txBody>
      </p:sp>
      <p:pic>
        <p:nvPicPr>
          <p:cNvPr id="4" name="Рисунок 3" descr="logo">
            <a:extLst>
              <a:ext uri="{FF2B5EF4-FFF2-40B4-BE49-F238E27FC236}">
                <a16:creationId xmlns:a16="http://schemas.microsoft.com/office/drawing/2014/main" id="{78E30A0D-E07B-47B9-8D14-1E598E1747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" y="597619"/>
            <a:ext cx="2627290" cy="111527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7A672E-D063-6C36-61C8-F1195EB95A90}"/>
              </a:ext>
            </a:extLst>
          </p:cNvPr>
          <p:cNvSpPr txBox="1"/>
          <p:nvPr/>
        </p:nvSpPr>
        <p:spPr>
          <a:xfrm>
            <a:off x="5503333" y="492313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Д. Байпеисов, заместитель генерального директора </a:t>
            </a:r>
          </a:p>
          <a:p>
            <a:pPr algn="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РГП на ПХВ «Республиканский научно-практический </a:t>
            </a:r>
          </a:p>
          <a:p>
            <a:pPr algn="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центр психического здоровья» МЗ РК</a:t>
            </a:r>
          </a:p>
        </p:txBody>
      </p:sp>
    </p:spTree>
    <p:extLst>
      <p:ext uri="{BB962C8B-B14F-4D97-AF65-F5344CB8AC3E}">
        <p14:creationId xmlns:p14="http://schemas.microsoft.com/office/powerpoint/2010/main" val="268398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E06F1-4948-4A45-BFB5-21F89CD7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73487"/>
            <a:ext cx="10018713" cy="103031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Показатели ПТАО </a:t>
            </a:r>
            <a:br>
              <a:rPr lang="ru-RU" sz="2800" dirty="0"/>
            </a:br>
            <a:r>
              <a:rPr lang="ru-RU" sz="2800" dirty="0"/>
              <a:t>(январь 2023)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EBC37B03-2678-47F9-8AC4-1C981BE7A2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3319056"/>
              </p:ext>
            </p:extLst>
          </p:nvPr>
        </p:nvGraphicFramePr>
        <p:xfrm>
          <a:off x="260489" y="2567623"/>
          <a:ext cx="1831782" cy="1685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7A90102C-9B09-48F4-A8D2-20B34B94C4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4417101"/>
              </p:ext>
            </p:extLst>
          </p:nvPr>
        </p:nvGraphicFramePr>
        <p:xfrm>
          <a:off x="2887250" y="2746900"/>
          <a:ext cx="2397672" cy="1777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D80B5EC-6CDC-4014-9176-1D040FC04CE7}"/>
              </a:ext>
            </a:extLst>
          </p:cNvPr>
          <p:cNvSpPr/>
          <p:nvPr/>
        </p:nvSpPr>
        <p:spPr>
          <a:xfrm>
            <a:off x="189824" y="1509368"/>
            <a:ext cx="2850422" cy="12629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</a:pPr>
            <a:r>
              <a:rPr lang="ru-RU" dirty="0"/>
              <a:t>На 20.01.2023 года в программе состоит 344 пациента (6,2% от числа пациентов с </a:t>
            </a:r>
            <a:r>
              <a:rPr lang="en-US" dirty="0"/>
              <a:t>F 11</a:t>
            </a:r>
            <a:r>
              <a:rPr lang="ru-RU" dirty="0"/>
              <a:t>)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06494A41-5569-4677-B06A-CF12116255A4}"/>
              </a:ext>
            </a:extLst>
          </p:cNvPr>
          <p:cNvSpPr/>
          <p:nvPr/>
        </p:nvSpPr>
        <p:spPr>
          <a:xfrm>
            <a:off x="3076706" y="1509368"/>
            <a:ext cx="2850422" cy="12629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</a:pPr>
            <a:r>
              <a:rPr lang="ru-RU" dirty="0"/>
              <a:t>В наличии на начало 2023 года 4000 флаконов. В 2022 году расход составил 1650 флаконов.</a:t>
            </a:r>
          </a:p>
        </p:txBody>
      </p:sp>
      <p:graphicFrame>
        <p:nvGraphicFramePr>
          <p:cNvPr id="21" name="Объект 14">
            <a:extLst>
              <a:ext uri="{FF2B5EF4-FFF2-40B4-BE49-F238E27FC236}">
                <a16:creationId xmlns:a16="http://schemas.microsoft.com/office/drawing/2014/main" id="{9B35A684-DC77-4F9B-BF15-1583F9CC14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530030"/>
              </p:ext>
            </p:extLst>
          </p:nvPr>
        </p:nvGraphicFramePr>
        <p:xfrm>
          <a:off x="6102469" y="1594082"/>
          <a:ext cx="6089531" cy="4108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2" name="Рисунок 21" descr="logo">
            <a:extLst>
              <a:ext uri="{FF2B5EF4-FFF2-40B4-BE49-F238E27FC236}">
                <a16:creationId xmlns:a16="http://schemas.microsoft.com/office/drawing/2014/main" id="{6FFF1004-22A6-4D7C-B761-D34CECBB4D9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6" y="479058"/>
            <a:ext cx="1765006" cy="56352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3F2BD45-19B7-EA4C-EE0E-1B7AA4E5E6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536416"/>
              </p:ext>
            </p:extLst>
          </p:nvPr>
        </p:nvGraphicFramePr>
        <p:xfrm>
          <a:off x="3982186" y="5888640"/>
          <a:ext cx="8112511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9453">
                  <a:extLst>
                    <a:ext uri="{9D8B030D-6E8A-4147-A177-3AD203B41FA5}">
                      <a16:colId xmlns:a16="http://schemas.microsoft.com/office/drawing/2014/main" val="2577716120"/>
                    </a:ext>
                  </a:extLst>
                </a:gridCol>
                <a:gridCol w="507299">
                  <a:extLst>
                    <a:ext uri="{9D8B030D-6E8A-4147-A177-3AD203B41FA5}">
                      <a16:colId xmlns:a16="http://schemas.microsoft.com/office/drawing/2014/main" val="142784844"/>
                    </a:ext>
                  </a:extLst>
                </a:gridCol>
                <a:gridCol w="546194">
                  <a:extLst>
                    <a:ext uri="{9D8B030D-6E8A-4147-A177-3AD203B41FA5}">
                      <a16:colId xmlns:a16="http://schemas.microsoft.com/office/drawing/2014/main" val="3495478560"/>
                    </a:ext>
                  </a:extLst>
                </a:gridCol>
                <a:gridCol w="546196">
                  <a:extLst>
                    <a:ext uri="{9D8B030D-6E8A-4147-A177-3AD203B41FA5}">
                      <a16:colId xmlns:a16="http://schemas.microsoft.com/office/drawing/2014/main" val="3636163517"/>
                    </a:ext>
                  </a:extLst>
                </a:gridCol>
                <a:gridCol w="546194">
                  <a:extLst>
                    <a:ext uri="{9D8B030D-6E8A-4147-A177-3AD203B41FA5}">
                      <a16:colId xmlns:a16="http://schemas.microsoft.com/office/drawing/2014/main" val="2585733168"/>
                    </a:ext>
                  </a:extLst>
                </a:gridCol>
                <a:gridCol w="555147">
                  <a:extLst>
                    <a:ext uri="{9D8B030D-6E8A-4147-A177-3AD203B41FA5}">
                      <a16:colId xmlns:a16="http://schemas.microsoft.com/office/drawing/2014/main" val="2846377857"/>
                    </a:ext>
                  </a:extLst>
                </a:gridCol>
                <a:gridCol w="590964">
                  <a:extLst>
                    <a:ext uri="{9D8B030D-6E8A-4147-A177-3AD203B41FA5}">
                      <a16:colId xmlns:a16="http://schemas.microsoft.com/office/drawing/2014/main" val="1788173930"/>
                    </a:ext>
                  </a:extLst>
                </a:gridCol>
                <a:gridCol w="519333">
                  <a:extLst>
                    <a:ext uri="{9D8B030D-6E8A-4147-A177-3AD203B41FA5}">
                      <a16:colId xmlns:a16="http://schemas.microsoft.com/office/drawing/2014/main" val="2617315308"/>
                    </a:ext>
                  </a:extLst>
                </a:gridCol>
                <a:gridCol w="528287">
                  <a:extLst>
                    <a:ext uri="{9D8B030D-6E8A-4147-A177-3AD203B41FA5}">
                      <a16:colId xmlns:a16="http://schemas.microsoft.com/office/drawing/2014/main" val="2894199969"/>
                    </a:ext>
                  </a:extLst>
                </a:gridCol>
                <a:gridCol w="537241">
                  <a:extLst>
                    <a:ext uri="{9D8B030D-6E8A-4147-A177-3AD203B41FA5}">
                      <a16:colId xmlns:a16="http://schemas.microsoft.com/office/drawing/2014/main" val="362925437"/>
                    </a:ext>
                  </a:extLst>
                </a:gridCol>
                <a:gridCol w="573056">
                  <a:extLst>
                    <a:ext uri="{9D8B030D-6E8A-4147-A177-3AD203B41FA5}">
                      <a16:colId xmlns:a16="http://schemas.microsoft.com/office/drawing/2014/main" val="2202382021"/>
                    </a:ext>
                  </a:extLst>
                </a:gridCol>
                <a:gridCol w="555148">
                  <a:extLst>
                    <a:ext uri="{9D8B030D-6E8A-4147-A177-3AD203B41FA5}">
                      <a16:colId xmlns:a16="http://schemas.microsoft.com/office/drawing/2014/main" val="1558055573"/>
                    </a:ext>
                  </a:extLst>
                </a:gridCol>
                <a:gridCol w="519333">
                  <a:extLst>
                    <a:ext uri="{9D8B030D-6E8A-4147-A177-3AD203B41FA5}">
                      <a16:colId xmlns:a16="http://schemas.microsoft.com/office/drawing/2014/main" val="1021586199"/>
                    </a:ext>
                  </a:extLst>
                </a:gridCol>
                <a:gridCol w="519333">
                  <a:extLst>
                    <a:ext uri="{9D8B030D-6E8A-4147-A177-3AD203B41FA5}">
                      <a16:colId xmlns:a16="http://schemas.microsoft.com/office/drawing/2014/main" val="2697377946"/>
                    </a:ext>
                  </a:extLst>
                </a:gridCol>
                <a:gridCol w="519333">
                  <a:extLst>
                    <a:ext uri="{9D8B030D-6E8A-4147-A177-3AD203B41FA5}">
                      <a16:colId xmlns:a16="http://schemas.microsoft.com/office/drawing/2014/main" val="1140927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586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44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95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114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176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212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230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293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323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354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251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297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314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1237588"/>
                  </a:ext>
                </a:extLst>
              </a:tr>
            </a:tbl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6507BA76-DE72-8D49-A72A-BE7D733FA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754440"/>
              </p:ext>
            </p:extLst>
          </p:nvPr>
        </p:nvGraphicFramePr>
        <p:xfrm>
          <a:off x="167333" y="4253335"/>
          <a:ext cx="3741522" cy="185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1AC2D14-2033-A883-45D8-C878E17E88DA}"/>
              </a:ext>
            </a:extLst>
          </p:cNvPr>
          <p:cNvSpPr/>
          <p:nvPr/>
        </p:nvSpPr>
        <p:spPr>
          <a:xfrm>
            <a:off x="6341975" y="5580863"/>
            <a:ext cx="35555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cs typeface="Times New Roman" panose="02020603050405020304" pitchFamily="18" charset="0"/>
              </a:rPr>
              <a:t>Количество пациентов ПТАО в динамике</a:t>
            </a:r>
          </a:p>
        </p:txBody>
      </p:sp>
    </p:spTree>
    <p:extLst>
      <p:ext uri="{BB962C8B-B14F-4D97-AF65-F5344CB8AC3E}">
        <p14:creationId xmlns:p14="http://schemas.microsoft.com/office/powerpoint/2010/main" val="196346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76F25-2FEF-B5B8-1A48-1927D02D2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1301"/>
            <a:ext cx="10058400" cy="6519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>Дорожная карта по реализации ПТАО в Республике Казахстан на 2021-2022 гг. (утверждена приказом МЗ РК от 9 апреля 2021г. №206)</a:t>
            </a:r>
            <a:endParaRPr lang="LID4096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3A16E58B-3167-8BE8-6E5F-32CA9B63A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445268"/>
              </p:ext>
            </p:extLst>
          </p:nvPr>
        </p:nvGraphicFramePr>
        <p:xfrm>
          <a:off x="500379" y="933437"/>
          <a:ext cx="10913534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93">
                  <a:extLst>
                    <a:ext uri="{9D8B030D-6E8A-4147-A177-3AD203B41FA5}">
                      <a16:colId xmlns:a16="http://schemas.microsoft.com/office/drawing/2014/main" val="1086641493"/>
                    </a:ext>
                  </a:extLst>
                </a:gridCol>
                <a:gridCol w="10349141">
                  <a:extLst>
                    <a:ext uri="{9D8B030D-6E8A-4147-A177-3AD203B41FA5}">
                      <a16:colId xmlns:a16="http://schemas.microsoft.com/office/drawing/2014/main" val="134864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Внесение изменений в приказы МЗ РК для обеспечения закупа метадона 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17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Внесены и утверждены изменения в приказ Министра здравоохранения РК от 20 августа 2021 года № ҚР ДСМ-89 «Об утверждении правил обеспечения лекарственными средствами и медицинскими изделиями в рамках гарантированного объема бесплатной медицинской помощи, дополнительного объема медицинской помощи лицам, содержащимся в следственных изоляторах и учреждениях уголовно-исполнительной (пенитенциарной) системы, за счет бюджетных средств и (или) в системе обязательного социального медицинского страхования, а также правил и методики формирования потребности в лекарственных средствах и медицинских изделиях в рамках гарантированного объема бесплатной медицинской помощи, дополнительного объема медицинской помощи лицам, содержащимся в следственных изоляторах и учреждениях уголовно-исполнительной (пенитенциарной) системы, за счет бюджетных средств и (или) в системе обязательного социального медицинского страхования», в части: </a:t>
                      </a:r>
                    </a:p>
                    <a:p>
                      <a:pPr algn="just"/>
                      <a:r>
                        <a:rPr lang="ru-RU" dirty="0"/>
                        <a:t>«</a:t>
                      </a:r>
                      <a:r>
                        <a:rPr lang="ru-RU" i="1" dirty="0"/>
                        <a:t>14-1. Пациенты, находящиеся на поддерживающей терапии агонистами опиоидов (далее – ПТАО) обеспечиваются лекарственными средствами для ПТАО через медицинские организации, оказывающие специализированную медицинскую помощь в области охраны психического здоровья.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529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Внесение изменений в приказ Министра здравоохранения Республики Казахстан от 18 мая 2021 года № ҚР ДСМ – 41 «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 утверждении Казахстанского национального лекарственного формуляра</a:t>
                      </a:r>
                      <a:r>
                        <a:rPr lang="ru-RU" dirty="0"/>
                        <a:t>» в части включения </a:t>
                      </a:r>
                      <a:r>
                        <a:rPr lang="ru-RU" b="1" dirty="0"/>
                        <a:t>торгового наименования </a:t>
                      </a:r>
                      <a:r>
                        <a:rPr lang="ru-RU" dirty="0"/>
                        <a:t>«метадон» (АТХ </a:t>
                      </a:r>
                      <a:r>
                        <a:rPr lang="en-US" dirty="0"/>
                        <a:t>N07BC02</a:t>
                      </a:r>
                      <a:r>
                        <a:rPr lang="ru-RU" dirty="0"/>
                        <a:t>, МНН Метадон).*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95311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1A4D6B7-D393-48B6-5F99-34A78B984D8D}"/>
              </a:ext>
            </a:extLst>
          </p:cNvPr>
          <p:cNvSpPr/>
          <p:nvPr/>
        </p:nvSpPr>
        <p:spPr>
          <a:xfrm>
            <a:off x="2853267" y="6476564"/>
            <a:ext cx="9338733" cy="28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*30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декабря 2022 года состоялось заседание Формулярной комиссии по рассмотрению вопросов включения лекарственных средств в КНФ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4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D0DB8-86BF-FC6F-A8BD-3D2BB06AF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6013"/>
            <a:ext cx="10058400" cy="748454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Дорожная карта по реализации ПТАО в Республике Казахстан на 2021-2022 гг. (утверждена приказом МЗ РК от 9 апреля 2021г. №206)</a:t>
            </a:r>
            <a:endParaRPr lang="LID4096" sz="2400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A88B6B8-1AD0-28F6-ADF3-0663D204C3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635383"/>
              </p:ext>
            </p:extLst>
          </p:nvPr>
        </p:nvGraphicFramePr>
        <p:xfrm>
          <a:off x="660399" y="1187027"/>
          <a:ext cx="11015133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095">
                  <a:extLst>
                    <a:ext uri="{9D8B030D-6E8A-4147-A177-3AD203B41FA5}">
                      <a16:colId xmlns:a16="http://schemas.microsoft.com/office/drawing/2014/main" val="3616465949"/>
                    </a:ext>
                  </a:extLst>
                </a:gridCol>
                <a:gridCol w="10362038">
                  <a:extLst>
                    <a:ext uri="{9D8B030D-6E8A-4147-A177-3AD203B41FA5}">
                      <a16:colId xmlns:a16="http://schemas.microsoft.com/office/drawing/2014/main" val="1142969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Внесение изменений в приказы МЗ РК для обеспечения закупа метадона: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02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Министра здравоохранения РК от 5 августа 2021 года № ҚР ДСМ-77 «Об утверждении предельных цен на торговое наименование лекарственных средств и медицинских изделий в рамках гарантированного объема бесплатной медицинской помощи и (или) в системе обязательного социального медицинского страхования» в части внесения цены на торговое наименование ЛС «метадон».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23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приказ Министра здравоохранения РК от 5 августа 2021 года № ҚР ДСМ - 75 «Об утверждении Перечня лекарственных средств и медицинских изделий для бесплатного и (или) льготного амбулаторного обеспечения отдельных категорий граждан Республики Казахстан с определенными заболеваниями (состояниями)».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612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в приказ Министра здравоохранения РК от 20 августа 2021 года № ҚР ДСМ-88 «Об определении перечня лекарственных средств и медицинских изделий, закупаемых у единого дистрибьютора».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6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6.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Министра здравоохранения и социального развития Республики Казахстан от 26 января 2015 года № 32 «Об утверждении Правил использования в медицинских целях наркотических средств, психотропных веществ и их прекурсоров, подлежащих контролю в Республике Казахстан» в части внесения метадона Приложение 2 к Правилам использования в медицинских целях наркотических средств, психотропных веществ и прекурсоров, подлежащих контролю в Республике Казахстан.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2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94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2E3066-3411-9CED-256D-A77F189FC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В проект Комплексного плана борьбы с наркоманией и наркобизнесом в Республике Казахстан на 2023-2025 годы включены вопросы обеспечения лекарственными средствами участников  программы поддерживающей терапии агонистами опиоидов из республиканского бюджета.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В проекте Дорожной карты по развитию службы охраны психического здоровья Республики Казахстан на 2023 – 2024 годы, в Разделе III. Развитие поддерживающей терапии агонистами опиоидов, отражен процесс внесения изменений в вышеуказанные приказы.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5648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0292AE-F5AD-4CAD-BDCC-326860D247A3}"/>
              </a:ext>
            </a:extLst>
          </p:cNvPr>
          <p:cNvSpPr/>
          <p:nvPr/>
        </p:nvSpPr>
        <p:spPr>
          <a:xfrm>
            <a:off x="2060618" y="3142444"/>
            <a:ext cx="8628845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БЛАГОДАРЮ ЗА ВНИМАНИЕ!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7973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1522</TotalTime>
  <Words>679</Words>
  <Application>Microsoft Office PowerPoint</Application>
  <PresentationFormat>Широкоэкранный</PresentationFormat>
  <Paragraphs>66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Times New Roman</vt:lpstr>
      <vt:lpstr>Wingdings</vt:lpstr>
      <vt:lpstr>Ретро</vt:lpstr>
      <vt:lpstr>Реализация поддерживающей терапии агонистами опиоидов в Республике Казахстан </vt:lpstr>
      <vt:lpstr>Показатели ПТАО  (январь 2023) </vt:lpstr>
      <vt:lpstr>Дорожная карта по реализации ПТАО в Республике Казахстан на 2021-2022 гг. (утверждена приказом МЗ РК от 9 апреля 2021г. №206)</vt:lpstr>
      <vt:lpstr>Дорожная карта по реализации ПТАО в Республике Казахстан на 2021-2022 гг. (утверждена приказом МЗ РК от 9 апреля 2021г. №206)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в Казахстане  программы поддерживающей  терапии агонистами опиоидов</dc:title>
  <dc:creator>Nadezhda Cherchenko</dc:creator>
  <cp:lastModifiedBy>Nadezhda Cherchenko</cp:lastModifiedBy>
  <cp:revision>36</cp:revision>
  <dcterms:created xsi:type="dcterms:W3CDTF">2020-12-02T13:53:20Z</dcterms:created>
  <dcterms:modified xsi:type="dcterms:W3CDTF">2023-01-18T09:17:23Z</dcterms:modified>
</cp:coreProperties>
</file>