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5"/>
  </p:notesMasterIdLst>
  <p:sldIdLst>
    <p:sldId id="256" r:id="rId2"/>
    <p:sldId id="348" r:id="rId3"/>
    <p:sldId id="349" r:id="rId4"/>
    <p:sldId id="350" r:id="rId5"/>
    <p:sldId id="356" r:id="rId6"/>
    <p:sldId id="355" r:id="rId7"/>
    <p:sldId id="347" r:id="rId8"/>
    <p:sldId id="362" r:id="rId9"/>
    <p:sldId id="363" r:id="rId10"/>
    <p:sldId id="357" r:id="rId11"/>
    <p:sldId id="342" r:id="rId12"/>
    <p:sldId id="354" r:id="rId13"/>
    <p:sldId id="34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0E88"/>
    <a:srgbClr val="00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43" autoAdjust="0"/>
  </p:normalViewPr>
  <p:slideViewPr>
    <p:cSldViewPr>
      <p:cViewPr>
        <p:scale>
          <a:sx n="82" d="100"/>
          <a:sy n="82" d="100"/>
        </p:scale>
        <p:origin x="-1474" y="-1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9AA6D63-AB47-43C2-BA7C-BC9C683685B2}" type="datetimeFigureOut">
              <a:rPr lang="ru-RU"/>
              <a:pPr>
                <a:defRPr/>
              </a:pPr>
              <a:t>11.05.2013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98F406E-92F3-4272-A83E-B19F7FB18C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111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7" descr="\\FS-KNCV-02\Homefolders\topcuoglu\TB CARE\TB CARE Logos\usai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33850" cy="160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8" descr="\\FS-KNCV-02\Homefolders\topcuoglu\TB CARE\TB CARE Logos\Approved TB CARE I Logo without USAI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214313"/>
            <a:ext cx="40005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83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184" name="Rectangle 40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 sz="4000">
                <a:solidFill>
                  <a:schemeClr val="accent4">
                    <a:lumMod val="10000"/>
                  </a:schemeClr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dt" sz="quarter" idx="10"/>
          </p:nvPr>
        </p:nvSpPr>
        <p:spPr>
          <a:xfrm>
            <a:off x="2362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ftr" sz="quarter" idx="11"/>
          </p:nvPr>
        </p:nvSpPr>
        <p:spPr>
          <a:xfrm>
            <a:off x="4648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15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1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38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1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41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>
                    <a:lumMod val="10000"/>
                  </a:schemeClr>
                </a:solidFill>
              </a:defRPr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098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9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2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44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4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1800">
                <a:solidFill>
                  <a:schemeClr val="accent4">
                    <a:lumMod val="1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4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1800">
                <a:solidFill>
                  <a:schemeClr val="accent4">
                    <a:lumMod val="1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120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accent4">
                    <a:lumMod val="1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0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18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16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1600">
                <a:solidFill>
                  <a:schemeClr val="accent4">
                    <a:lumMod val="1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accent4">
                    <a:lumMod val="1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0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18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16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1600">
                <a:solidFill>
                  <a:schemeClr val="accent4">
                    <a:lumMod val="1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8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6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78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accent4">
                    <a:lumMod val="10000"/>
                  </a:schemeClr>
                </a:solidFill>
              </a:defRPr>
            </a:lvl1pPr>
            <a:lvl2pPr>
              <a:defRPr sz="2800">
                <a:solidFill>
                  <a:schemeClr val="accent4">
                    <a:lumMod val="10000"/>
                  </a:schemeClr>
                </a:solidFill>
              </a:defRPr>
            </a:lvl2pPr>
            <a:lvl3pPr>
              <a:defRPr sz="2400">
                <a:solidFill>
                  <a:schemeClr val="accent4">
                    <a:lumMod val="10000"/>
                  </a:schemeClr>
                </a:solidFill>
              </a:defRPr>
            </a:lvl3pPr>
            <a:lvl4pPr>
              <a:defRPr sz="2000">
                <a:solidFill>
                  <a:schemeClr val="accent4">
                    <a:lumMod val="10000"/>
                  </a:schemeClr>
                </a:solidFill>
              </a:defRPr>
            </a:lvl4pPr>
            <a:lvl5pPr>
              <a:defRPr sz="2000">
                <a:solidFill>
                  <a:schemeClr val="accent4">
                    <a:lumMod val="1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4">
                    <a:lumMod val="1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92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accent4">
                    <a:lumMod val="1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4">
                    <a:lumMod val="1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3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9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dirty="0" smtClean="0"/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28813" y="62865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61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38613" y="62912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29" name="Picture 45" descr="USAID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75" y="6143625"/>
            <a:ext cx="2071688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46" descr="\\FS-KNCV-02\Homefolders\topcuoglu\TB CARE\TB CARE Logos\Approved TB CARE I Logo without USAID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6286500"/>
            <a:ext cx="1643063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801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6161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61616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61616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61616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61616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ctrTitle" sz="quarter"/>
          </p:nvPr>
        </p:nvSpPr>
        <p:spPr>
          <a:xfrm>
            <a:off x="684213" y="1628775"/>
            <a:ext cx="7989887" cy="1656209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FF0000"/>
                </a:solidFill>
                <a:effectLst/>
              </a:rPr>
              <a:t>Эффективность психосоциальной поддержки больным туберкулезом в Восточно-Казахстанской области</a:t>
            </a:r>
            <a:endParaRPr lang="en-US" sz="2800" b="1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4099" name="Subtitle 6"/>
          <p:cNvSpPr>
            <a:spLocks noGrp="1"/>
          </p:cNvSpPr>
          <p:nvPr>
            <p:ph type="subTitle" sz="quarter" idx="1"/>
          </p:nvPr>
        </p:nvSpPr>
        <p:spPr>
          <a:xfrm>
            <a:off x="755650" y="4005064"/>
            <a:ext cx="7993063" cy="20162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002060"/>
                </a:solidFill>
                <a:effectLst/>
              </a:rPr>
              <a:t>Светлана Пак</a:t>
            </a:r>
          </a:p>
          <a:p>
            <a:pPr eaLnBrk="1" hangingPunct="1"/>
            <a:r>
              <a:rPr lang="ru-RU" sz="2000" b="1" dirty="0" smtClean="0">
                <a:solidFill>
                  <a:srgbClr val="002060"/>
                </a:solidFill>
                <a:effectLst/>
              </a:rPr>
              <a:t>Проект </a:t>
            </a:r>
            <a:r>
              <a:rPr lang="en-US" sz="2000" b="1" dirty="0" smtClean="0">
                <a:solidFill>
                  <a:srgbClr val="002060"/>
                </a:solidFill>
                <a:effectLst/>
              </a:rPr>
              <a:t>USAID TB CARE I</a:t>
            </a:r>
            <a:endParaRPr lang="ru-RU" sz="2000" b="1" dirty="0" smtClean="0">
              <a:solidFill>
                <a:srgbClr val="002060"/>
              </a:solidFill>
              <a:effectLst/>
            </a:endParaRPr>
          </a:p>
          <a:p>
            <a:pPr eaLnBrk="1" hangingPunct="1"/>
            <a:r>
              <a:rPr lang="ru-RU" sz="2000" b="1" dirty="0" smtClean="0">
                <a:solidFill>
                  <a:srgbClr val="002060"/>
                </a:solidFill>
                <a:effectLst/>
              </a:rPr>
              <a:t>Представительство </a:t>
            </a:r>
            <a:r>
              <a:rPr lang="en-US" sz="2000" b="1" dirty="0" smtClean="0">
                <a:solidFill>
                  <a:srgbClr val="002060"/>
                </a:solidFill>
                <a:effectLst/>
              </a:rPr>
              <a:t>KNCV</a:t>
            </a:r>
            <a:r>
              <a:rPr lang="ru-RU" sz="2000" b="1" dirty="0" smtClean="0">
                <a:solidFill>
                  <a:srgbClr val="002060"/>
                </a:solidFill>
                <a:effectLst/>
              </a:rPr>
              <a:t> в Центральной Азии</a:t>
            </a:r>
          </a:p>
          <a:p>
            <a:pPr eaLnBrk="1" hangingPunct="1"/>
            <a:endParaRPr lang="ru-RU" sz="2000" b="1" dirty="0" smtClean="0">
              <a:solidFill>
                <a:srgbClr val="002060"/>
              </a:solidFill>
              <a:effectLst/>
            </a:endParaRPr>
          </a:p>
          <a:p>
            <a:pPr eaLnBrk="1" hangingPunct="1"/>
            <a:r>
              <a:rPr lang="ru-RU" sz="2000" b="1" dirty="0" smtClean="0">
                <a:solidFill>
                  <a:srgbClr val="002060"/>
                </a:solidFill>
                <a:effectLst/>
              </a:rPr>
              <a:t>16 – 17 мая 2013 г., Астана</a:t>
            </a:r>
            <a:endParaRPr lang="en-US" sz="2000" b="1" dirty="0" smtClean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422995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  <a:effectLst/>
              </a:rPr>
              <a:t>Психосоциальная помощь, оказанная 228 ТБМЛУ пациентам, март – декабрь 2010г.</a:t>
            </a:r>
            <a:endParaRPr lang="ru-RU" sz="2800" dirty="0">
              <a:solidFill>
                <a:srgbClr val="FF0000"/>
              </a:solidFill>
              <a:effectLst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2276872"/>
          <a:ext cx="8642347" cy="2521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823"/>
                <a:gridCol w="1316419"/>
                <a:gridCol w="1275869"/>
                <a:gridCol w="1193373"/>
                <a:gridCol w="1234621"/>
                <a:gridCol w="1234621"/>
                <a:gridCol w="1234621"/>
              </a:tblGrid>
              <a:tr h="115745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Психоло-гическая</a:t>
                      </a:r>
                      <a:r>
                        <a:rPr lang="ru-RU" sz="1400" dirty="0" smtClean="0"/>
                        <a:t> помощь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Продукто-вые</a:t>
                      </a:r>
                      <a:r>
                        <a:rPr lang="ru-RU" sz="1400" dirty="0" smtClean="0"/>
                        <a:t> и </a:t>
                      </a:r>
                      <a:r>
                        <a:rPr lang="ru-RU" sz="1400" dirty="0" err="1" smtClean="0"/>
                        <a:t>гигиени-ческие</a:t>
                      </a:r>
                      <a:r>
                        <a:rPr lang="ru-RU" sz="1400" dirty="0" smtClean="0"/>
                        <a:t> пакеты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Докумен-тирование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Инвалид-ность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Бесплат-ный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детский сад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Времен-ное</a:t>
                      </a:r>
                      <a:r>
                        <a:rPr lang="ru-RU" sz="1400" dirty="0" smtClean="0"/>
                        <a:t> жилье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Трудо-устройст-во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36283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157 (69%)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85 (37%)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21 (9%)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48 (21%)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</a:t>
                      </a:r>
                      <a:r>
                        <a:rPr lang="ru-RU" b="1" baseline="0" dirty="0" smtClean="0"/>
                        <a:t> (3%)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</a:t>
                      </a:r>
                      <a:r>
                        <a:rPr lang="ru-RU" b="1" baseline="0" dirty="0" smtClean="0"/>
                        <a:t> (1%)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 (3%)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24185"/>
          </a:xfrm>
        </p:spPr>
        <p:txBody>
          <a:bodyPr/>
          <a:lstStyle/>
          <a:p>
            <a:pPr eaLnBrk="1" hangingPunct="1"/>
            <a:r>
              <a:rPr lang="ru-RU" sz="3200" dirty="0" smtClean="0">
                <a:solidFill>
                  <a:srgbClr val="FF0000"/>
                </a:solidFill>
                <a:effectLst/>
                <a:latin typeface="+mn-lt"/>
                <a:cs typeface="Calibri" pitchFamily="34" charset="0"/>
              </a:rPr>
              <a:t>Результаты программы (1)</a:t>
            </a:r>
            <a:endParaRPr lang="ru-RU" sz="3200" dirty="0" smtClean="0">
              <a:solidFill>
                <a:srgbClr val="FF0000"/>
              </a:solidFill>
              <a:effectLst/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3" cy="511256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effectLst/>
                <a:cs typeface="Calibri" pitchFamily="34" charset="0"/>
              </a:rPr>
              <a:t>Больные почувствовали</a:t>
            </a:r>
            <a:r>
              <a:rPr lang="ru-RU" sz="2000" dirty="0">
                <a:effectLst/>
                <a:cs typeface="Calibri" pitchFamily="34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effectLst/>
                <a:cs typeface="Calibri" pitchFamily="34" charset="0"/>
              </a:rPr>
              <a:t>участие и понимание</a:t>
            </a:r>
            <a:r>
              <a:rPr lang="ru-RU" sz="2000" dirty="0" smtClean="0">
                <a:solidFill>
                  <a:srgbClr val="FF0000"/>
                </a:solidFill>
                <a:effectLst/>
                <a:cs typeface="Calibri" pitchFamily="34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cs typeface="Calibri" pitchFamily="34" charset="0"/>
              </a:rPr>
              <a:t>со </a:t>
            </a:r>
            <a:r>
              <a:rPr lang="ru-RU" sz="2000" dirty="0" smtClean="0">
                <a:solidFill>
                  <a:srgbClr val="002060"/>
                </a:solidFill>
                <a:effectLst/>
                <a:cs typeface="Calibri" pitchFamily="34" charset="0"/>
              </a:rPr>
              <a:t>стороны персонала</a:t>
            </a:r>
          </a:p>
          <a:p>
            <a:pPr eaLnBrk="1" hangingPunct="1">
              <a:lnSpc>
                <a:spcPct val="80000"/>
              </a:lnSpc>
              <a:buClr>
                <a:srgbClr val="002060"/>
              </a:buClr>
              <a:buNone/>
              <a:defRPr/>
            </a:pPr>
            <a:endParaRPr lang="ru-RU" sz="2000" dirty="0" smtClean="0">
              <a:solidFill>
                <a:srgbClr val="002060"/>
              </a:solidFill>
              <a:effectLst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rgbClr val="002060"/>
                </a:solidFill>
                <a:effectLst/>
                <a:cs typeface="Calibri" pitchFamily="34" charset="0"/>
              </a:rPr>
              <a:t>Больные </a:t>
            </a:r>
            <a:r>
              <a:rPr lang="ru-RU" sz="2000" dirty="0">
                <a:solidFill>
                  <a:srgbClr val="002060"/>
                </a:solidFill>
                <a:effectLst/>
                <a:cs typeface="Calibri" pitchFamily="34" charset="0"/>
              </a:rPr>
              <a:t>стали более </a:t>
            </a:r>
            <a:r>
              <a:rPr lang="ru-RU" sz="2000" b="1" dirty="0">
                <a:solidFill>
                  <a:srgbClr val="FF0000"/>
                </a:solidFill>
                <a:effectLst/>
                <a:cs typeface="Calibri" pitchFamily="34" charset="0"/>
              </a:rPr>
              <a:t>доверительно </a:t>
            </a:r>
            <a:r>
              <a:rPr lang="ru-RU" sz="2000" dirty="0">
                <a:solidFill>
                  <a:srgbClr val="002060"/>
                </a:solidFill>
                <a:effectLst/>
                <a:cs typeface="Calibri" pitchFamily="34" charset="0"/>
              </a:rPr>
              <a:t>относиться к медицинским </a:t>
            </a:r>
            <a:r>
              <a:rPr lang="ru-RU" sz="2000" dirty="0" smtClean="0">
                <a:solidFill>
                  <a:srgbClr val="002060"/>
                </a:solidFill>
                <a:effectLst/>
                <a:cs typeface="Calibri" pitchFamily="34" charset="0"/>
              </a:rPr>
              <a:t>работникам</a:t>
            </a:r>
          </a:p>
          <a:p>
            <a:pPr eaLnBrk="1" hangingPunct="1">
              <a:lnSpc>
                <a:spcPct val="80000"/>
              </a:lnSpc>
              <a:buClr>
                <a:srgbClr val="002060"/>
              </a:buClr>
              <a:buNone/>
              <a:defRPr/>
            </a:pPr>
            <a:endParaRPr lang="ru-RU" sz="2000" dirty="0">
              <a:solidFill>
                <a:srgbClr val="002060"/>
              </a:solidFill>
              <a:effectLst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effectLst/>
                <a:cs typeface="Calibri" pitchFamily="34" charset="0"/>
              </a:rPr>
              <a:t>Процент пропусков приема препаратов на амбулаторном </a:t>
            </a:r>
            <a:r>
              <a:rPr lang="ru-RU" sz="2000" dirty="0" err="1" smtClean="0">
                <a:effectLst/>
                <a:cs typeface="Calibri" pitchFamily="34" charset="0"/>
              </a:rPr>
              <a:t>эт</a:t>
            </a:r>
            <a:r>
              <a:rPr lang="ru-RU" sz="2000" dirty="0" smtClean="0">
                <a:effectLst/>
                <a:cs typeface="Calibri" pitchFamily="34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effectLst/>
                <a:cs typeface="Calibri" pitchFamily="34" charset="0"/>
              </a:rPr>
              <a:t>снизился</a:t>
            </a:r>
            <a:r>
              <a:rPr lang="ru-RU" sz="2000" dirty="0">
                <a:effectLst/>
                <a:cs typeface="Calibri" pitchFamily="34" charset="0"/>
              </a:rPr>
              <a:t> </a:t>
            </a:r>
            <a:r>
              <a:rPr lang="ru-RU" sz="2000" b="1" u="sng" dirty="0">
                <a:solidFill>
                  <a:srgbClr val="FF0000"/>
                </a:solidFill>
                <a:effectLst/>
                <a:cs typeface="Calibri" pitchFamily="34" charset="0"/>
              </a:rPr>
              <a:t>с 18% до 4%!!!!</a:t>
            </a:r>
            <a:r>
              <a:rPr lang="ru-RU" sz="2000" u="sng" dirty="0">
                <a:effectLst/>
                <a:cs typeface="Calibri" pitchFamily="34" charset="0"/>
              </a:rPr>
              <a:t> </a:t>
            </a:r>
            <a:endParaRPr lang="ru-RU" sz="2000" u="sng" dirty="0" smtClean="0">
              <a:effectLst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2060"/>
              </a:buClr>
              <a:buNone/>
              <a:defRPr/>
            </a:pPr>
            <a:endParaRPr lang="ru-RU" sz="2000" u="sng" dirty="0">
              <a:solidFill>
                <a:srgbClr val="002060"/>
              </a:solidFill>
              <a:effectLst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effectLst/>
                <a:cs typeface="Calibri" pitchFamily="34" charset="0"/>
              </a:rPr>
              <a:t>Среди бенефициаров проекта</a:t>
            </a:r>
            <a:r>
              <a:rPr lang="ru-RU" sz="2000" b="1" dirty="0">
                <a:solidFill>
                  <a:srgbClr val="002060"/>
                </a:solidFill>
                <a:effectLst/>
                <a:cs typeface="Calibri" pitchFamily="34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cs typeface="Calibri" pitchFamily="34" charset="0"/>
              </a:rPr>
              <a:t>(более 400 человек, из них 44 злостных нарушителя в прошлом) </a:t>
            </a:r>
            <a:r>
              <a:rPr lang="ru-RU" sz="2000" dirty="0">
                <a:solidFill>
                  <a:srgbClr val="FF0000"/>
                </a:solidFill>
                <a:effectLst/>
                <a:cs typeface="Calibri" pitchFamily="34" charset="0"/>
              </a:rPr>
              <a:t>– </a:t>
            </a:r>
            <a:r>
              <a:rPr lang="ru-RU" sz="2000" b="1" u="sng" dirty="0">
                <a:solidFill>
                  <a:srgbClr val="FF0000"/>
                </a:solidFill>
                <a:effectLst/>
                <a:cs typeface="Calibri" pitchFamily="34" charset="0"/>
              </a:rPr>
              <a:t>ни одного отрыва от лечения! </a:t>
            </a:r>
            <a:endParaRPr lang="ru-RU" sz="2000" b="1" u="sng" dirty="0" smtClean="0">
              <a:solidFill>
                <a:srgbClr val="FF0000"/>
              </a:solidFill>
              <a:effectLst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2060"/>
              </a:buClr>
              <a:buNone/>
              <a:defRPr/>
            </a:pPr>
            <a:endParaRPr lang="en-US" sz="2000" b="1" u="sng" dirty="0">
              <a:solidFill>
                <a:srgbClr val="FF0000"/>
              </a:solidFill>
              <a:effectLst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rgbClr val="002060"/>
                </a:solidFill>
                <a:effectLst/>
                <a:cs typeface="Calibri" pitchFamily="34" charset="0"/>
              </a:rPr>
              <a:t>Больные лучше понимают необходимость непрерывного лечения</a:t>
            </a:r>
          </a:p>
          <a:p>
            <a:pPr eaLnBrk="1" hangingPunct="1">
              <a:lnSpc>
                <a:spcPct val="80000"/>
              </a:lnSpc>
              <a:buClr>
                <a:srgbClr val="002060"/>
              </a:buClr>
              <a:buNone/>
              <a:defRPr/>
            </a:pPr>
            <a:endParaRPr lang="ru-RU" sz="2000" dirty="0" smtClean="0">
              <a:solidFill>
                <a:srgbClr val="002060"/>
              </a:solidFill>
              <a:effectLst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rgbClr val="002060"/>
                </a:solidFill>
                <a:effectLst/>
                <a:cs typeface="Calibri" pitchFamily="34" charset="0"/>
              </a:rPr>
              <a:t>Больные </a:t>
            </a:r>
            <a:r>
              <a:rPr lang="ru-RU" sz="2000" b="1" dirty="0" smtClean="0">
                <a:solidFill>
                  <a:srgbClr val="FF0000"/>
                </a:solidFill>
                <a:effectLst/>
                <a:cs typeface="Calibri" pitchFamily="34" charset="0"/>
              </a:rPr>
              <a:t>предлагают помощь</a:t>
            </a:r>
            <a:r>
              <a:rPr lang="ru-RU" sz="2000" dirty="0" smtClean="0">
                <a:effectLst/>
                <a:cs typeface="Calibri" pitchFamily="34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cs typeface="Calibri" pitchFamily="34" charset="0"/>
              </a:rPr>
              <a:t>в работе </a:t>
            </a:r>
            <a:r>
              <a:rPr lang="ru-RU" sz="2000" dirty="0" smtClean="0">
                <a:solidFill>
                  <a:srgbClr val="002060"/>
                </a:solidFill>
                <a:effectLst/>
                <a:cs typeface="Calibri" pitchFamily="34" charset="0"/>
              </a:rPr>
              <a:t>Группы поддержки</a:t>
            </a:r>
            <a:endParaRPr lang="ru-RU" sz="2000" dirty="0">
              <a:solidFill>
                <a:srgbClr val="002060"/>
              </a:solidFill>
              <a:effectLst/>
              <a:cs typeface="Calibri" pitchFamily="34" charset="0"/>
            </a:endParaRPr>
          </a:p>
          <a:p>
            <a:pPr eaLnBrk="1" hangingPunct="1">
              <a:defRPr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9"/>
            <a:ext cx="8229600" cy="720079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/>
              </a:rPr>
              <a:t>Результаты программы (2)</a:t>
            </a:r>
            <a:endParaRPr lang="ru-RU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492941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rgbClr val="002060"/>
                </a:solidFill>
                <a:effectLst/>
                <a:cs typeface="Calibri" pitchFamily="34" charset="0"/>
              </a:rPr>
              <a:t>С января 2011 года в штатное расписание ОПТД ВКО и РПТД г. Семей введены ставки социальных работников и психологов</a:t>
            </a:r>
          </a:p>
          <a:p>
            <a:pPr eaLnBrk="1" hangingPunct="1">
              <a:lnSpc>
                <a:spcPct val="80000"/>
              </a:lnSpc>
              <a:buClr>
                <a:srgbClr val="FF0000"/>
              </a:buClr>
              <a:buNone/>
              <a:defRPr/>
            </a:pPr>
            <a:endParaRPr lang="ru-RU" sz="2000" dirty="0" smtClean="0">
              <a:solidFill>
                <a:srgbClr val="002060"/>
              </a:solidFill>
              <a:effectLst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rgbClr val="002060"/>
                </a:solidFill>
                <a:effectLst/>
                <a:cs typeface="Calibri" pitchFamily="34" charset="0"/>
              </a:rPr>
              <a:t>Показатель по оказанию социальной поддержки больным ТБ включён в рейтинг </a:t>
            </a:r>
            <a:r>
              <a:rPr lang="ru-RU" sz="2000" dirty="0" err="1" smtClean="0">
                <a:solidFill>
                  <a:srgbClr val="002060"/>
                </a:solidFill>
                <a:effectLst/>
                <a:cs typeface="Calibri" pitchFamily="34" charset="0"/>
              </a:rPr>
              <a:t>акимов</a:t>
            </a:r>
            <a:r>
              <a:rPr lang="ru-RU" sz="2000" dirty="0" smtClean="0">
                <a:solidFill>
                  <a:srgbClr val="002060"/>
                </a:solidFill>
                <a:effectLst/>
                <a:cs typeface="Calibri" pitchFamily="34" charset="0"/>
              </a:rPr>
              <a:t> районных уровней</a:t>
            </a:r>
          </a:p>
          <a:p>
            <a:pPr eaLnBrk="1" hangingPunct="1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  <a:defRPr/>
            </a:pPr>
            <a:endParaRPr lang="ru-RU" sz="2000" dirty="0" smtClean="0">
              <a:solidFill>
                <a:srgbClr val="002060"/>
              </a:solidFill>
              <a:effectLst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rgbClr val="002060"/>
                </a:solidFill>
                <a:effectLst/>
                <a:cs typeface="Calibri" pitchFamily="34" charset="0"/>
              </a:rPr>
              <a:t>С февраля 2010 года приказом </a:t>
            </a:r>
            <a:r>
              <a:rPr lang="ru-RU" sz="2000" dirty="0" err="1" smtClean="0">
                <a:solidFill>
                  <a:srgbClr val="002060"/>
                </a:solidFill>
                <a:effectLst/>
                <a:cs typeface="Calibri" pitchFamily="34" charset="0"/>
              </a:rPr>
              <a:t>акимата</a:t>
            </a:r>
            <a:r>
              <a:rPr lang="ru-RU" sz="2000" dirty="0" smtClean="0">
                <a:solidFill>
                  <a:srgbClr val="002060"/>
                </a:solidFill>
                <a:effectLst/>
                <a:cs typeface="Calibri" pitchFamily="34" charset="0"/>
              </a:rPr>
              <a:t> г. Семей о ежемесячной социальной поддержке 120 ТБ-МЛУ </a:t>
            </a:r>
            <a:r>
              <a:rPr lang="ru-RU" sz="2000" dirty="0" err="1" smtClean="0">
                <a:solidFill>
                  <a:srgbClr val="002060"/>
                </a:solidFill>
                <a:effectLst/>
                <a:cs typeface="Calibri" pitchFamily="34" charset="0"/>
              </a:rPr>
              <a:t>бльных</a:t>
            </a:r>
            <a:r>
              <a:rPr lang="ru-RU" sz="2000" dirty="0" smtClean="0">
                <a:solidFill>
                  <a:srgbClr val="002060"/>
                </a:solidFill>
                <a:effectLst/>
                <a:cs typeface="Calibri" pitchFamily="34" charset="0"/>
              </a:rPr>
              <a:t> (по 5000 тенге) на амбулаторном этапе до конца лечения</a:t>
            </a:r>
          </a:p>
          <a:p>
            <a:pPr eaLnBrk="1" hangingPunct="1">
              <a:lnSpc>
                <a:spcPct val="80000"/>
              </a:lnSpc>
              <a:buClr>
                <a:srgbClr val="FF0000"/>
              </a:buClr>
              <a:buNone/>
              <a:defRPr/>
            </a:pPr>
            <a:endParaRPr lang="ru-RU" sz="2000" dirty="0" smtClean="0">
              <a:solidFill>
                <a:srgbClr val="002060"/>
              </a:solidFill>
              <a:effectLst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rgbClr val="002060"/>
                </a:solidFill>
                <a:effectLst/>
                <a:cs typeface="Calibri" pitchFamily="34" charset="0"/>
              </a:rPr>
              <a:t>Бюджет ВКО на</a:t>
            </a:r>
            <a:r>
              <a:rPr lang="en-US" sz="2000" dirty="0" smtClean="0">
                <a:solidFill>
                  <a:srgbClr val="002060"/>
                </a:solidFill>
                <a:effectLst/>
                <a:cs typeface="Calibri" pitchFamily="34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effectLst/>
                <a:cs typeface="Calibri" pitchFamily="34" charset="0"/>
              </a:rPr>
              <a:t>социальную помощь больным ТБ увеличился более чем в</a:t>
            </a:r>
            <a:r>
              <a:rPr lang="en-US" sz="2000" dirty="0" smtClean="0">
                <a:solidFill>
                  <a:srgbClr val="002060"/>
                </a:solidFill>
                <a:effectLst/>
                <a:cs typeface="Calibri" pitchFamily="34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effectLst/>
                <a:cs typeface="Calibri" pitchFamily="34" charset="0"/>
              </a:rPr>
              <a:t>18</a:t>
            </a:r>
            <a:r>
              <a:rPr lang="en-US" sz="2000" dirty="0" smtClean="0">
                <a:solidFill>
                  <a:srgbClr val="002060"/>
                </a:solidFill>
                <a:effectLst/>
                <a:cs typeface="Calibri" pitchFamily="34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effectLst/>
                <a:cs typeface="Calibri" pitchFamily="34" charset="0"/>
              </a:rPr>
              <a:t>раз, по сравнению с 2009 годом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2735833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FF0000"/>
                </a:solidFill>
                <a:effectLst/>
                <a:latin typeface="Bookman Old Style" pitchFamily="18" charset="0"/>
              </a:rPr>
              <a:t>СПАСИБО </a:t>
            </a:r>
            <a:br>
              <a:rPr lang="ru-RU" dirty="0" smtClean="0">
                <a:solidFill>
                  <a:srgbClr val="FF0000"/>
                </a:solidFill>
                <a:effectLst/>
                <a:latin typeface="Bookman Old Style" pitchFamily="18" charset="0"/>
              </a:rPr>
            </a:br>
            <a:r>
              <a:rPr lang="ru-RU" dirty="0" smtClean="0">
                <a:solidFill>
                  <a:srgbClr val="FF0000"/>
                </a:solidFill>
                <a:effectLst/>
                <a:latin typeface="Bookman Old Style" pitchFamily="18" charset="0"/>
              </a:rPr>
              <a:t>ЗА ВНИМАНИЕ!</a:t>
            </a:r>
            <a:endParaRPr lang="ru-RU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2205038"/>
            <a:ext cx="8229600" cy="37734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ru-RU" sz="2800" b="1" i="1" dirty="0">
              <a:solidFill>
                <a:srgbClr val="00206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/>
              </a:rPr>
              <a:t>Программа психосоциальной поддержки больным ТБ МЛУ</a:t>
            </a:r>
            <a:endParaRPr lang="ru-RU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/>
              </a:rPr>
              <a:t>Проект -  </a:t>
            </a:r>
            <a:r>
              <a:rPr lang="ru-RU" dirty="0" smtClean="0">
                <a:solidFill>
                  <a:srgbClr val="002060"/>
                </a:solidFill>
                <a:effectLst/>
              </a:rPr>
              <a:t>«Менеджмент ТБ МЛУ и социальная поддержка больным туберкулезом»</a:t>
            </a:r>
          </a:p>
          <a:p>
            <a:r>
              <a:rPr lang="ru-RU" b="1" dirty="0" smtClean="0">
                <a:solidFill>
                  <a:srgbClr val="002060"/>
                </a:solidFill>
                <a:effectLst/>
              </a:rPr>
              <a:t>Донор - </a:t>
            </a:r>
            <a:r>
              <a:rPr lang="en-US" dirty="0" smtClean="0">
                <a:solidFill>
                  <a:srgbClr val="002060"/>
                </a:solidFill>
                <a:effectLst/>
              </a:rPr>
              <a:t>USAID</a:t>
            </a:r>
            <a:r>
              <a:rPr lang="en-US" b="1" dirty="0" smtClean="0">
                <a:solidFill>
                  <a:srgbClr val="002060"/>
                </a:solidFill>
                <a:effectLst/>
              </a:rPr>
              <a:t> </a:t>
            </a:r>
            <a:endParaRPr lang="ru-RU" b="1" dirty="0" smtClean="0">
              <a:solidFill>
                <a:srgbClr val="002060"/>
              </a:solidFill>
              <a:effectLst/>
            </a:endParaRPr>
          </a:p>
          <a:p>
            <a:r>
              <a:rPr lang="ru-RU" b="1" dirty="0" smtClean="0">
                <a:solidFill>
                  <a:srgbClr val="002060"/>
                </a:solidFill>
                <a:effectLst/>
              </a:rPr>
              <a:t>Период - </a:t>
            </a:r>
            <a:r>
              <a:rPr lang="ru-RU" dirty="0" smtClean="0">
                <a:solidFill>
                  <a:srgbClr val="002060"/>
                </a:solidFill>
                <a:effectLst/>
              </a:rPr>
              <a:t>январь 2009 – октябрь 2010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effectLst/>
              </a:rPr>
              <a:t>	</a:t>
            </a:r>
            <a:r>
              <a:rPr lang="ru-RU" b="1" dirty="0" smtClean="0">
                <a:solidFill>
                  <a:srgbClr val="002060"/>
                </a:solidFill>
                <a:effectLst/>
              </a:rPr>
              <a:t>Проектная область</a:t>
            </a:r>
            <a:r>
              <a:rPr lang="ru-RU" dirty="0" smtClean="0">
                <a:solidFill>
                  <a:srgbClr val="002060"/>
                </a:solidFill>
                <a:effectLst/>
              </a:rPr>
              <a:t> – ВКО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  <a:effectLst/>
            </a:endParaRPr>
          </a:p>
          <a:p>
            <a:endParaRPr lang="ru-RU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/>
              </a:rPr>
              <a:t>Программа психосоциальной поддержки больным ТБ МЛУ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/>
              </a:rPr>
              <a:t>Партнеры:</a:t>
            </a:r>
          </a:p>
          <a:p>
            <a:pPr marL="514350" indent="-514350"/>
            <a:r>
              <a:rPr lang="ru-RU" sz="2400" dirty="0" smtClean="0">
                <a:solidFill>
                  <a:srgbClr val="002060"/>
                </a:solidFill>
                <a:effectLst/>
              </a:rPr>
              <a:t>НЦПТ</a:t>
            </a:r>
          </a:p>
          <a:p>
            <a:pPr marL="514350" indent="-514350"/>
            <a:r>
              <a:rPr lang="ru-RU" sz="2400" dirty="0" err="1" smtClean="0">
                <a:solidFill>
                  <a:srgbClr val="002060"/>
                </a:solidFill>
                <a:effectLst/>
              </a:rPr>
              <a:t>Акимат</a:t>
            </a:r>
            <a:r>
              <a:rPr lang="ru-RU" sz="2400" dirty="0" smtClean="0">
                <a:solidFill>
                  <a:srgbClr val="002060"/>
                </a:solidFill>
                <a:effectLst/>
              </a:rPr>
              <a:t> Восточно-Казахстанской области</a:t>
            </a:r>
          </a:p>
          <a:p>
            <a:pPr marL="514350" indent="-514350"/>
            <a:r>
              <a:rPr lang="ru-RU" sz="2400" dirty="0" smtClean="0">
                <a:solidFill>
                  <a:srgbClr val="002060"/>
                </a:solidFill>
                <a:effectLst/>
              </a:rPr>
              <a:t>Областное управление координации занятости и социальных программ ВКО</a:t>
            </a:r>
          </a:p>
          <a:p>
            <a:pPr marL="514350" indent="-514350"/>
            <a:r>
              <a:rPr lang="ru-RU" sz="2400" dirty="0" smtClean="0">
                <a:solidFill>
                  <a:srgbClr val="002060"/>
                </a:solidFill>
                <a:effectLst/>
              </a:rPr>
              <a:t>Областное управление здравоохранения</a:t>
            </a:r>
          </a:p>
          <a:p>
            <a:pPr marL="514350" indent="-514350"/>
            <a:r>
              <a:rPr lang="ru-RU" sz="2400" dirty="0" smtClean="0">
                <a:solidFill>
                  <a:srgbClr val="002060"/>
                </a:solidFill>
                <a:effectLst/>
              </a:rPr>
              <a:t>Управление </a:t>
            </a:r>
          </a:p>
          <a:p>
            <a:pPr marL="514350" indent="-514350"/>
            <a:r>
              <a:rPr lang="ru-RU" sz="2400" dirty="0" smtClean="0">
                <a:solidFill>
                  <a:srgbClr val="002060"/>
                </a:solidFill>
                <a:effectLst/>
              </a:rPr>
              <a:t>Противотуберкулезная служба области</a:t>
            </a:r>
          </a:p>
          <a:p>
            <a:pPr marL="514350" indent="-514350"/>
            <a:r>
              <a:rPr lang="ru-RU" sz="2400" dirty="0" smtClean="0">
                <a:solidFill>
                  <a:srgbClr val="002060"/>
                </a:solidFill>
                <a:effectLst/>
              </a:rPr>
              <a:t>Территориальные центры социальной помощи населению</a:t>
            </a:r>
          </a:p>
          <a:p>
            <a:pPr marL="514350" indent="-514350"/>
            <a:endParaRPr lang="ru-RU" sz="2400" dirty="0" smtClean="0">
              <a:solidFill>
                <a:srgbClr val="002060"/>
              </a:solidFill>
              <a:effectLst/>
            </a:endParaRPr>
          </a:p>
          <a:p>
            <a:endParaRPr lang="ru-RU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/>
              </a:rPr>
              <a:t>Цель проекта:</a:t>
            </a:r>
            <a:endParaRPr lang="ru-RU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altLang="ko-KR" sz="2800" b="1" dirty="0" smtClean="0">
                <a:solidFill>
                  <a:srgbClr val="002060"/>
                </a:solidFill>
                <a:effectLst/>
                <a:latin typeface="Verdana" pitchFamily="34" charset="0"/>
              </a:rPr>
              <a:t>Создание модели психосоциальной</a:t>
            </a:r>
          </a:p>
          <a:p>
            <a:pPr algn="ctr"/>
            <a:r>
              <a:rPr lang="ru-RU" altLang="ko-KR" sz="2800" b="1" dirty="0" smtClean="0">
                <a:solidFill>
                  <a:srgbClr val="002060"/>
                </a:solidFill>
                <a:effectLst/>
                <a:latin typeface="Verdana" pitchFamily="34" charset="0"/>
              </a:rPr>
              <a:t>поддержки больных </a:t>
            </a:r>
          </a:p>
          <a:p>
            <a:pPr algn="ctr"/>
            <a:r>
              <a:rPr lang="ru-RU" altLang="ko-KR" sz="2800" b="1" dirty="0" smtClean="0">
                <a:solidFill>
                  <a:srgbClr val="002060"/>
                </a:solidFill>
                <a:effectLst/>
                <a:latin typeface="Verdana" pitchFamily="34" charset="0"/>
              </a:rPr>
              <a:t>туберкулезом с множественной </a:t>
            </a:r>
          </a:p>
          <a:p>
            <a:pPr algn="ctr"/>
            <a:r>
              <a:rPr lang="ru-RU" altLang="ko-KR" sz="2800" b="1" dirty="0" smtClean="0">
                <a:solidFill>
                  <a:srgbClr val="002060"/>
                </a:solidFill>
                <a:effectLst/>
                <a:latin typeface="Verdana" pitchFamily="34" charset="0"/>
              </a:rPr>
              <a:t>лекарственной устойчивостью </a:t>
            </a:r>
          </a:p>
          <a:p>
            <a:pPr algn="ctr"/>
            <a:r>
              <a:rPr lang="ru-RU" altLang="ko-KR" sz="2800" b="1" dirty="0" smtClean="0">
                <a:solidFill>
                  <a:srgbClr val="002060"/>
                </a:solidFill>
                <a:effectLst/>
                <a:latin typeface="Verdana" pitchFamily="34" charset="0"/>
              </a:rPr>
              <a:t>для удержания их на лечении  </a:t>
            </a:r>
          </a:p>
          <a:p>
            <a:endParaRPr lang="ru-RU" sz="2800" dirty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783035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  <a:effectLst/>
                <a:cs typeface="Calibri" pitchFamily="34" charset="0"/>
              </a:rPr>
              <a:t>Характеристика  больных ТБ МЛУ прошедших через </a:t>
            </a:r>
            <a:r>
              <a:rPr lang="ru-RU" sz="2800" dirty="0" err="1" smtClean="0">
                <a:solidFill>
                  <a:srgbClr val="FF0000"/>
                </a:solidFill>
                <a:effectLst/>
                <a:cs typeface="Calibri" pitchFamily="34" charset="0"/>
              </a:rPr>
              <a:t>програму</a:t>
            </a:r>
            <a:r>
              <a:rPr lang="ru-RU" sz="2800" dirty="0" smtClean="0">
                <a:solidFill>
                  <a:srgbClr val="FF0000"/>
                </a:solidFill>
                <a:effectLst/>
                <a:cs typeface="Calibri" pitchFamily="34" charset="0"/>
              </a:rPr>
              <a:t> психосоциальной помощи, март – декабрь 2010г.</a:t>
            </a:r>
            <a:endParaRPr lang="ru-RU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2708920"/>
          <a:ext cx="8794968" cy="237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864096"/>
                <a:gridCol w="864096"/>
                <a:gridCol w="1584176"/>
                <a:gridCol w="936104"/>
                <a:gridCol w="1512168"/>
                <a:gridCol w="1594168"/>
              </a:tblGrid>
              <a:tr h="830149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№</a:t>
                      </a:r>
                      <a:r>
                        <a:rPr lang="ru-RU" sz="1400" b="1" baseline="0" dirty="0" smtClean="0"/>
                        <a:t> ТБМЛУ пациентов получивших </a:t>
                      </a:r>
                    </a:p>
                    <a:p>
                      <a:pPr algn="ctr"/>
                      <a:r>
                        <a:rPr lang="ru-RU" sz="1400" b="1" baseline="0" dirty="0" smtClean="0"/>
                        <a:t>ПСП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Пол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Безработные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БОМЖ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Заключен- </a:t>
                      </a:r>
                      <a:r>
                        <a:rPr lang="ru-RU" sz="1400" b="1" dirty="0" err="1" smtClean="0"/>
                        <a:t>ные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Алкоголизм/</a:t>
                      </a:r>
                    </a:p>
                    <a:p>
                      <a:pPr algn="ctr"/>
                      <a:r>
                        <a:rPr lang="ru-RU" sz="1400" b="1" dirty="0" smtClean="0"/>
                        <a:t>наркомания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0857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м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ж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</a:tr>
              <a:tr h="83753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228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139 (61%)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89 (39%)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183 (80%)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3</a:t>
                      </a:r>
                      <a:r>
                        <a:rPr lang="ru-RU" sz="1400" b="1" baseline="0" dirty="0" smtClean="0"/>
                        <a:t> (1%)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20 (8%)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24</a:t>
                      </a:r>
                      <a:r>
                        <a:rPr lang="ru-RU" sz="1400" b="1" baseline="0" dirty="0" smtClean="0"/>
                        <a:t> (10%)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74923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  <a:cs typeface="Calibri" pitchFamily="34" charset="0"/>
              </a:rPr>
              <a:t>Программа психосоциальной поддержки больных ТБ МЛУ в ВКО</a:t>
            </a:r>
            <a:endParaRPr lang="ru-R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0014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Down Arrow Callout 4"/>
          <p:cNvSpPr/>
          <p:nvPr/>
        </p:nvSpPr>
        <p:spPr bwMode="auto">
          <a:xfrm>
            <a:off x="3707904" y="1124744"/>
            <a:ext cx="4536504" cy="2664296"/>
          </a:xfrm>
          <a:prstGeom prst="downArrowCallout">
            <a:avLst/>
          </a:prstGeom>
          <a:solidFill>
            <a:srgbClr val="FFC000"/>
          </a:solidFill>
          <a:ln w="571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buClr>
                <a:srgbClr val="FFFFCC"/>
              </a:buClr>
              <a:buSzPct val="60000"/>
              <a:defRPr/>
            </a:pPr>
            <a:r>
              <a:rPr lang="ru-RU" b="1" kern="0" dirty="0" smtClean="0">
                <a:solidFill>
                  <a:srgbClr val="002060"/>
                </a:solidFill>
                <a:cs typeface="Calibri" pitchFamily="34" charset="0"/>
              </a:rPr>
              <a:t>укрепление комплексного лечения и ухода посредством создания и поддержания  коммуникации между медицинскими работниками и пациентами</a:t>
            </a:r>
            <a:endParaRPr lang="ru-RU" kern="0" dirty="0">
              <a:solidFill>
                <a:srgbClr val="002060"/>
              </a:solidFill>
              <a:cs typeface="Calibri" pitchFamily="34" charset="0"/>
            </a:endParaRPr>
          </a:p>
        </p:txBody>
      </p:sp>
      <p:sp>
        <p:nvSpPr>
          <p:cNvPr id="6" name="Right Arrow Callout 5"/>
          <p:cNvSpPr/>
          <p:nvPr/>
        </p:nvSpPr>
        <p:spPr bwMode="auto">
          <a:xfrm>
            <a:off x="539552" y="1628800"/>
            <a:ext cx="3096344" cy="1584176"/>
          </a:xfrm>
          <a:prstGeom prst="rightArrowCallout">
            <a:avLst/>
          </a:prstGeom>
          <a:solidFill>
            <a:schemeClr val="bg2">
              <a:lumMod val="20000"/>
              <a:lumOff val="80000"/>
            </a:schemeClr>
          </a:solidFill>
          <a:ln w="571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ru-RU" b="1" dirty="0" smtClean="0">
                <a:solidFill>
                  <a:srgbClr val="FF0000"/>
                </a:solidFill>
              </a:rPr>
              <a:t>Программа </a:t>
            </a:r>
            <a:r>
              <a:rPr lang="ru-RU" b="1" dirty="0" err="1" smtClean="0">
                <a:solidFill>
                  <a:srgbClr val="FF0000"/>
                </a:solidFill>
              </a:rPr>
              <a:t>психо</a:t>
            </a:r>
            <a:r>
              <a:rPr lang="ru-RU" b="1" dirty="0" smtClean="0">
                <a:solidFill>
                  <a:srgbClr val="FF0000"/>
                </a:solidFill>
              </a:rPr>
              <a:t>-</a:t>
            </a:r>
          </a:p>
          <a:p>
            <a:pPr algn="ctr" eaLnBrk="0" hangingPunct="0"/>
            <a:r>
              <a:rPr lang="ru-RU" b="1" dirty="0" smtClean="0">
                <a:solidFill>
                  <a:srgbClr val="FF0000"/>
                </a:solidFill>
              </a:rPr>
              <a:t>социальной поддержки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3491880" y="5229200"/>
            <a:ext cx="5112568" cy="936104"/>
          </a:xfrm>
          <a:prstGeom prst="roundRect">
            <a:avLst/>
          </a:prstGeom>
          <a:solidFill>
            <a:srgbClr val="140E88"/>
          </a:solidFill>
          <a:ln w="571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ru-RU" b="1" kern="0" dirty="0" smtClean="0">
                <a:cs typeface="Calibri" pitchFamily="34" charset="0"/>
              </a:rPr>
              <a:t>предотвращение перерывов в лечении или отрывов от лечения</a:t>
            </a:r>
            <a:endParaRPr kumimoji="0" lang="ru-RU" sz="1800" b="1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9" name="Down Arrow Callout 8"/>
          <p:cNvSpPr/>
          <p:nvPr/>
        </p:nvSpPr>
        <p:spPr bwMode="auto">
          <a:xfrm>
            <a:off x="3851920" y="3933056"/>
            <a:ext cx="4464496" cy="1296144"/>
          </a:xfrm>
          <a:prstGeom prst="downArrowCallout">
            <a:avLst/>
          </a:prstGeom>
          <a:solidFill>
            <a:srgbClr val="00CC00"/>
          </a:solidFill>
          <a:ln w="5715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ru-RU" b="1" kern="0" dirty="0" smtClean="0">
                <a:cs typeface="Calibri" pitchFamily="34" charset="0"/>
              </a:rPr>
              <a:t>повышение приверженности больных к лечению</a:t>
            </a:r>
            <a:endParaRPr kumimoji="0" lang="ru-RU" sz="1800" b="0" i="0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"/>
          <p:cNvSpPr>
            <a:spLocks noGrp="1" noChangeArrowheads="1"/>
          </p:cNvSpPr>
          <p:nvPr>
            <p:ph idx="1"/>
          </p:nvPr>
        </p:nvSpPr>
        <p:spPr bwMode="auto">
          <a:xfrm>
            <a:off x="468313" y="115888"/>
            <a:ext cx="8229600" cy="965200"/>
          </a:xfrm>
          <a:solidFill>
            <a:schemeClr val="accent6">
              <a:lumMod val="40000"/>
              <a:lumOff val="60000"/>
            </a:schemeClr>
          </a:solidFill>
          <a:ln w="50800">
            <a:solidFill>
              <a:schemeClr val="tx1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indent="0" algn="ctr"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ПАЦИЕНТ - ОРИЕНТИРОВАННЫЙ ПОДХОД: </a:t>
            </a:r>
          </a:p>
          <a:p>
            <a:pPr marL="0" indent="0" algn="ctr"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основные составляющие </a:t>
            </a:r>
          </a:p>
        </p:txBody>
      </p:sp>
      <p:sp>
        <p:nvSpPr>
          <p:cNvPr id="5" name="AutoShape 16"/>
          <p:cNvSpPr>
            <a:spLocks noChangeArrowheads="1"/>
          </p:cNvSpPr>
          <p:nvPr/>
        </p:nvSpPr>
        <p:spPr bwMode="auto">
          <a:xfrm>
            <a:off x="1539875" y="1250950"/>
            <a:ext cx="339725" cy="431800"/>
          </a:xfrm>
          <a:prstGeom prst="downArrow">
            <a:avLst>
              <a:gd name="adj1" fmla="val 50000"/>
              <a:gd name="adj2" fmla="val 76405"/>
            </a:avLst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6" name="AutoShape 16"/>
          <p:cNvSpPr>
            <a:spLocks noChangeArrowheads="1"/>
          </p:cNvSpPr>
          <p:nvPr/>
        </p:nvSpPr>
        <p:spPr bwMode="auto">
          <a:xfrm>
            <a:off x="4581525" y="1296988"/>
            <a:ext cx="360363" cy="431800"/>
          </a:xfrm>
          <a:prstGeom prst="downArrow">
            <a:avLst>
              <a:gd name="adj1" fmla="val 50000"/>
              <a:gd name="adj2" fmla="val 76405"/>
            </a:avLst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7" name="AutoShape 16"/>
          <p:cNvSpPr>
            <a:spLocks noChangeArrowheads="1"/>
          </p:cNvSpPr>
          <p:nvPr/>
        </p:nvSpPr>
        <p:spPr bwMode="auto">
          <a:xfrm>
            <a:off x="7378700" y="1281113"/>
            <a:ext cx="358775" cy="431800"/>
          </a:xfrm>
          <a:prstGeom prst="downArrow">
            <a:avLst>
              <a:gd name="adj1" fmla="val 50000"/>
              <a:gd name="adj2" fmla="val 76405"/>
            </a:avLst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0246" name="Rectangle 19"/>
          <p:cNvSpPr>
            <a:spLocks noChangeArrowheads="1"/>
          </p:cNvSpPr>
          <p:nvPr/>
        </p:nvSpPr>
        <p:spPr bwMode="auto">
          <a:xfrm>
            <a:off x="468313" y="1657350"/>
            <a:ext cx="2484437" cy="90805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Клинический </a:t>
            </a:r>
          </a:p>
          <a:p>
            <a:pPr algn="ctr" eaLnBrk="0" hangingPunct="0"/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уход</a:t>
            </a:r>
          </a:p>
        </p:txBody>
      </p:sp>
      <p:sp>
        <p:nvSpPr>
          <p:cNvPr id="10247" name="Rectangle 20"/>
          <p:cNvSpPr>
            <a:spLocks noChangeArrowheads="1"/>
          </p:cNvSpPr>
          <p:nvPr/>
        </p:nvSpPr>
        <p:spPr bwMode="auto">
          <a:xfrm>
            <a:off x="3492500" y="1712913"/>
            <a:ext cx="2519363" cy="917575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Психологическая </a:t>
            </a:r>
          </a:p>
          <a:p>
            <a:pPr algn="ctr" eaLnBrk="0" hangingPunct="0"/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поддержка</a:t>
            </a:r>
          </a:p>
        </p:txBody>
      </p:sp>
      <p:sp>
        <p:nvSpPr>
          <p:cNvPr id="10248" name="Rectangle 21"/>
          <p:cNvSpPr>
            <a:spLocks noChangeArrowheads="1"/>
          </p:cNvSpPr>
          <p:nvPr/>
        </p:nvSpPr>
        <p:spPr bwMode="auto">
          <a:xfrm>
            <a:off x="6332538" y="1712913"/>
            <a:ext cx="2343150" cy="88265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Социально-</a:t>
            </a:r>
          </a:p>
          <a:p>
            <a:pPr algn="ctr" eaLnBrk="0" hangingPunct="0"/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экономическая </a:t>
            </a:r>
          </a:p>
          <a:p>
            <a:pPr algn="ctr" eaLnBrk="0" hangingPunct="0"/>
            <a:r>
              <a:rPr lang="ru-RU" sz="20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поддержка</a:t>
            </a:r>
          </a:p>
        </p:txBody>
      </p:sp>
      <p:sp>
        <p:nvSpPr>
          <p:cNvPr id="11" name="AutoShape 26"/>
          <p:cNvSpPr>
            <a:spLocks noChangeArrowheads="1"/>
          </p:cNvSpPr>
          <p:nvPr/>
        </p:nvSpPr>
        <p:spPr bwMode="auto">
          <a:xfrm>
            <a:off x="2339975" y="2565400"/>
            <a:ext cx="71438" cy="287338"/>
          </a:xfrm>
          <a:prstGeom prst="downArrow">
            <a:avLst>
              <a:gd name="adj1" fmla="val 50000"/>
              <a:gd name="adj2" fmla="val 100555"/>
            </a:avLst>
          </a:prstGeom>
          <a:solidFill>
            <a:srgbClr val="000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3" name="AutoShape 24"/>
          <p:cNvSpPr>
            <a:spLocks noChangeArrowheads="1"/>
          </p:cNvSpPr>
          <p:nvPr/>
        </p:nvSpPr>
        <p:spPr bwMode="auto">
          <a:xfrm>
            <a:off x="1524000" y="2708920"/>
            <a:ext cx="311696" cy="496243"/>
          </a:xfrm>
          <a:prstGeom prst="downArrow">
            <a:avLst>
              <a:gd name="adj1" fmla="val 50000"/>
              <a:gd name="adj2" fmla="val 76405"/>
            </a:avLst>
          </a:prstGeom>
          <a:solidFill>
            <a:srgbClr val="00206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pic>
        <p:nvPicPr>
          <p:cNvPr id="10251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12976"/>
            <a:ext cx="8207375" cy="25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AutoShape 24"/>
          <p:cNvSpPr>
            <a:spLocks noChangeArrowheads="1"/>
          </p:cNvSpPr>
          <p:nvPr/>
        </p:nvSpPr>
        <p:spPr bwMode="auto">
          <a:xfrm>
            <a:off x="4581525" y="2709863"/>
            <a:ext cx="341313" cy="503237"/>
          </a:xfrm>
          <a:prstGeom prst="downArrow">
            <a:avLst>
              <a:gd name="adj1" fmla="val 50000"/>
              <a:gd name="adj2" fmla="val 76405"/>
            </a:avLst>
          </a:prstGeom>
          <a:solidFill>
            <a:srgbClr val="00206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4" name="AutoShape 24"/>
          <p:cNvSpPr>
            <a:spLocks noChangeArrowheads="1"/>
          </p:cNvSpPr>
          <p:nvPr/>
        </p:nvSpPr>
        <p:spPr bwMode="auto">
          <a:xfrm>
            <a:off x="7452320" y="2708920"/>
            <a:ext cx="341313" cy="503237"/>
          </a:xfrm>
          <a:prstGeom prst="downArrow">
            <a:avLst>
              <a:gd name="adj1" fmla="val 50000"/>
              <a:gd name="adj2" fmla="val 76405"/>
            </a:avLst>
          </a:prstGeom>
          <a:solidFill>
            <a:srgbClr val="00206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188" y="188913"/>
            <a:ext cx="8064500" cy="7699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ru-RU" sz="2000" b="1" kern="0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ПСИХОСОЦИАЛЬНАЯ ПОДДЕРЖКА  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ru-RU" sz="2000" b="1" kern="0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(мульти-дисциплинарная команда)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68313" y="1268413"/>
            <a:ext cx="1727200" cy="574675"/>
          </a:xfrm>
          <a:prstGeom prst="rect">
            <a:avLst/>
          </a:prstGeom>
          <a:solidFill>
            <a:srgbClr val="CC99FF"/>
          </a:solidFill>
          <a:ln w="38100">
            <a:solidFill>
              <a:srgbClr val="CC99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b="1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Врач - фтизиатр</a:t>
            </a:r>
            <a:endParaRPr lang="ru-RU" dirty="0" smtClean="0">
              <a:solidFill>
                <a:srgbClr val="000000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774950" y="1268413"/>
            <a:ext cx="3741738" cy="431800"/>
          </a:xfrm>
          <a:prstGeom prst="rect">
            <a:avLst/>
          </a:prstGeom>
          <a:solidFill>
            <a:srgbClr val="CC99FF"/>
          </a:solidFill>
          <a:ln w="3810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b="1" dirty="0" err="1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ЦВКК</a:t>
            </a:r>
            <a:r>
              <a:rPr lang="ru-RU" b="1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 ПО ТБ</a:t>
            </a:r>
            <a:r>
              <a:rPr lang="en-US" b="1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/</a:t>
            </a:r>
            <a:r>
              <a:rPr lang="ru-RU" b="1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ТБ-</a:t>
            </a:r>
            <a:r>
              <a:rPr lang="ru-RU" b="1" dirty="0" err="1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МЛУ</a:t>
            </a:r>
            <a:endParaRPr lang="ru-RU" b="1" dirty="0" smtClean="0">
              <a:solidFill>
                <a:srgbClr val="000000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019925" y="1341438"/>
            <a:ext cx="1728788" cy="501650"/>
          </a:xfrm>
          <a:prstGeom prst="rect">
            <a:avLst/>
          </a:prstGeom>
          <a:solidFill>
            <a:srgbClr val="CC99FF"/>
          </a:solidFill>
          <a:ln w="38100">
            <a:solidFill>
              <a:srgbClr val="CC99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b="1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УИС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008063" y="2133600"/>
            <a:ext cx="7127875" cy="719138"/>
          </a:xfrm>
          <a:prstGeom prst="rect">
            <a:avLst/>
          </a:prstGeom>
          <a:solidFill>
            <a:srgbClr val="00FF00"/>
          </a:solidFill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600" b="1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КУРАТОР </a:t>
            </a:r>
            <a:r>
              <a:rPr lang="ru-RU" sz="1600" b="1" dirty="0" err="1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ГПСП</a:t>
            </a:r>
            <a:r>
              <a:rPr lang="ru-RU" sz="1600" b="1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 (зав. </a:t>
            </a:r>
            <a:r>
              <a:rPr lang="ru-RU" sz="1600" b="1" dirty="0">
                <a:solidFill>
                  <a:srgbClr val="000000"/>
                </a:solidFill>
                <a:latin typeface="Verdana" pitchFamily="34" charset="0"/>
                <a:cs typeface="+mn-cs"/>
              </a:rPr>
              <a:t>а</a:t>
            </a:r>
            <a:r>
              <a:rPr lang="ru-RU" sz="1600" b="1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мбулаторным отделением)</a:t>
            </a:r>
            <a:endParaRPr lang="en-US" sz="1600" b="1" dirty="0" smtClean="0">
              <a:solidFill>
                <a:srgbClr val="000000"/>
              </a:solidFill>
              <a:latin typeface="Verdana" pitchFamily="34" charset="0"/>
              <a:cs typeface="+mn-cs"/>
            </a:endParaRPr>
          </a:p>
          <a:p>
            <a:pPr algn="ctr" eaLnBrk="1" hangingPunct="1">
              <a:defRPr/>
            </a:pPr>
            <a:r>
              <a:rPr lang="ru-RU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Финальный список больных, нуждающихся в поддержке</a:t>
            </a:r>
          </a:p>
        </p:txBody>
      </p:sp>
      <p:sp>
        <p:nvSpPr>
          <p:cNvPr id="10" name="Text Box 24"/>
          <p:cNvSpPr txBox="1">
            <a:spLocks noChangeArrowheads="1"/>
          </p:cNvSpPr>
          <p:nvPr/>
        </p:nvSpPr>
        <p:spPr bwMode="auto">
          <a:xfrm>
            <a:off x="468313" y="3141663"/>
            <a:ext cx="8424862" cy="3095625"/>
          </a:xfrm>
          <a:prstGeom prst="rect">
            <a:avLst/>
          </a:prstGeom>
          <a:solidFill>
            <a:srgbClr val="FFFF99"/>
          </a:solidFill>
          <a:ln w="38100">
            <a:solidFill>
              <a:srgbClr val="FFFF99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Группа психосоциальной поддержки (</a:t>
            </a:r>
            <a:r>
              <a:rPr lang="ru-RU" b="1" kern="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ГПСП</a:t>
            </a:r>
            <a:r>
              <a:rPr lang="en-US" b="1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):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Психолог</a:t>
            </a:r>
            <a:r>
              <a:rPr lang="en-US" b="1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ru-RU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индивидуальная работа с пациентом и членами семьи – беседы, консультирование, оценка нужд с выездом на место жительства и пр.)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kern="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kern="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ГПСП</a:t>
            </a:r>
            <a:r>
              <a:rPr lang="en-US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ru-RU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разработка индивидуального плана удержания больного на лечении</a:t>
            </a:r>
            <a:r>
              <a:rPr lang="en-US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ru-RU" kern="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Психолог</a:t>
            </a:r>
            <a:r>
              <a:rPr lang="en-US" b="1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ru-RU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психологическая поддержка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Медсестра </a:t>
            </a:r>
            <a:r>
              <a:rPr lang="ru-RU" b="1" kern="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тубслужбы</a:t>
            </a:r>
            <a:r>
              <a:rPr lang="en-US" b="1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ru-RU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клинический уход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Социальный работник</a:t>
            </a:r>
            <a:r>
              <a:rPr lang="en-US" b="1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ru-RU" kern="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социальная помощь (любая)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kern="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endParaRPr lang="ru-RU" kern="0" dirty="0" smtClean="0">
              <a:solidFill>
                <a:srgbClr val="000000"/>
              </a:solidFill>
              <a:latin typeface="Verdana" pitchFamily="34" charset="0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endParaRPr lang="en-US" kern="0" dirty="0" smtClean="0">
              <a:solidFill>
                <a:srgbClr val="000000"/>
              </a:solidFill>
              <a:latin typeface="Verdana" pitchFamily="34" charset="0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endParaRPr lang="ru-RU" kern="0" dirty="0" smtClean="0">
              <a:solidFill>
                <a:srgbClr val="000000"/>
              </a:solidFill>
              <a:latin typeface="Verdana" pitchFamily="34" charset="0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endParaRPr lang="en-US" kern="0" dirty="0" smtClean="0">
              <a:solidFill>
                <a:srgbClr val="000000"/>
              </a:solidFill>
              <a:latin typeface="Verdana" pitchFamily="34" charset="0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endParaRPr lang="en-US" kern="0" dirty="0" smtClean="0">
              <a:solidFill>
                <a:srgbClr val="000000"/>
              </a:solidFill>
              <a:latin typeface="Verdana" pitchFamily="34" charset="0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Verdana" pitchFamily="34" charset="0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kern="0" dirty="0" smtClean="0">
              <a:solidFill>
                <a:srgbClr val="000000"/>
              </a:solidFill>
              <a:latin typeface="Verdana" pitchFamily="34" charset="0"/>
              <a:cs typeface="+mn-cs"/>
            </a:endParaRPr>
          </a:p>
        </p:txBody>
      </p:sp>
      <p:pic>
        <p:nvPicPr>
          <p:cNvPr id="1332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063" y="2890838"/>
            <a:ext cx="3365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025" y="1722438"/>
            <a:ext cx="428625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00" y="1250950"/>
            <a:ext cx="4349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863" y="1470025"/>
            <a:ext cx="4349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238" y="1268413"/>
            <a:ext cx="434975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409700"/>
            <a:ext cx="4349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03575" y="620713"/>
            <a:ext cx="5689600" cy="5616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000" b="1" u="sng" smtClean="0">
                <a:solidFill>
                  <a:srgbClr val="FF0000"/>
                </a:solidFill>
                <a:effectLst/>
                <a:latin typeface="Calibri" pitchFamily="34" charset="0"/>
                <a:cs typeface="Calibri" pitchFamily="34" charset="0"/>
              </a:rPr>
              <a:t>ОСНОВНЫЕ ЭТАПЫ РАБОТЫ ГПСП: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2000" b="1" u="sng" smtClean="0">
              <a:solidFill>
                <a:srgbClr val="FF000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100" b="1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Психосоциальное анкетирование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10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(в первые две недели госпитализации и повторно – при переводе на амбулаторное лечение)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2100" smtClean="0">
              <a:solidFill>
                <a:srgbClr val="00206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100" b="1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Оценка индивидуальных нужд и рисков отрыва от лечения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100" b="1" smtClean="0">
              <a:solidFill>
                <a:srgbClr val="00206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100" b="1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Формирование списка нуждающихся больных по разным направлениям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2100" b="1" smtClean="0">
              <a:solidFill>
                <a:srgbClr val="00206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100" b="1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Изучение и актирование жилищно – бытовых условий пациентов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2100" b="1" smtClean="0">
              <a:solidFill>
                <a:srgbClr val="00206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100" b="1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Разработка индивидуального плана удержания больного на лечении </a:t>
            </a:r>
            <a:r>
              <a:rPr lang="ru-RU" sz="2100" b="1" i="1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(корректируется в процессе лечения)</a:t>
            </a:r>
          </a:p>
        </p:txBody>
      </p:sp>
      <p:pic>
        <p:nvPicPr>
          <p:cNvPr id="14339" name="Picture 6" descr="S630200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3024336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U_TB CARE I PowerPoint Presentation Template 2003 Russian2">
  <a:themeElements>
    <a:clrScheme name="ERSIN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ERSI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RSIN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SIN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SIN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SIN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SIN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SIN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SIN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SIN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RU_TB CARE I PowerPoint Presentation Template 2003 Russian2</Template>
  <TotalTime>505</TotalTime>
  <Words>571</Words>
  <Application>Microsoft Office PowerPoint</Application>
  <PresentationFormat>On-screen Show (4:3)</PresentationFormat>
  <Paragraphs>130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RU_TB CARE I PowerPoint Presentation Template 2003 Russian2</vt:lpstr>
      <vt:lpstr>Эффективность психосоциальной поддержки больным туберкулезом в Восточно-Казахстанской области</vt:lpstr>
      <vt:lpstr>Программа психосоциальной поддержки больным ТБ МЛУ</vt:lpstr>
      <vt:lpstr>Программа психосоциальной поддержки больным ТБ МЛУ</vt:lpstr>
      <vt:lpstr>Цель проекта:</vt:lpstr>
      <vt:lpstr>Характеристика  больных ТБ МЛУ прошедших через програму психосоциальной помощи, март – декабрь 2010г.</vt:lpstr>
      <vt:lpstr>Программа психосоциальной поддержки больных ТБ МЛУ в ВКО</vt:lpstr>
      <vt:lpstr>PowerPoint Presentation</vt:lpstr>
      <vt:lpstr>PowerPoint Presentation</vt:lpstr>
      <vt:lpstr>PowerPoint Presentation</vt:lpstr>
      <vt:lpstr>Психосоциальная помощь, оказанная 228 ТБМЛУ пациентам, март – декабрь 2010г.</vt:lpstr>
      <vt:lpstr>Результаты программы (1)</vt:lpstr>
      <vt:lpstr>Результаты программы (2)</vt:lpstr>
      <vt:lpstr>СПАСИБО  ЗА ВНИМАНИЕ!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G.Kaliakbarova</dc:creator>
  <cp:lastModifiedBy>Svetlana</cp:lastModifiedBy>
  <cp:revision>167</cp:revision>
  <dcterms:created xsi:type="dcterms:W3CDTF">2012-09-10T12:34:27Z</dcterms:created>
  <dcterms:modified xsi:type="dcterms:W3CDTF">2013-05-11T10:53:29Z</dcterms:modified>
</cp:coreProperties>
</file>