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87" r:id="rId4"/>
    <p:sldId id="284" r:id="rId5"/>
    <p:sldId id="285" r:id="rId6"/>
    <p:sldId id="291" r:id="rId7"/>
    <p:sldId id="268" r:id="rId8"/>
    <p:sldId id="272" r:id="rId9"/>
    <p:sldId id="281" r:id="rId10"/>
    <p:sldId id="273" r:id="rId11"/>
    <p:sldId id="289" r:id="rId12"/>
    <p:sldId id="276" r:id="rId13"/>
    <p:sldId id="279" r:id="rId14"/>
    <p:sldId id="277" r:id="rId15"/>
    <p:sldId id="292" r:id="rId16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F66CC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81" autoAdjust="0"/>
  </p:normalViewPr>
  <p:slideViewPr>
    <p:cSldViewPr snapToGrid="0">
      <p:cViewPr>
        <p:scale>
          <a:sx n="75" d="100"/>
          <a:sy n="75" d="100"/>
        </p:scale>
        <p:origin x="-10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РБ (тыс. тенге)</c:v>
                </c:pt>
              </c:strCache>
            </c:strRef>
          </c:tx>
          <c:marker>
            <c:symbol val="circle"/>
            <c:size val="6"/>
          </c:marker>
          <c:dPt>
            <c:idx val="6"/>
            <c:marker>
              <c:spPr>
                <a:solidFill>
                  <a:srgbClr val="00B0F0"/>
                </a:solidFill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</c:spPr>
            </c:marker>
            <c:bubble3D val="0"/>
            <c:spPr>
              <a:ln>
                <a:solidFill>
                  <a:srgbClr val="00B0F0"/>
                </a:solidFill>
                <a:prstDash val="sysDash"/>
              </a:ln>
            </c:spPr>
          </c:dPt>
          <c:dPt>
            <c:idx val="7"/>
            <c:marker>
              <c:spPr>
                <a:solidFill>
                  <a:srgbClr val="00B0F0"/>
                </a:solidFill>
              </c:spPr>
            </c:marker>
            <c:bubble3D val="0"/>
            <c:spPr>
              <a:ln>
                <a:solidFill>
                  <a:srgbClr val="00B0F0"/>
                </a:solidFill>
                <a:prstDash val="sysDash"/>
              </a:ln>
            </c:spPr>
          </c:dPt>
          <c:dPt>
            <c:idx val="8"/>
            <c:marker>
              <c:spPr>
                <a:solidFill>
                  <a:srgbClr val="00B0F0"/>
                </a:solidFill>
              </c:spPr>
            </c:marker>
            <c:bubble3D val="0"/>
            <c:spPr>
              <a:ln>
                <a:solidFill>
                  <a:srgbClr val="00B0F0"/>
                </a:solidFill>
                <a:prstDash val="sysDash"/>
              </a:ln>
            </c:spPr>
          </c:dPt>
          <c:dPt>
            <c:idx val="9"/>
            <c:marker>
              <c:spPr>
                <a:solidFill>
                  <a:srgbClr val="00B0F0"/>
                </a:solidFill>
              </c:spPr>
            </c:marker>
            <c:bubble3D val="0"/>
            <c:spPr>
              <a:ln>
                <a:solidFill>
                  <a:srgbClr val="00B0F0"/>
                </a:solidFill>
                <a:prstDash val="sysDash"/>
              </a:ln>
            </c:spPr>
          </c:dPt>
          <c:dPt>
            <c:idx val="10"/>
            <c:marker>
              <c:spPr>
                <a:solidFill>
                  <a:srgbClr val="00B0F0"/>
                </a:solidFill>
              </c:spPr>
            </c:marker>
            <c:bubble3D val="0"/>
            <c:spPr>
              <a:ln>
                <a:solidFill>
                  <a:srgbClr val="00B0F0"/>
                </a:solidFill>
                <a:prstDash val="sysDash"/>
              </a:ln>
            </c:spPr>
          </c:dPt>
          <c:dPt>
            <c:idx val="11"/>
            <c:marker>
              <c:spPr>
                <a:solidFill>
                  <a:srgbClr val="00B0F0"/>
                </a:solidFill>
              </c:spPr>
            </c:marker>
            <c:bubble3D val="0"/>
            <c:spPr>
              <a:ln>
                <a:solidFill>
                  <a:srgbClr val="00B0F0"/>
                </a:solidFill>
                <a:prstDash val="sysDash"/>
              </a:ln>
            </c:spPr>
          </c:dPt>
          <c:dLbls>
            <c:dLbl>
              <c:idx val="2"/>
              <c:delete val="1"/>
            </c:dLbl>
            <c:dLbl>
              <c:idx val="3"/>
              <c:layout>
                <c:manualLayout>
                  <c:x val="-9.7222222222222265E-2"/>
                  <c:y val="-6.1732718539678814E-2"/>
                </c:manualLayout>
              </c:layout>
              <c:spPr>
                <a:noFill/>
                <a:ln w="25468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1728395061728409E-3"/>
                  <c:y val="4.4896522574311926E-2"/>
                </c:manualLayout>
              </c:layout>
              <c:spPr>
                <a:noFill/>
                <a:ln w="25468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-8.7962962962963132E-2"/>
                  <c:y val="-5.3314620556995429E-2"/>
                </c:manualLayout>
              </c:layout>
              <c:spPr>
                <a:noFill/>
                <a:ln w="25468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7037037037037056E-2"/>
                  <c:y val="-5.8926698898488429E-2"/>
                </c:manualLayout>
              </c:layout>
              <c:spPr>
                <a:noFill/>
                <a:ln w="25468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4.3209876543209798E-2"/>
                  <c:y val="-4.4896522574311926E-2"/>
                </c:manualLayout>
              </c:layout>
              <c:spPr>
                <a:noFill/>
                <a:ln w="25468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6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22143.200000000001</c:v>
                </c:pt>
                <c:pt idx="1">
                  <c:v>25392.6</c:v>
                </c:pt>
                <c:pt idx="2">
                  <c:v>31153.1</c:v>
                </c:pt>
                <c:pt idx="3">
                  <c:v>34569.4</c:v>
                </c:pt>
                <c:pt idx="4">
                  <c:v>38000</c:v>
                </c:pt>
                <c:pt idx="5">
                  <c:v>41800</c:v>
                </c:pt>
                <c:pt idx="6">
                  <c:v>46005</c:v>
                </c:pt>
                <c:pt idx="7">
                  <c:v>50600</c:v>
                </c:pt>
                <c:pt idx="8">
                  <c:v>55660</c:v>
                </c:pt>
                <c:pt idx="9">
                  <c:v>61226</c:v>
                </c:pt>
                <c:pt idx="10">
                  <c:v>67348</c:v>
                </c:pt>
                <c:pt idx="11">
                  <c:v>74082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layout>
                <c:manualLayout>
                  <c:x val="-0.14580725749052631"/>
                  <c:y val="-5.8308158554748989E-2"/>
                </c:manualLayout>
              </c:layout>
              <c:spPr>
                <a:noFill/>
                <a:ln w="25468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layout>
                <c:manualLayout>
                  <c:x val="0"/>
                  <c:y val="4.4896532494086434E-2"/>
                </c:manualLayout>
              </c:layout>
              <c:spPr>
                <a:noFill/>
                <a:ln w="25468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6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Лист1!$C$2:$C$13</c:f>
              <c:numCache>
                <c:formatCode>General</c:formatCode>
                <c:ptCount val="12"/>
                <c:pt idx="5">
                  <c:v>43300</c:v>
                </c:pt>
                <c:pt idx="6">
                  <c:v>49005</c:v>
                </c:pt>
                <c:pt idx="7">
                  <c:v>53600</c:v>
                </c:pt>
                <c:pt idx="8">
                  <c:v>57160</c:v>
                </c:pt>
                <c:pt idx="9">
                  <c:v>58002</c:v>
                </c:pt>
                <c:pt idx="10">
                  <c:v>58400</c:v>
                </c:pt>
                <c:pt idx="11">
                  <c:v>58500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030144"/>
        <c:axId val="33031680"/>
      </c:lineChart>
      <c:catAx>
        <c:axId val="3303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031680"/>
        <c:crosses val="autoZero"/>
        <c:auto val="1"/>
        <c:lblAlgn val="ctr"/>
        <c:lblOffset val="100"/>
        <c:noMultiLvlLbl val="0"/>
      </c:catAx>
      <c:valAx>
        <c:axId val="33031680"/>
        <c:scaling>
          <c:orientation val="minMax"/>
          <c:min val="1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030144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8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5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C1212D-4B35-4D6A-94FE-C1045B5D8DF9}" type="doc">
      <dgm:prSet loTypeId="urn:microsoft.com/office/officeart/2005/8/layout/venn2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96F1224E-FE68-4D3B-BD77-74795D0007B9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2800" b="1" dirty="0" smtClean="0"/>
            <a:t>ТБ</a:t>
          </a:r>
          <a:endParaRPr lang="ru-RU" sz="2800" b="1" dirty="0"/>
        </a:p>
      </dgm:t>
    </dgm:pt>
    <dgm:pt modelId="{B3D637E1-A3BE-4608-9D6A-81FFDF04BD8E}" type="parTrans" cxnId="{932CD348-F937-44EA-B156-86A4ACA96746}">
      <dgm:prSet/>
      <dgm:spPr/>
      <dgm:t>
        <a:bodyPr/>
        <a:lstStyle/>
        <a:p>
          <a:endParaRPr lang="ru-RU"/>
        </a:p>
      </dgm:t>
    </dgm:pt>
    <dgm:pt modelId="{B89D9BBC-9756-40C5-84BD-2F3A49D3E0B7}" type="sibTrans" cxnId="{932CD348-F937-44EA-B156-86A4ACA96746}">
      <dgm:prSet/>
      <dgm:spPr/>
      <dgm:t>
        <a:bodyPr/>
        <a:lstStyle/>
        <a:p>
          <a:endParaRPr lang="ru-RU"/>
        </a:p>
      </dgm:t>
    </dgm:pt>
    <dgm:pt modelId="{C68909B5-1C07-4799-B76A-A448E839A8FE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400" dirty="0" smtClean="0">
              <a:solidFill>
                <a:schemeClr val="bg1"/>
              </a:solidFill>
            </a:rPr>
            <a:t>МЛУ ТБ</a:t>
          </a:r>
          <a:endParaRPr lang="ru-RU" sz="2400" dirty="0">
            <a:solidFill>
              <a:schemeClr val="bg1"/>
            </a:solidFill>
          </a:endParaRPr>
        </a:p>
      </dgm:t>
    </dgm:pt>
    <dgm:pt modelId="{7D026F2E-495A-4689-81C6-78999BB8A39A}" type="parTrans" cxnId="{E175737E-BB12-4CE7-AC0C-1234A82E13B9}">
      <dgm:prSet/>
      <dgm:spPr/>
      <dgm:t>
        <a:bodyPr/>
        <a:lstStyle/>
        <a:p>
          <a:endParaRPr lang="ru-RU"/>
        </a:p>
      </dgm:t>
    </dgm:pt>
    <dgm:pt modelId="{3D990CDE-5220-443F-AF2C-FA326ABCF1BF}" type="sibTrans" cxnId="{E175737E-BB12-4CE7-AC0C-1234A82E13B9}">
      <dgm:prSet/>
      <dgm:spPr/>
      <dgm:t>
        <a:bodyPr/>
        <a:lstStyle/>
        <a:p>
          <a:endParaRPr lang="ru-RU"/>
        </a:p>
      </dgm:t>
    </dgm:pt>
    <dgm:pt modelId="{A4640DC7-B21E-47D5-846C-622FB7A75F0A}" type="pres">
      <dgm:prSet presAssocID="{3AC1212D-4B35-4D6A-94FE-C1045B5D8DF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60107F-F4E3-43D3-B663-FEB57C64A060}" type="pres">
      <dgm:prSet presAssocID="{3AC1212D-4B35-4D6A-94FE-C1045B5D8DF9}" presName="comp1" presStyleCnt="0"/>
      <dgm:spPr/>
    </dgm:pt>
    <dgm:pt modelId="{DD9B2151-CB97-4B60-AB54-7D8D37616EEB}" type="pres">
      <dgm:prSet presAssocID="{3AC1212D-4B35-4D6A-94FE-C1045B5D8DF9}" presName="circle1" presStyleLbl="node1" presStyleIdx="0" presStyleCnt="2" custScaleX="100000" custScaleY="139615" custLinFactNeighborX="6579"/>
      <dgm:spPr/>
      <dgm:t>
        <a:bodyPr/>
        <a:lstStyle/>
        <a:p>
          <a:endParaRPr lang="ru-RU"/>
        </a:p>
      </dgm:t>
    </dgm:pt>
    <dgm:pt modelId="{38566A96-40A0-492F-9E64-1A38DCA3718E}" type="pres">
      <dgm:prSet presAssocID="{3AC1212D-4B35-4D6A-94FE-C1045B5D8DF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14AE5E-FE50-49E0-918A-0555F928DE32}" type="pres">
      <dgm:prSet presAssocID="{3AC1212D-4B35-4D6A-94FE-C1045B5D8DF9}" presName="comp2" presStyleCnt="0"/>
      <dgm:spPr/>
    </dgm:pt>
    <dgm:pt modelId="{AC460B1E-85F7-4236-BDD9-54081FB6E5C1}" type="pres">
      <dgm:prSet presAssocID="{3AC1212D-4B35-4D6A-94FE-C1045B5D8DF9}" presName="circle2" presStyleLbl="node1" presStyleIdx="1" presStyleCnt="2" custScaleX="91574" custScaleY="17669" custLinFactNeighborX="-3807" custLinFactNeighborY="25589"/>
      <dgm:spPr/>
      <dgm:t>
        <a:bodyPr/>
        <a:lstStyle/>
        <a:p>
          <a:endParaRPr lang="ru-RU"/>
        </a:p>
      </dgm:t>
    </dgm:pt>
    <dgm:pt modelId="{67B4EF24-1577-44D0-9A62-711893853C01}" type="pres">
      <dgm:prSet presAssocID="{3AC1212D-4B35-4D6A-94FE-C1045B5D8DF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283569-0385-40F0-9A72-4F7524AC06A7}" type="presOf" srcId="{96F1224E-FE68-4D3B-BD77-74795D0007B9}" destId="{DD9B2151-CB97-4B60-AB54-7D8D37616EEB}" srcOrd="0" destOrd="0" presId="urn:microsoft.com/office/officeart/2005/8/layout/venn2"/>
    <dgm:cxn modelId="{05C2B910-5190-4954-8201-F570378B129E}" type="presOf" srcId="{C68909B5-1C07-4799-B76A-A448E839A8FE}" destId="{67B4EF24-1577-44D0-9A62-711893853C01}" srcOrd="1" destOrd="0" presId="urn:microsoft.com/office/officeart/2005/8/layout/venn2"/>
    <dgm:cxn modelId="{932CD348-F937-44EA-B156-86A4ACA96746}" srcId="{3AC1212D-4B35-4D6A-94FE-C1045B5D8DF9}" destId="{96F1224E-FE68-4D3B-BD77-74795D0007B9}" srcOrd="0" destOrd="0" parTransId="{B3D637E1-A3BE-4608-9D6A-81FFDF04BD8E}" sibTransId="{B89D9BBC-9756-40C5-84BD-2F3A49D3E0B7}"/>
    <dgm:cxn modelId="{F3AB8B0D-C45D-4A55-A777-18FFB2D7272B}" type="presOf" srcId="{96F1224E-FE68-4D3B-BD77-74795D0007B9}" destId="{38566A96-40A0-492F-9E64-1A38DCA3718E}" srcOrd="1" destOrd="0" presId="urn:microsoft.com/office/officeart/2005/8/layout/venn2"/>
    <dgm:cxn modelId="{E175737E-BB12-4CE7-AC0C-1234A82E13B9}" srcId="{3AC1212D-4B35-4D6A-94FE-C1045B5D8DF9}" destId="{C68909B5-1C07-4799-B76A-A448E839A8FE}" srcOrd="1" destOrd="0" parTransId="{7D026F2E-495A-4689-81C6-78999BB8A39A}" sibTransId="{3D990CDE-5220-443F-AF2C-FA326ABCF1BF}"/>
    <dgm:cxn modelId="{C6A74FC5-EEAD-427F-8392-FD94266E9E6E}" type="presOf" srcId="{C68909B5-1C07-4799-B76A-A448E839A8FE}" destId="{AC460B1E-85F7-4236-BDD9-54081FB6E5C1}" srcOrd="0" destOrd="0" presId="urn:microsoft.com/office/officeart/2005/8/layout/venn2"/>
    <dgm:cxn modelId="{C516C827-5AF7-42BF-A7CC-ECB6938E779C}" type="presOf" srcId="{3AC1212D-4B35-4D6A-94FE-C1045B5D8DF9}" destId="{A4640DC7-B21E-47D5-846C-622FB7A75F0A}" srcOrd="0" destOrd="0" presId="urn:microsoft.com/office/officeart/2005/8/layout/venn2"/>
    <dgm:cxn modelId="{7099FFB5-ABA6-4D41-A26E-78C8B32CC60A}" type="presParOf" srcId="{A4640DC7-B21E-47D5-846C-622FB7A75F0A}" destId="{8B60107F-F4E3-43D3-B663-FEB57C64A060}" srcOrd="0" destOrd="0" presId="urn:microsoft.com/office/officeart/2005/8/layout/venn2"/>
    <dgm:cxn modelId="{E7072D43-2A0B-45EC-B580-135E1AA24F6A}" type="presParOf" srcId="{8B60107F-F4E3-43D3-B663-FEB57C64A060}" destId="{DD9B2151-CB97-4B60-AB54-7D8D37616EEB}" srcOrd="0" destOrd="0" presId="urn:microsoft.com/office/officeart/2005/8/layout/venn2"/>
    <dgm:cxn modelId="{FB684597-8227-4F0B-AE7E-C5C577F74E8D}" type="presParOf" srcId="{8B60107F-F4E3-43D3-B663-FEB57C64A060}" destId="{38566A96-40A0-492F-9E64-1A38DCA3718E}" srcOrd="1" destOrd="0" presId="urn:microsoft.com/office/officeart/2005/8/layout/venn2"/>
    <dgm:cxn modelId="{E1BC4BA5-A333-4C12-AF2C-597C131B6BB0}" type="presParOf" srcId="{A4640DC7-B21E-47D5-846C-622FB7A75F0A}" destId="{7814AE5E-FE50-49E0-918A-0555F928DE32}" srcOrd="1" destOrd="0" presId="urn:microsoft.com/office/officeart/2005/8/layout/venn2"/>
    <dgm:cxn modelId="{AB7533E9-0ED0-41C2-8AAD-C336AE4B66E9}" type="presParOf" srcId="{7814AE5E-FE50-49E0-918A-0555F928DE32}" destId="{AC460B1E-85F7-4236-BDD9-54081FB6E5C1}" srcOrd="0" destOrd="0" presId="urn:microsoft.com/office/officeart/2005/8/layout/venn2"/>
    <dgm:cxn modelId="{432005B4-82F3-4C36-880A-8C5A5C55A80A}" type="presParOf" srcId="{7814AE5E-FE50-49E0-918A-0555F928DE32}" destId="{67B4EF24-1577-44D0-9A62-711893853C0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B2151-CB97-4B60-AB54-7D8D37616EEB}">
      <dsp:nvSpPr>
        <dsp:cNvPr id="0" name=""/>
        <dsp:cNvSpPr/>
      </dsp:nvSpPr>
      <dsp:spPr>
        <a:xfrm>
          <a:off x="0" y="66758"/>
          <a:ext cx="3157051" cy="440771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ТБ</a:t>
          </a:r>
          <a:endParaRPr lang="ru-RU" sz="2800" b="1" kern="1200" dirty="0"/>
        </a:p>
      </dsp:txBody>
      <dsp:txXfrm>
        <a:off x="749799" y="397337"/>
        <a:ext cx="1657451" cy="749311"/>
      </dsp:txXfrm>
    </dsp:sp>
    <dsp:sp modelId="{AC460B1E-85F7-4236-BDD9-54081FB6E5C1}">
      <dsp:nvSpPr>
        <dsp:cNvPr id="0" name=""/>
        <dsp:cNvSpPr/>
      </dsp:nvSpPr>
      <dsp:spPr>
        <a:xfrm>
          <a:off x="404244" y="3061959"/>
          <a:ext cx="2168278" cy="418364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МЛУ ТБ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721781" y="3166550"/>
        <a:ext cx="1533204" cy="2091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70EA699-7EE5-46A8-A9D2-8D565D129C0A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5E08D2-BA31-4191-A1EC-48E130821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161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AB8411A-F514-4AFB-BDF6-17D6E7CD1737}" type="slidenum">
              <a:rPr lang="ru-RU" sz="1200">
                <a:latin typeface="+mn-lt"/>
              </a:rPr>
              <a:pPr algn="r">
                <a:defRPr/>
              </a:pPr>
              <a:t>6</a:t>
            </a:fld>
            <a:endParaRPr lang="ru-RU" sz="1200">
              <a:latin typeface="+mn-lt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38188"/>
            <a:ext cx="4994275" cy="37465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EBEEE6-AB86-41C9-8114-9D1787F1538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  <p:sp>
        <p:nvSpPr>
          <p:cNvPr id="2457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38188"/>
            <a:ext cx="4994275" cy="37465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4FFE2C4-C644-4116-BDC5-899A6BCBD1E0}" type="slidenum">
              <a:rPr lang="ru-RU" sz="1200">
                <a:latin typeface="Calibri" pitchFamily="34" charset="0"/>
              </a:rPr>
              <a:pPr algn="r"/>
              <a:t>8</a:t>
            </a:fld>
            <a:endParaRPr lang="ru-RU" sz="1200">
              <a:latin typeface="Calibri" pitchFamily="34" charset="0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38188"/>
            <a:ext cx="4994275" cy="37465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8E38D-72F6-42B5-8684-7C107049ED63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C0D21-2054-45EE-B3B4-6899112BD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35085-2316-4E92-86AC-DC92A23DE30B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75292-9F71-4620-90C1-F1B55259F9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0E194-291A-47BC-B6B9-EE81373DDE27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4006-68ED-493C-88EF-E1070EB74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9B6EA-BC0E-42B6-82B5-3F60E6DDC024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45C8E-A87C-4B4C-8F5F-0609219FD6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36855-3890-4A9B-9105-CA756FC10F5B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E8645-8B3A-43B7-B7E4-9C983366B6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B8719-CD9A-4EE4-99B3-5AF486197A9B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ED5E2-32A7-4418-B53B-17E656F14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6842F-1745-41AC-8A72-B6D295BB0E60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6DD11-EF05-4A1C-9315-CA73F8D67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4F3C8-B22E-472D-B493-6E9374D20AB3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698D7-2146-42DA-9DB8-57DFA665C8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AD2D5-3540-42AE-9C44-06D81021D3FE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287D4-2D5C-4BC9-8188-C272B704A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2C2DE-4C5F-4560-BD5A-F73F01071491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E0AD-26F6-4843-97EB-A0BF74D48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1F83B-581C-4B05-8DB0-53BF04956F97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92CC-B733-45CB-9780-9131622D5B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0ECDB-12CA-40E1-8F11-DC38378DCE04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9E11C-CF7C-46C4-8231-27FAF3AD1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DAF43-3CC9-49CB-A666-277F3359F2EF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B87CC-3EB4-4734-B722-81BDA7506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4D5352-DC8D-4CBA-8E2C-2EAAED077A4A}" type="datetimeFigureOut">
              <a:rPr lang="ru-RU"/>
              <a:pPr>
                <a:defRPr/>
              </a:pPr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525A6-0B19-412D-AD87-0B3A22AF5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684213" y="476250"/>
            <a:ext cx="7772400" cy="3457575"/>
          </a:xfrm>
        </p:spPr>
        <p:txBody>
          <a:bodyPr/>
          <a:lstStyle/>
          <a:p>
            <a:pPr eaLnBrk="1" hangingPunct="1"/>
            <a:r>
              <a:rPr lang="ru-RU" dirty="0" smtClean="0"/>
              <a:t>Организационные аспекты совершенствования противотуберкулезной службы Республики Казахстан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4090988"/>
            <a:ext cx="8064500" cy="15621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М. </a:t>
            </a:r>
            <a:r>
              <a:rPr lang="ru-RU" sz="2400" dirty="0" err="1" smtClean="0"/>
              <a:t>Аденов</a:t>
            </a:r>
            <a:r>
              <a:rPr lang="ru-RU" sz="2400" dirty="0" smtClean="0"/>
              <a:t>, НЦПТ МЗ РК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smtClean="0"/>
              <a:t>Кадры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250825" y="1052513"/>
            <a:ext cx="8713788" cy="5689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800" dirty="0" smtClean="0"/>
              <a:t>Штатное расписание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ru-RU" sz="2400" dirty="0" smtClean="0"/>
              <a:t>Нагрузка персонала (стационар, диспансер)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ru-RU" sz="2400" dirty="0" smtClean="0"/>
              <a:t>Расширение штатов (организационно-методический отдел, психологи, </a:t>
            </a:r>
            <a:r>
              <a:rPr lang="ru-RU" sz="2400" dirty="0" err="1" smtClean="0"/>
              <a:t>МиО</a:t>
            </a:r>
            <a:r>
              <a:rPr lang="ru-RU" sz="2400" dirty="0" smtClean="0"/>
              <a:t>, социальные работники)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ru-RU" sz="2400" dirty="0" smtClean="0"/>
              <a:t>Утверждение штатов бактериологической службы (бак лаборатории ПТО, НРЛ, )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800" dirty="0" smtClean="0"/>
              <a:t>Оплата труда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ru-RU" sz="2400" dirty="0" smtClean="0"/>
              <a:t>Персонал  ПТО (% вредность, </a:t>
            </a:r>
            <a:r>
              <a:rPr lang="ru-RU" sz="2400" dirty="0" err="1" smtClean="0"/>
              <a:t>диф</a:t>
            </a:r>
            <a:r>
              <a:rPr lang="ru-RU" sz="2400" dirty="0" smtClean="0"/>
              <a:t>. оплата)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ru-RU" sz="2400" dirty="0" smtClean="0"/>
              <a:t>Персонал ПМСП (стимулирующий компонент, </a:t>
            </a:r>
            <a:r>
              <a:rPr lang="ru-RU" sz="2400" dirty="0" err="1" smtClean="0"/>
              <a:t>подушевой</a:t>
            </a:r>
            <a:r>
              <a:rPr lang="ru-RU" sz="2400" dirty="0" smtClean="0"/>
              <a:t> норматив, индикаторы оценки)</a:t>
            </a:r>
          </a:p>
          <a:p>
            <a:pPr marL="609600" indent="-6096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ru-RU" sz="2800" dirty="0" smtClean="0"/>
              <a:t>Обучение</a:t>
            </a:r>
            <a:r>
              <a:rPr lang="ru-RU" dirty="0" smtClean="0"/>
              <a:t>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ru-RU" sz="2400" dirty="0" smtClean="0"/>
              <a:t>Дипломное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ru-RU" sz="2400" dirty="0" smtClean="0"/>
              <a:t>После дипломное (резидентура)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Финансирование противотуберкулезных мероприятий в Республике Казахстан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</p:nvPr>
        </p:nvGraphicFramePr>
        <p:xfrm>
          <a:off x="146050" y="1601788"/>
          <a:ext cx="5137150" cy="513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ый треугольник 8"/>
          <p:cNvSpPr/>
          <p:nvPr/>
        </p:nvSpPr>
        <p:spPr>
          <a:xfrm rot="21344722" flipH="1">
            <a:off x="4213225" y="2206625"/>
            <a:ext cx="868363" cy="857250"/>
          </a:xfrm>
          <a:prstGeom prst="rtTriangle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 rot="19499121">
            <a:off x="2630679" y="3466337"/>
            <a:ext cx="1384300" cy="284162"/>
          </a:xfrm>
          <a:prstGeom prst="ellips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(60 </a:t>
            </a:r>
            <a:r>
              <a:rPr lang="ru-RU" sz="1400" dirty="0"/>
              <a:t>млн.</a:t>
            </a:r>
            <a:r>
              <a:rPr lang="en-US" sz="1400" dirty="0"/>
              <a:t>$)</a:t>
            </a:r>
            <a:endParaRPr lang="ru-RU" sz="1400" dirty="0"/>
          </a:p>
        </p:txBody>
      </p:sp>
      <p:sp>
        <p:nvSpPr>
          <p:cNvPr id="29701" name="Rectangle 3"/>
          <p:cNvSpPr txBox="1">
            <a:spLocks/>
          </p:cNvSpPr>
          <p:nvPr/>
        </p:nvSpPr>
        <p:spPr bwMode="auto">
          <a:xfrm>
            <a:off x="5453063" y="2166938"/>
            <a:ext cx="3233737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Средства высвобожденные в результате сокращения коечного фонда ПТО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Дополнительные средства (республиканский, местный бюджет)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Средства Гранта ГФ по борьбе с ТБ, мялярей и ВИЧ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Международные доноры (совместные проекты, МО, НПО)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Варианты реализации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ru-RU" dirty="0" smtClean="0"/>
              <a:t>Вариант. Изменения в НПА  </a:t>
            </a:r>
          </a:p>
          <a:p>
            <a:pPr marL="990600" lvl="1" indent="-533400" eaLnBrk="1" hangingPunct="1"/>
            <a:r>
              <a:rPr lang="ru-RU" dirty="0" smtClean="0"/>
              <a:t>Стационар этап (МЭП, МЭТ, КЗГ)</a:t>
            </a:r>
          </a:p>
          <a:p>
            <a:pPr marL="990600" lvl="1" indent="-533400" eaLnBrk="1" hangingPunct="1"/>
            <a:r>
              <a:rPr lang="ru-RU" dirty="0" smtClean="0"/>
              <a:t>Амбулаторный этап (</a:t>
            </a:r>
            <a:r>
              <a:rPr lang="ru-RU" dirty="0" err="1" smtClean="0"/>
              <a:t>подушевой</a:t>
            </a:r>
            <a:r>
              <a:rPr lang="ru-RU" dirty="0" smtClean="0"/>
              <a:t> норматив, стимулирующий компонент)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ru-RU" dirty="0" smtClean="0"/>
          </a:p>
          <a:p>
            <a:pPr marL="609600" indent="-609600" eaLnBrk="1" hangingPunct="1">
              <a:buFont typeface="Arial" charset="0"/>
              <a:buNone/>
            </a:pPr>
            <a:r>
              <a:rPr lang="ru-RU" dirty="0" smtClean="0"/>
              <a:t>2. Вариант.  Глобальный бюджет </a:t>
            </a:r>
          </a:p>
          <a:p>
            <a:pPr marL="990600" lvl="1" indent="-533400" eaLnBrk="1" hangingPunct="1">
              <a:buFont typeface="Arial" charset="0"/>
              <a:buChar char="•"/>
            </a:pPr>
            <a:r>
              <a:rPr lang="ru-RU" dirty="0" smtClean="0"/>
              <a:t>Единый бюджет на уровне области (ОПТД)</a:t>
            </a:r>
          </a:p>
          <a:p>
            <a:pPr marL="990600" lvl="1" indent="-533400" eaLnBrk="1" hangingPunct="1">
              <a:buFont typeface="Arial" charset="0"/>
              <a:buChar char="•"/>
            </a:pPr>
            <a:r>
              <a:rPr lang="ru-RU" dirty="0" err="1" smtClean="0"/>
              <a:t>МиО</a:t>
            </a:r>
            <a:r>
              <a:rPr lang="ru-RU" dirty="0" smtClean="0"/>
              <a:t> на национальном, и региональном  уровнях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Реализация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dirty="0" smtClean="0"/>
              <a:t>Создание рабочей группы</a:t>
            </a:r>
          </a:p>
          <a:p>
            <a:pPr marL="990600" lvl="1" indent="-533400"/>
            <a:r>
              <a:rPr lang="ru-RU" dirty="0" smtClean="0"/>
              <a:t>МЗ РК </a:t>
            </a:r>
          </a:p>
          <a:p>
            <a:pPr marL="990600" lvl="1" indent="-533400"/>
            <a:r>
              <a:rPr lang="ru-RU" dirty="0" smtClean="0"/>
              <a:t>РЦРЗ РК</a:t>
            </a:r>
          </a:p>
          <a:p>
            <a:pPr marL="990600" lvl="1" indent="-533400"/>
            <a:r>
              <a:rPr lang="ru-RU" dirty="0" smtClean="0"/>
              <a:t>НЦПТ МЗ РК</a:t>
            </a:r>
          </a:p>
          <a:p>
            <a:pPr marL="990600" lvl="1" indent="-533400"/>
            <a:r>
              <a:rPr lang="ru-RU" dirty="0" smtClean="0"/>
              <a:t>Эксперты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dirty="0" smtClean="0"/>
              <a:t>Пилотные проекты 2-3 регионах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dirty="0" smtClean="0"/>
              <a:t>Расширение на другие регионы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mtClean="0"/>
              <a:t>Ожидаемые результаты</a:t>
            </a:r>
            <a:endParaRPr lang="en-US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Сокращение коечного фонда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Эффективное использование койки</a:t>
            </a:r>
            <a:r>
              <a:rPr lang="en-US" smtClean="0"/>
              <a:t> </a:t>
            </a:r>
            <a:r>
              <a:rPr lang="ru-RU" smtClean="0"/>
              <a:t>(1-2</a:t>
            </a:r>
            <a:r>
              <a:rPr lang="en-US" smtClean="0"/>
              <a:t> </a:t>
            </a:r>
            <a:r>
              <a:rPr lang="ru-RU" smtClean="0"/>
              <a:t>местные палаты)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Улучшение ИК в ПТО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Повышение мотивации у  медицинского персонала и пациентов</a:t>
            </a:r>
            <a:endParaRPr lang="en-US" smtClean="0"/>
          </a:p>
          <a:p>
            <a:pPr>
              <a:lnSpc>
                <a:spcPct val="90000"/>
              </a:lnSpc>
            </a:pPr>
            <a:r>
              <a:rPr lang="ru-RU" smtClean="0"/>
              <a:t>Снижение эпидемиологических показателей</a:t>
            </a:r>
          </a:p>
          <a:p>
            <a:pPr>
              <a:lnSpc>
                <a:spcPct val="90000"/>
              </a:lnSpc>
            </a:pPr>
            <a:r>
              <a:rPr lang="ru-RU" smtClean="0"/>
              <a:t>Усиление Контроля над ТБ в стране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0" y="2827338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58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b="1" smtClean="0"/>
              <a:t>Резервуар ТБ инфекции</a:t>
            </a:r>
            <a:endParaRPr lang="ru-RU" sz="2800" b="1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6642" y="1392926"/>
          <a:ext cx="3157051" cy="4541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411" name="Объект 3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35600" y="2930525"/>
            <a:ext cx="332105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7380288" y="5264150"/>
            <a:ext cx="1563687" cy="430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/>
              <a:t>ВИЧ</a:t>
            </a:r>
          </a:p>
        </p:txBody>
      </p:sp>
      <p:sp>
        <p:nvSpPr>
          <p:cNvPr id="17413" name="Заголовок 1"/>
          <p:cNvSpPr>
            <a:spLocks/>
          </p:cNvSpPr>
          <p:nvPr/>
        </p:nvSpPr>
        <p:spPr bwMode="auto">
          <a:xfrm>
            <a:off x="641350" y="6153150"/>
            <a:ext cx="208756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>
                <a:latin typeface="Calibri" pitchFamily="34" charset="0"/>
              </a:rPr>
              <a:t>1998-2000</a:t>
            </a:r>
          </a:p>
        </p:txBody>
      </p:sp>
      <p:sp>
        <p:nvSpPr>
          <p:cNvPr id="17414" name="Заголовок 1"/>
          <p:cNvSpPr>
            <a:spLocks/>
          </p:cNvSpPr>
          <p:nvPr/>
        </p:nvSpPr>
        <p:spPr bwMode="auto">
          <a:xfrm>
            <a:off x="5929313" y="6157913"/>
            <a:ext cx="2087562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>
                <a:latin typeface="Calibri" pitchFamily="34" charset="0"/>
              </a:rPr>
              <a:t>2011-2012</a:t>
            </a:r>
          </a:p>
        </p:txBody>
      </p:sp>
      <p:sp>
        <p:nvSpPr>
          <p:cNvPr id="17415" name="Прямоугольник 1"/>
          <p:cNvSpPr>
            <a:spLocks noChangeArrowheads="1"/>
          </p:cNvSpPr>
          <p:nvPr/>
        </p:nvSpPr>
        <p:spPr bwMode="auto">
          <a:xfrm>
            <a:off x="3692525" y="1963738"/>
            <a:ext cx="1925638" cy="581025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>
                <a:latin typeface="Calibri" pitchFamily="34" charset="0"/>
              </a:rPr>
              <a:t>ДОТС</a:t>
            </a:r>
          </a:p>
        </p:txBody>
      </p:sp>
      <p:sp>
        <p:nvSpPr>
          <p:cNvPr id="17416" name="AutoShape 16"/>
          <p:cNvSpPr>
            <a:spLocks noChangeArrowheads="1"/>
          </p:cNvSpPr>
          <p:nvPr/>
        </p:nvSpPr>
        <p:spPr bwMode="auto">
          <a:xfrm rot="10800000">
            <a:off x="5646738" y="4552950"/>
            <a:ext cx="1419225" cy="222250"/>
          </a:xfrm>
          <a:prstGeom prst="leftArrow">
            <a:avLst>
              <a:gd name="adj1" fmla="val 50000"/>
              <a:gd name="adj2" fmla="val 159643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7" name="AutoShape 17"/>
          <p:cNvSpPr>
            <a:spLocks noChangeArrowheads="1"/>
          </p:cNvSpPr>
          <p:nvPr/>
        </p:nvSpPr>
        <p:spPr bwMode="auto">
          <a:xfrm>
            <a:off x="2108200" y="4559300"/>
            <a:ext cx="1281113" cy="209550"/>
          </a:xfrm>
          <a:prstGeom prst="leftArrow">
            <a:avLst>
              <a:gd name="adj1" fmla="val 50000"/>
              <a:gd name="adj2" fmla="val 152841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8" name="AutoShape 20"/>
          <p:cNvSpPr>
            <a:spLocks noChangeArrowheads="1"/>
          </p:cNvSpPr>
          <p:nvPr/>
        </p:nvSpPr>
        <p:spPr bwMode="auto">
          <a:xfrm rot="5400000">
            <a:off x="5988844" y="1935957"/>
            <a:ext cx="814387" cy="1517650"/>
          </a:xfrm>
          <a:custGeom>
            <a:avLst/>
            <a:gdLst>
              <a:gd name="T0" fmla="*/ 21501968 w 21600"/>
              <a:gd name="T1" fmla="*/ 0 h 21600"/>
              <a:gd name="T2" fmla="*/ 21501968 w 21600"/>
              <a:gd name="T3" fmla="*/ 60020243 h 21600"/>
              <a:gd name="T4" fmla="*/ 4601475 w 21600"/>
              <a:gd name="T5" fmla="*/ 106632474 h 21600"/>
              <a:gd name="T6" fmla="*/ 30704914 w 21600"/>
              <a:gd name="T7" fmla="*/ 3001012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9" name="AutoShape 21"/>
          <p:cNvSpPr>
            <a:spLocks noChangeArrowheads="1"/>
          </p:cNvSpPr>
          <p:nvPr/>
        </p:nvSpPr>
        <p:spPr bwMode="auto">
          <a:xfrm rot="16200000" flipH="1">
            <a:off x="2561432" y="1970881"/>
            <a:ext cx="814388" cy="1406525"/>
          </a:xfrm>
          <a:custGeom>
            <a:avLst/>
            <a:gdLst>
              <a:gd name="T0" fmla="*/ 21502032 w 21600"/>
              <a:gd name="T1" fmla="*/ 0 h 21600"/>
              <a:gd name="T2" fmla="*/ 21502032 w 21600"/>
              <a:gd name="T3" fmla="*/ 51552460 h 21600"/>
              <a:gd name="T4" fmla="*/ 4601480 w 21600"/>
              <a:gd name="T5" fmla="*/ 91588545 h 21600"/>
              <a:gd name="T6" fmla="*/ 30704990 w 21600"/>
              <a:gd name="T7" fmla="*/ 25776262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0" name="Прямоугольник 1"/>
          <p:cNvSpPr>
            <a:spLocks noChangeArrowheads="1"/>
          </p:cNvSpPr>
          <p:nvPr/>
        </p:nvSpPr>
        <p:spPr bwMode="auto">
          <a:xfrm>
            <a:off x="3400425" y="4171950"/>
            <a:ext cx="2271713" cy="539750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>
                <a:latin typeface="Calibri" pitchFamily="34" charset="0"/>
              </a:rPr>
              <a:t>ДОТС 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ru-RU" b="1" i="1" dirty="0" smtClean="0"/>
              <a:t>«Допустить широкое распространение этой формы туберкулеза будет огромным шагом назад»</a:t>
            </a:r>
          </a:p>
          <a:p>
            <a:pPr marL="0" indent="0" algn="r">
              <a:buFont typeface="Arial" charset="0"/>
              <a:buNone/>
              <a:defRPr/>
            </a:pPr>
            <a:r>
              <a:rPr lang="ru-RU" sz="2400" b="1" i="1" dirty="0" smtClean="0"/>
              <a:t>Д-р Маргарет </a:t>
            </a:r>
            <a:r>
              <a:rPr lang="ru-RU" sz="2400" b="1" i="1" dirty="0" err="1" smtClean="0"/>
              <a:t>Чен</a:t>
            </a:r>
            <a:r>
              <a:rPr lang="ru-RU" sz="2400" b="1" i="1" dirty="0" smtClean="0"/>
              <a:t> </a:t>
            </a:r>
          </a:p>
          <a:p>
            <a:pPr marL="0" indent="0" algn="r">
              <a:buFont typeface="Arial" charset="0"/>
              <a:buNone/>
              <a:defRPr/>
            </a:pPr>
            <a:r>
              <a:rPr lang="ru-RU" sz="2400" b="1" i="1" dirty="0" smtClean="0"/>
              <a:t>Генеральный директор ВОЗ</a:t>
            </a:r>
          </a:p>
          <a:p>
            <a:pPr marL="0" indent="0" algn="r">
              <a:buFont typeface="Arial" charset="0"/>
              <a:buNone/>
              <a:defRPr/>
            </a:pPr>
            <a:endParaRPr lang="ru-RU" sz="2400" b="1" i="1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b="1" i="1" dirty="0" smtClean="0"/>
              <a:t>Европейский министерский </a:t>
            </a:r>
            <a:r>
              <a:rPr lang="ru-RU" sz="2000" b="1" i="1" dirty="0" err="1" smtClean="0"/>
              <a:t>форрум</a:t>
            </a:r>
            <a:r>
              <a:rPr lang="ru-RU" sz="2000" b="1" i="1" dirty="0" smtClean="0"/>
              <a:t> «Все против туберкулеза»  (22 октября 2007г. Берлин, Германия)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b="1" i="1" dirty="0" smtClean="0"/>
              <a:t>Совещание министров стран с высоким бременем М/ШЛУ ТБ      (1-3 апреля 2009г. Пекин, Китай)</a:t>
            </a: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2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smtClean="0"/>
              <a:t>Структура больных ТБ</a:t>
            </a:r>
          </a:p>
        </p:txBody>
      </p:sp>
      <p:graphicFrame>
        <p:nvGraphicFramePr>
          <p:cNvPr id="49320" name="Group 16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86105436"/>
              </p:ext>
            </p:extLst>
          </p:nvPr>
        </p:nvGraphicFramePr>
        <p:xfrm>
          <a:off x="300038" y="1600200"/>
          <a:ext cx="4038600" cy="1828801"/>
        </p:xfrm>
        <a:graphic>
          <a:graphicData uri="http://schemas.openxmlformats.org/drawingml/2006/table">
            <a:tbl>
              <a:tblPr/>
              <a:tblGrid>
                <a:gridCol w="1516062"/>
                <a:gridCol w="2522538"/>
              </a:tblGrid>
              <a:tr h="62071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Лекарственно-чувствительный ТБ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8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БК+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БК-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322" name="Group 170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14156327"/>
              </p:ext>
            </p:extLst>
          </p:nvPr>
        </p:nvGraphicFramePr>
        <p:xfrm>
          <a:off x="7188200" y="1593850"/>
          <a:ext cx="1771650" cy="1835151"/>
        </p:xfrm>
        <a:graphic>
          <a:graphicData uri="http://schemas.openxmlformats.org/drawingml/2006/table">
            <a:tbl>
              <a:tblPr/>
              <a:tblGrid>
                <a:gridCol w="1105680"/>
                <a:gridCol w="665970"/>
              </a:tblGrid>
              <a:tr h="65563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ШЛУ ТБ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9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БК+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БК-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321" name="Group 16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25207207"/>
              </p:ext>
            </p:extLst>
          </p:nvPr>
        </p:nvGraphicFramePr>
        <p:xfrm>
          <a:off x="4572000" y="1603375"/>
          <a:ext cx="2451100" cy="1825625"/>
        </p:xfrm>
        <a:graphic>
          <a:graphicData uri="http://schemas.openxmlformats.org/drawingml/2006/table">
            <a:tbl>
              <a:tblPr/>
              <a:tblGrid>
                <a:gridCol w="1539142"/>
                <a:gridCol w="911958"/>
              </a:tblGrid>
              <a:tr h="6096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МЛУ ТБ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6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БК+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БК-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316" name="Group 16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878362476"/>
              </p:ext>
            </p:extLst>
          </p:nvPr>
        </p:nvGraphicFramePr>
        <p:xfrm>
          <a:off x="215900" y="4205288"/>
          <a:ext cx="8721725" cy="1708150"/>
        </p:xfrm>
        <a:graphic>
          <a:graphicData uri="http://schemas.openxmlformats.org/drawingml/2006/table">
            <a:tbl>
              <a:tblPr/>
              <a:tblGrid>
                <a:gridCol w="4051300"/>
                <a:gridCol w="4670425"/>
              </a:tblGrid>
              <a:tr h="1708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ТБ, М/ШЛУ ТБ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БК+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47%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ТБ, М/ШЛУ ТБ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БК-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Organization Chart 7"/>
          <p:cNvGrpSpPr>
            <a:grpSpLocks/>
          </p:cNvGrpSpPr>
          <p:nvPr/>
        </p:nvGrpSpPr>
        <p:grpSpPr bwMode="auto">
          <a:xfrm>
            <a:off x="263525" y="1530350"/>
            <a:ext cx="8672513" cy="3568700"/>
            <a:chOff x="288" y="1008"/>
            <a:chExt cx="3888" cy="720"/>
          </a:xfrm>
        </p:grpSpPr>
        <p:cxnSp>
          <p:nvCxnSpPr>
            <p:cNvPr id="20483" name="_s55312"/>
            <p:cNvCxnSpPr>
              <a:cxnSpLocks noChangeShapeType="1"/>
              <a:stCxn id="20491" idx="0"/>
              <a:endCxn id="20487" idx="2"/>
            </p:cNvCxnSpPr>
            <p:nvPr/>
          </p:nvCxnSpPr>
          <p:spPr bwMode="auto">
            <a:xfrm rot="5400000" flipH="1">
              <a:off x="2414" y="1116"/>
              <a:ext cx="140" cy="504"/>
            </a:xfrm>
            <a:prstGeom prst="bentConnector3">
              <a:avLst>
                <a:gd name="adj1" fmla="val 1658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84" name="_s55310"/>
            <p:cNvCxnSpPr>
              <a:cxnSpLocks noChangeShapeType="1"/>
              <a:stCxn id="20490" idx="0"/>
              <a:endCxn id="20487" idx="2"/>
            </p:cNvCxnSpPr>
            <p:nvPr/>
          </p:nvCxnSpPr>
          <p:spPr bwMode="auto">
            <a:xfrm rot="5400000" flipH="1">
              <a:off x="2918" y="612"/>
              <a:ext cx="140" cy="1512"/>
            </a:xfrm>
            <a:prstGeom prst="bentConnector3">
              <a:avLst>
                <a:gd name="adj1" fmla="val 1658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85" name="_s55309"/>
            <p:cNvCxnSpPr>
              <a:cxnSpLocks noChangeShapeType="1"/>
              <a:stCxn id="20489" idx="0"/>
              <a:endCxn id="20487" idx="2"/>
            </p:cNvCxnSpPr>
            <p:nvPr/>
          </p:nvCxnSpPr>
          <p:spPr bwMode="auto">
            <a:xfrm rot="-5400000">
              <a:off x="1910" y="1116"/>
              <a:ext cx="140" cy="504"/>
            </a:xfrm>
            <a:prstGeom prst="bentConnector3">
              <a:avLst>
                <a:gd name="adj1" fmla="val 1658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86" name="_s55308"/>
            <p:cNvCxnSpPr>
              <a:cxnSpLocks noChangeShapeType="1"/>
              <a:stCxn id="20488" idx="0"/>
              <a:endCxn id="20487" idx="2"/>
            </p:cNvCxnSpPr>
            <p:nvPr/>
          </p:nvCxnSpPr>
          <p:spPr bwMode="auto">
            <a:xfrm rot="-5400000">
              <a:off x="1406" y="612"/>
              <a:ext cx="140" cy="1512"/>
            </a:xfrm>
            <a:prstGeom prst="bentConnector3">
              <a:avLst>
                <a:gd name="adj1" fmla="val 1658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20487" name="_s55304"/>
            <p:cNvSpPr>
              <a:spLocks noChangeArrowheads="1"/>
            </p:cNvSpPr>
            <p:nvPr/>
          </p:nvSpPr>
          <p:spPr bwMode="auto">
            <a:xfrm>
              <a:off x="1800" y="100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2000" b="1" dirty="0" smtClean="0">
                  <a:cs typeface="Arial" charset="0"/>
                </a:rPr>
                <a:t>Тариф</a:t>
              </a:r>
            </a:p>
            <a:p>
              <a:pPr algn="ctr"/>
              <a:r>
                <a:rPr lang="ru-RU" sz="2000" b="1" dirty="0" smtClean="0">
                  <a:cs typeface="Arial" charset="0"/>
                </a:rPr>
                <a:t>на случай </a:t>
              </a:r>
            </a:p>
            <a:p>
              <a:pPr algn="ctr"/>
              <a:r>
                <a:rPr lang="ru-RU" sz="2000" b="1" dirty="0" smtClean="0">
                  <a:cs typeface="Arial" charset="0"/>
                </a:rPr>
                <a:t>ТБ</a:t>
              </a:r>
              <a:endParaRPr lang="ru-RU" sz="2000" b="1" dirty="0">
                <a:cs typeface="Arial" charset="0"/>
              </a:endParaRPr>
            </a:p>
          </p:txBody>
        </p:sp>
        <p:sp>
          <p:nvSpPr>
            <p:cNvPr id="20488" name="_s55305"/>
            <p:cNvSpPr>
              <a:spLocks noChangeArrowheads="1"/>
            </p:cNvSpPr>
            <p:nvPr/>
          </p:nvSpPr>
          <p:spPr bwMode="auto">
            <a:xfrm>
              <a:off x="288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2000" b="1" dirty="0" smtClean="0">
                  <a:cs typeface="Arial" charset="0"/>
                </a:rPr>
                <a:t>Выявление</a:t>
              </a:r>
              <a:endParaRPr lang="ru-RU" sz="2000" b="1" dirty="0">
                <a:cs typeface="Arial" charset="0"/>
              </a:endParaRPr>
            </a:p>
          </p:txBody>
        </p:sp>
        <p:sp>
          <p:nvSpPr>
            <p:cNvPr id="20489" name="_s55306"/>
            <p:cNvSpPr>
              <a:spLocks noChangeArrowheads="1"/>
            </p:cNvSpPr>
            <p:nvPr/>
          </p:nvSpPr>
          <p:spPr bwMode="auto">
            <a:xfrm>
              <a:off x="1296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2000" b="1">
                  <a:cs typeface="Arial" charset="0"/>
                </a:rPr>
                <a:t>Диагностика</a:t>
              </a:r>
            </a:p>
            <a:p>
              <a:pPr algn="ctr"/>
              <a:r>
                <a:rPr lang="ru-RU" sz="1400" b="1">
                  <a:cs typeface="Arial" charset="0"/>
                </a:rPr>
                <a:t>Новые технологии</a:t>
              </a:r>
            </a:p>
          </p:txBody>
        </p:sp>
        <p:sp>
          <p:nvSpPr>
            <p:cNvPr id="20490" name="_s55307"/>
            <p:cNvSpPr>
              <a:spLocks noChangeArrowheads="1"/>
            </p:cNvSpPr>
            <p:nvPr/>
          </p:nvSpPr>
          <p:spPr bwMode="auto">
            <a:xfrm>
              <a:off x="3312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 b="1">
                  <a:cs typeface="Arial" charset="0"/>
                </a:rPr>
                <a:t>Психологическая,</a:t>
              </a:r>
            </a:p>
            <a:p>
              <a:pPr algn="ctr"/>
              <a:r>
                <a:rPr lang="ru-RU" sz="1600" b="1">
                  <a:cs typeface="Arial" charset="0"/>
                </a:rPr>
                <a:t> социальная </a:t>
              </a:r>
            </a:p>
            <a:p>
              <a:pPr algn="ctr"/>
              <a:r>
                <a:rPr lang="ru-RU" sz="1600" b="1">
                  <a:cs typeface="Arial" charset="0"/>
                </a:rPr>
                <a:t>помощь</a:t>
              </a:r>
            </a:p>
          </p:txBody>
        </p:sp>
        <p:sp>
          <p:nvSpPr>
            <p:cNvPr id="20491" name="_s55311"/>
            <p:cNvSpPr>
              <a:spLocks noChangeArrowheads="1"/>
            </p:cNvSpPr>
            <p:nvPr/>
          </p:nvSpPr>
          <p:spPr bwMode="auto">
            <a:xfrm>
              <a:off x="2304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2000" b="1">
                  <a:cs typeface="Arial" charset="0"/>
                </a:rPr>
                <a:t>Лечение</a:t>
              </a:r>
            </a:p>
            <a:p>
              <a:pPr algn="ctr"/>
              <a:r>
                <a:rPr lang="ru-RU" sz="1400" b="1">
                  <a:cs typeface="Arial" charset="0"/>
                </a:rPr>
                <a:t>(Специфическое,</a:t>
              </a:r>
            </a:p>
            <a:p>
              <a:pPr algn="ctr"/>
              <a:r>
                <a:rPr lang="ru-RU" sz="1400" b="1">
                  <a:cs typeface="Arial" charset="0"/>
                </a:rPr>
                <a:t>Патогенетическое,</a:t>
              </a:r>
            </a:p>
            <a:p>
              <a:pPr algn="ctr"/>
              <a:r>
                <a:rPr lang="ru-RU" sz="1400" b="1">
                  <a:cs typeface="Arial" charset="0"/>
                </a:rPr>
                <a:t>Симптоматическое)</a:t>
              </a:r>
            </a:p>
          </p:txBody>
        </p:sp>
      </p:grpSp>
      <p:sp>
        <p:nvSpPr>
          <p:cNvPr id="20482" name="Text Box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smtClean="0"/>
              <a:t>Совершенствование противотуберкулезной службы Казахстана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>
            <a:spLocks noChangeArrowheads="1"/>
          </p:cNvSpPr>
          <p:nvPr/>
        </p:nvSpPr>
        <p:spPr bwMode="auto">
          <a:xfrm>
            <a:off x="179388" y="1557338"/>
            <a:ext cx="424815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71550" lvl="1" indent="-514350">
              <a:spcBef>
                <a:spcPts val="700"/>
              </a:spcBef>
              <a:buFont typeface="Calibri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b="1">
              <a:solidFill>
                <a:srgbClr val="000000"/>
              </a:solidFill>
              <a:ea typeface="Microsoft YaHei"/>
              <a:cs typeface="Microsoft YaHei"/>
            </a:endParaRPr>
          </a:p>
        </p:txBody>
      </p:sp>
      <p:sp>
        <p:nvSpPr>
          <p:cNvPr id="21506" name="Rectangle 6"/>
          <p:cNvSpPr>
            <a:spLocks noGrp="1"/>
          </p:cNvSpPr>
          <p:nvPr>
            <p:ph idx="1"/>
          </p:nvPr>
        </p:nvSpPr>
        <p:spPr>
          <a:xfrm>
            <a:off x="468313" y="2122488"/>
            <a:ext cx="8229600" cy="3702050"/>
          </a:xfrm>
        </p:spPr>
        <p:txBody>
          <a:bodyPr/>
          <a:lstStyle/>
          <a:p>
            <a:pPr marL="914400" lvl="1" indent="-457200" algn="ctr" eaLnBrk="1" hangingPunct="1">
              <a:buFont typeface="Arial" charset="0"/>
              <a:buNone/>
            </a:pPr>
            <a:r>
              <a:rPr lang="ru-RU" b="1" smtClean="0">
                <a:solidFill>
                  <a:srgbClr val="000000"/>
                </a:solidFill>
              </a:rPr>
              <a:t>(Стационарный этап)</a:t>
            </a:r>
          </a:p>
          <a:p>
            <a:pPr marL="1714500" lvl="3" indent="-342900" eaLnBrk="1" hangingPunct="1"/>
            <a:endParaRPr lang="ru-RU" sz="2400" smtClean="0"/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468313" y="549275"/>
            <a:ext cx="82296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>
                <a:solidFill>
                  <a:srgbClr val="000000"/>
                </a:solidFill>
                <a:ea typeface="Microsoft YaHei"/>
                <a:cs typeface="Microsoft YaHei"/>
              </a:rPr>
              <a:t>Совершенствование противотуберкулезной службы Казахстана</a:t>
            </a:r>
            <a:endParaRPr lang="ru-RU" sz="2400">
              <a:solidFill>
                <a:srgbClr val="000000"/>
              </a:solidFill>
              <a:ea typeface="Microsoft YaHei"/>
              <a:cs typeface="Microsoft YaHei"/>
            </a:endParaRP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468313" y="2873375"/>
            <a:ext cx="1709737" cy="145891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Клинические протокола по ТБ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692524" y="2873375"/>
            <a:ext cx="1958976" cy="145891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Медико-экономические тарифы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045325" y="2873375"/>
            <a:ext cx="1687513" cy="145891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Клинико-затратные группы</a:t>
            </a: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2590800" y="3454400"/>
            <a:ext cx="979488" cy="48577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5835650" y="3454400"/>
            <a:ext cx="979488" cy="48577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68313" y="693738"/>
            <a:ext cx="8229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>
                <a:solidFill>
                  <a:srgbClr val="000000"/>
                </a:solidFill>
                <a:ea typeface="Microsoft YaHei"/>
                <a:cs typeface="Microsoft YaHei"/>
              </a:rPr>
              <a:t>Совершенствование противотуберкулезной службы Казахстана</a:t>
            </a:r>
          </a:p>
          <a:p>
            <a:pPr marL="742950" lvl="1" indent="-285750" algn="ctr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000000"/>
                </a:solidFill>
              </a:rPr>
              <a:t>(амбулаторный этап)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>
                <a:solidFill>
                  <a:srgbClr val="000000"/>
                </a:solidFill>
                <a:ea typeface="Microsoft YaHei"/>
                <a:cs typeface="Microsoft YaHei"/>
              </a:rPr>
              <a:t> </a:t>
            </a:r>
          </a:p>
        </p:txBody>
      </p:sp>
      <p:grpSp>
        <p:nvGrpSpPr>
          <p:cNvPr id="2" name="Organization Chart 4"/>
          <p:cNvGrpSpPr>
            <a:grpSpLocks/>
          </p:cNvGrpSpPr>
          <p:nvPr/>
        </p:nvGrpSpPr>
        <p:grpSpPr bwMode="auto">
          <a:xfrm>
            <a:off x="457200" y="1968500"/>
            <a:ext cx="8229600" cy="4525963"/>
            <a:chOff x="288" y="1008"/>
            <a:chExt cx="2880" cy="720"/>
          </a:xfrm>
        </p:grpSpPr>
        <p:cxnSp>
          <p:nvCxnSpPr>
            <p:cNvPr id="23558" name="_s23558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160" y="864"/>
              <a:ext cx="144" cy="1008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59" name="_s23559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657" y="136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0" name="_s23560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152" y="864"/>
              <a:ext cx="144" cy="1008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3561"/>
            <p:cNvSpPr>
              <a:spLocks noChangeArrowheads="1"/>
            </p:cNvSpPr>
            <p:nvPr/>
          </p:nvSpPr>
          <p:spPr bwMode="auto">
            <a:xfrm>
              <a:off x="1296" y="100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Стационар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замещающие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технологии</a:t>
              </a:r>
              <a:endParaRPr kumimoji="0" lang="ru-RU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_s23562"/>
            <p:cNvSpPr>
              <a:spLocks noChangeArrowheads="1"/>
            </p:cNvSpPr>
            <p:nvPr/>
          </p:nvSpPr>
          <p:spPr bwMode="auto">
            <a:xfrm>
              <a:off x="288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Дневной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Стационар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(ПТО, ЛПО)</a:t>
              </a:r>
              <a:endParaRPr kumimoji="0" lang="ru-RU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_s23563"/>
            <p:cNvSpPr>
              <a:spLocks noChangeArrowheads="1"/>
            </p:cNvSpPr>
            <p:nvPr/>
          </p:nvSpPr>
          <p:spPr bwMode="auto">
            <a:xfrm>
              <a:off x="1296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Амбулаторное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лечение</a:t>
              </a:r>
            </a:p>
          </p:txBody>
        </p:sp>
        <p:sp>
          <p:nvSpPr>
            <p:cNvPr id="6" name="_s23564"/>
            <p:cNvSpPr>
              <a:spLocks noChangeArrowheads="1"/>
            </p:cNvSpPr>
            <p:nvPr/>
          </p:nvSpPr>
          <p:spPr bwMode="auto">
            <a:xfrm>
              <a:off x="2304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Стационар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на дому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468313" y="549275"/>
            <a:ext cx="82296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>
                <a:solidFill>
                  <a:srgbClr val="000000"/>
                </a:solidFill>
                <a:ea typeface="Microsoft YaHei"/>
                <a:cs typeface="Microsoft YaHei"/>
              </a:rPr>
              <a:t>Совершенствование противотуберкулезной службы Казахстана</a:t>
            </a:r>
            <a:endParaRPr lang="ru-RU" sz="2400" dirty="0">
              <a:solidFill>
                <a:srgbClr val="000000"/>
              </a:solidFill>
              <a:ea typeface="Microsoft YaHei"/>
              <a:cs typeface="Microsoft YaHei"/>
            </a:endParaRPr>
          </a:p>
        </p:txBody>
      </p:sp>
      <p:grpSp>
        <p:nvGrpSpPr>
          <p:cNvPr id="2" name="Organization Chart 5"/>
          <p:cNvGrpSpPr>
            <a:grpSpLocks/>
          </p:cNvGrpSpPr>
          <p:nvPr/>
        </p:nvGrpSpPr>
        <p:grpSpPr bwMode="auto">
          <a:xfrm>
            <a:off x="457200" y="1955800"/>
            <a:ext cx="8229600" cy="4525963"/>
            <a:chOff x="288" y="1008"/>
            <a:chExt cx="2880" cy="720"/>
          </a:xfrm>
        </p:grpSpPr>
        <p:cxnSp>
          <p:nvCxnSpPr>
            <p:cNvPr id="25607" name="_s25607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160" y="864"/>
              <a:ext cx="144" cy="1008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08" name="_s25608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657" y="136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09" name="_s25609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152" y="864"/>
              <a:ext cx="144" cy="1008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5610"/>
            <p:cNvSpPr>
              <a:spLocks noChangeArrowheads="1"/>
            </p:cNvSpPr>
            <p:nvPr/>
          </p:nvSpPr>
          <p:spPr bwMode="auto">
            <a:xfrm>
              <a:off x="1296" y="100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Паллиативная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помощь</a:t>
              </a:r>
              <a:endParaRPr kumimoji="0" lang="ru-RU" sz="2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_s25611"/>
            <p:cNvSpPr>
              <a:spLocks noChangeArrowheads="1"/>
            </p:cNvSpPr>
            <p:nvPr/>
          </p:nvSpPr>
          <p:spPr bwMode="auto">
            <a:xfrm>
              <a:off x="288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Положение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об отделениях</a:t>
              </a:r>
              <a:endParaRPr kumimoji="0" lang="ru-RU" sz="2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_s25612"/>
            <p:cNvSpPr>
              <a:spLocks noChangeArrowheads="1"/>
            </p:cNvSpPr>
            <p:nvPr/>
          </p:nvSpPr>
          <p:spPr bwMode="auto">
            <a:xfrm>
              <a:off x="1296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Инструкции,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протокола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по паллиативной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помощи</a:t>
              </a:r>
            </a:p>
          </p:txBody>
        </p:sp>
        <p:sp>
          <p:nvSpPr>
            <p:cNvPr id="6" name="_s25613"/>
            <p:cNvSpPr>
              <a:spLocks noChangeArrowheads="1"/>
            </p:cNvSpPr>
            <p:nvPr/>
          </p:nvSpPr>
          <p:spPr bwMode="auto">
            <a:xfrm>
              <a:off x="2304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Механизм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финансирования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Мотивация пациента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/>
              <a:t>Информация о ТБ</a:t>
            </a:r>
          </a:p>
          <a:p>
            <a:pPr marL="1371600" lvl="2" indent="-457200">
              <a:lnSpc>
                <a:spcPct val="90000"/>
              </a:lnSpc>
            </a:pPr>
            <a:r>
              <a:rPr lang="ru-RU" dirty="0" smtClean="0"/>
              <a:t>Доступность, Достоверность, объективность</a:t>
            </a:r>
          </a:p>
          <a:p>
            <a:pPr marL="1371600" lvl="2" indent="-457200">
              <a:lnSpc>
                <a:spcPct val="90000"/>
              </a:lnSpc>
            </a:pPr>
            <a:r>
              <a:rPr lang="ru-RU" dirty="0" smtClean="0"/>
              <a:t>Школа пациентов, НПО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/>
              <a:t>Психологическая помощь</a:t>
            </a:r>
          </a:p>
          <a:p>
            <a:pPr marL="1371600" lvl="2" indent="-457200">
              <a:lnSpc>
                <a:spcPct val="90000"/>
              </a:lnSpc>
            </a:pPr>
            <a:r>
              <a:rPr lang="ru-RU" dirty="0" smtClean="0"/>
              <a:t>На курс лечения </a:t>
            </a:r>
          </a:p>
          <a:p>
            <a:pPr marL="1371600" lvl="2" indent="-457200">
              <a:lnSpc>
                <a:spcPct val="90000"/>
              </a:lnSpc>
            </a:pPr>
            <a:r>
              <a:rPr lang="ru-RU" dirty="0" smtClean="0"/>
              <a:t>Пациент  и родственники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/>
              <a:t>Социальная поддержка (НПО)</a:t>
            </a:r>
          </a:p>
          <a:p>
            <a:pPr marL="1371600" lvl="2" indent="-457200">
              <a:lnSpc>
                <a:spcPct val="90000"/>
              </a:lnSpc>
            </a:pPr>
            <a:r>
              <a:rPr lang="ru-RU" dirty="0" smtClean="0"/>
              <a:t>Адресная </a:t>
            </a:r>
          </a:p>
          <a:p>
            <a:pPr marL="1371600" lvl="2" indent="-457200">
              <a:lnSpc>
                <a:spcPct val="90000"/>
              </a:lnSpc>
            </a:pPr>
            <a:r>
              <a:rPr lang="ru-RU" dirty="0" smtClean="0"/>
              <a:t>Мобильная </a:t>
            </a:r>
          </a:p>
          <a:p>
            <a:pPr marL="1371600" lvl="2" indent="-457200">
              <a:lnSpc>
                <a:spcPct val="90000"/>
              </a:lnSpc>
            </a:pPr>
            <a:r>
              <a:rPr lang="ru-RU" dirty="0" smtClean="0"/>
              <a:t>Регулярная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451</Words>
  <Application>Microsoft Office PowerPoint</Application>
  <PresentationFormat>Экран (4:3)</PresentationFormat>
  <Paragraphs>136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Организационные аспекты совершенствования противотуберкулезной службы Республики Казахстан</vt:lpstr>
      <vt:lpstr>Резервуар ТБ инфекции</vt:lpstr>
      <vt:lpstr>Презентация PowerPoint</vt:lpstr>
      <vt:lpstr>Структура больных ТБ</vt:lpstr>
      <vt:lpstr>Совершенствование противотуберкулезной службы Казахстана</vt:lpstr>
      <vt:lpstr>Презентация PowerPoint</vt:lpstr>
      <vt:lpstr>Презентация PowerPoint</vt:lpstr>
      <vt:lpstr>Презентация PowerPoint</vt:lpstr>
      <vt:lpstr>Мотивация пациента</vt:lpstr>
      <vt:lpstr>Кадры</vt:lpstr>
      <vt:lpstr>Финансирование противотуберкулезных мероприятий в Республике Казахстан</vt:lpstr>
      <vt:lpstr>Варианты реализации</vt:lpstr>
      <vt:lpstr>Реализация</vt:lpstr>
      <vt:lpstr>Ожидаемые результаты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59</cp:revision>
  <cp:lastPrinted>2013-05-08T03:49:38Z</cp:lastPrinted>
  <dcterms:created xsi:type="dcterms:W3CDTF">2013-04-29T11:01:23Z</dcterms:created>
  <dcterms:modified xsi:type="dcterms:W3CDTF">2013-05-13T04:36:46Z</dcterms:modified>
</cp:coreProperties>
</file>