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65" r:id="rId6"/>
    <p:sldId id="268" r:id="rId7"/>
    <p:sldId id="269" r:id="rId8"/>
    <p:sldId id="278" r:id="rId9"/>
    <p:sldId id="279" r:id="rId10"/>
    <p:sldId id="271" r:id="rId11"/>
    <p:sldId id="272" r:id="rId12"/>
    <p:sldId id="280" r:id="rId13"/>
    <p:sldId id="276" r:id="rId14"/>
    <p:sldId id="266" r:id="rId15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elizaryeva Alla" initials="YA" lastIdx="1" clrIdx="0">
    <p:extLst>
      <p:ext uri="{19B8F6BF-5375-455C-9EA6-DF929625EA0E}">
        <p15:presenceInfo xmlns:p15="http://schemas.microsoft.com/office/powerpoint/2012/main" userId="bfde84e503be51c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4125" autoAdjust="0"/>
  </p:normalViewPr>
  <p:slideViewPr>
    <p:cSldViewPr>
      <p:cViewPr varScale="1">
        <p:scale>
          <a:sx n="77" d="100"/>
          <a:sy n="77" d="100"/>
        </p:scale>
        <p:origin x="154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54EB0-D4E1-49C5-9C64-FE7C3780D72B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F7EF1A-0842-40CF-811E-A2A347C50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596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6663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800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17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96938" y="746125"/>
            <a:ext cx="4967287" cy="37258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6D015-2D84-4B91-9A9E-718F28586CEB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163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1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1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1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217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046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17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800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17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800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150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281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56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490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156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44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345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36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218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02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432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101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807A5-8FAA-48B0-BB79-F638BDBDF97E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84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info@kncdiz.kz" TargetMode="External"/><Relationship Id="rId5" Type="http://schemas.openxmlformats.org/officeDocument/2006/relationships/hyperlink" Target="http://www.kncdiz.kz/" TargetMode="Externa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210321" y="86282"/>
            <a:ext cx="6803275" cy="8066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8411" y="526338"/>
            <a:ext cx="8280920" cy="3443918"/>
          </a:xfrm>
        </p:spPr>
        <p:txBody>
          <a:bodyPr>
            <a:noAutofit/>
          </a:bodyPr>
          <a:lstStyle/>
          <a:p>
            <a:pPr lvl="0"/>
            <a:r>
              <a:rPr lang="ru-RU" sz="2800" b="1" dirty="0">
                <a:solidFill>
                  <a:srgbClr val="002060"/>
                </a:solidFill>
              </a:rPr>
              <a:t>Проект Концептуальной заявки на грант Глобального фонда по ВИЧ в РК на 2021-2023 гг.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63258" y="3933056"/>
            <a:ext cx="4456584" cy="1752600"/>
          </a:xfrm>
        </p:spPr>
        <p:txBody>
          <a:bodyPr>
            <a:normAutofit/>
          </a:bodyPr>
          <a:lstStyle/>
          <a:p>
            <a:pPr algn="l"/>
            <a:r>
              <a:rPr lang="ru-RU" sz="2000" b="1" i="1" dirty="0">
                <a:solidFill>
                  <a:schemeClr val="tx2"/>
                </a:solidFill>
              </a:rPr>
              <a:t>Т. Давлетгалиева-</a:t>
            </a:r>
          </a:p>
          <a:p>
            <a:pPr algn="l"/>
            <a:r>
              <a:rPr lang="ru-RU" sz="2000" b="1" i="1" dirty="0">
                <a:solidFill>
                  <a:schemeClr val="tx2"/>
                </a:solidFill>
              </a:rPr>
              <a:t>Национальный координатор по компоненту ВИЧ, ГРП ГФ КНЦДИЗ</a:t>
            </a:r>
            <a:endParaRPr lang="ru-RU" sz="2000" b="1" dirty="0">
              <a:solidFill>
                <a:schemeClr val="tx2"/>
              </a:solidFill>
            </a:endParaRPr>
          </a:p>
          <a:p>
            <a:pPr algn="l"/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80526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11</a:t>
            </a:r>
            <a:r>
              <a:rPr lang="ru-RU" b="1" dirty="0">
                <a:solidFill>
                  <a:srgbClr val="C00000"/>
                </a:solidFill>
              </a:rPr>
              <a:t> июня 2020  г.</a:t>
            </a:r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Заседание Странового координационного комитета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116633"/>
            <a:ext cx="615817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РГП на ПХВ «Казахский научный центр дерматологии и инфекционных заболеваний» МЗ РК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9198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8085375" y="91984"/>
            <a:ext cx="466726" cy="800943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8639996" y="91984"/>
            <a:ext cx="458671" cy="8009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340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9198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8076684" y="86282"/>
            <a:ext cx="466726" cy="800943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614095" y="86281"/>
            <a:ext cx="458671" cy="8009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210321" y="86282"/>
            <a:ext cx="6803275" cy="8066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У</a:t>
            </a:r>
            <a:r>
              <a:rPr lang="en-US" sz="2000" b="1" dirty="0" err="1">
                <a:solidFill>
                  <a:srgbClr val="002060"/>
                </a:solidFill>
              </a:rPr>
              <a:t>крепление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системы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здравоохранения</a:t>
            </a:r>
            <a:r>
              <a:rPr lang="en-US" sz="2000" b="1" dirty="0">
                <a:solidFill>
                  <a:srgbClr val="002060"/>
                </a:solidFill>
              </a:rPr>
              <a:t> и </a:t>
            </a:r>
            <a:r>
              <a:rPr lang="en-US" sz="2000" b="1" dirty="0" err="1">
                <a:solidFill>
                  <a:srgbClr val="002060"/>
                </a:solidFill>
              </a:rPr>
              <a:t>сообщества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49038" y="86281"/>
            <a:ext cx="674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7590487"/>
              </p:ext>
            </p:extLst>
          </p:nvPr>
        </p:nvGraphicFramePr>
        <p:xfrm>
          <a:off x="133842" y="1030551"/>
          <a:ext cx="8956233" cy="467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3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9763">
                  <a:extLst>
                    <a:ext uri="{9D8B030D-6E8A-4147-A177-3AD203B41FA5}">
                      <a16:colId xmlns:a16="http://schemas.microsoft.com/office/drawing/2014/main" val="988847632"/>
                    </a:ext>
                  </a:extLst>
                </a:gridCol>
              </a:tblGrid>
              <a:tr h="7951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Модуль 8 ; 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Вмешательство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Исполнитель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Распределение финансирования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13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kern="1200" cap="all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Усиление</a:t>
                      </a:r>
                      <a:r>
                        <a:rPr lang="ru-RU" sz="1600" i="0" kern="1200" cap="all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kern="1200" cap="all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лабораторной службы</a:t>
                      </a:r>
                      <a:endParaRPr lang="ru-RU" sz="1600" b="1" i="0" u="none" kern="1200" cap="all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1) Закуп  единого лабораторного оборудования и тестов для определения ВН и мониторинга за эффективностью  лечения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Привлечения эксперта для обеспечения контроля качества</a:t>
                      </a:r>
                      <a:r>
                        <a:rPr lang="ru-RU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р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азработки Стратегии</a:t>
                      </a:r>
                      <a:r>
                        <a:rPr lang="ru-RU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лабораторной службы РК.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/>
                        <a:t>Международный агент по закупкам, ОП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/>
                        <a:t>1 909 284,13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/>
                        <a:t>(26,5%)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/>
                        <a:t>12 565,45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/>
                        <a:t>(0,2%)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41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kern="1200" cap="all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УПРАВЛЕНИЕ ГРАНТОМ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</a:rPr>
                        <a:t>Мониторинг и координация за реализацией гранта на всех уровнях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/>
                        <a:t>ОП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/>
                        <a:t>723 909,00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/>
                        <a:t>(10%)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8608035"/>
                  </a:ext>
                </a:extLst>
              </a:tr>
            </a:tbl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95972E3-1024-4DD7-8A83-8D250C9D05EF}"/>
              </a:ext>
            </a:extLst>
          </p:cNvPr>
          <p:cNvSpPr/>
          <p:nvPr/>
        </p:nvSpPr>
        <p:spPr>
          <a:xfrm>
            <a:off x="1" y="5801821"/>
            <a:ext cx="90900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Сумма гранта: </a:t>
            </a:r>
            <a:r>
              <a:rPr lang="ru-RU" b="1" dirty="0">
                <a:solidFill>
                  <a:srgbClr val="002060"/>
                </a:solidFill>
              </a:rPr>
              <a:t>7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ru-RU" b="1" dirty="0">
                <a:solidFill>
                  <a:srgbClr val="002060"/>
                </a:solidFill>
              </a:rPr>
              <a:t>197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ru-RU" b="1">
                <a:solidFill>
                  <a:srgbClr val="002060"/>
                </a:solidFill>
              </a:rPr>
              <a:t>500 долларов </a:t>
            </a:r>
            <a:r>
              <a:rPr lang="ru-RU" b="1" dirty="0">
                <a:solidFill>
                  <a:srgbClr val="002060"/>
                </a:solidFill>
              </a:rPr>
              <a:t>США</a:t>
            </a:r>
          </a:p>
        </p:txBody>
      </p:sp>
    </p:spTree>
    <p:extLst>
      <p:ext uri="{BB962C8B-B14F-4D97-AF65-F5344CB8AC3E}">
        <p14:creationId xmlns:p14="http://schemas.microsoft.com/office/powerpoint/2010/main" val="916047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User\Downloads\Области РК распрастраненность1.png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41" t="26850" r="5705" b="27092"/>
          <a:stretch/>
        </p:blipFill>
        <p:spPr bwMode="auto">
          <a:xfrm>
            <a:off x="225878" y="1052736"/>
            <a:ext cx="8719404" cy="4633381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3635896" y="5749293"/>
            <a:ext cx="237626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accent3">
                    <a:lumMod val="50000"/>
                  </a:schemeClr>
                </a:solidFill>
                <a:hlinkClick r:id="rId5"/>
              </a:rPr>
              <a:t>www.kncdiz.kz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ru-RU" sz="1200" b="1" dirty="0">
              <a:solidFill>
                <a:schemeClr val="tx2"/>
              </a:solidFill>
            </a:endParaRPr>
          </a:p>
          <a:p>
            <a:r>
              <a:rPr lang="en-US" b="1" dirty="0"/>
              <a:t>E</a:t>
            </a:r>
            <a:r>
              <a:rPr lang="ru-RU" b="1" dirty="0"/>
              <a:t>-mail: </a:t>
            </a:r>
            <a:r>
              <a:rPr lang="ru-RU" b="1" dirty="0" err="1">
                <a:hlinkClick r:id="rId6"/>
              </a:rPr>
              <a:t>info</a:t>
            </a:r>
            <a:r>
              <a:rPr lang="ru-RU" b="1" dirty="0">
                <a:hlinkClick r:id="rId6"/>
              </a:rPr>
              <a:t>@</a:t>
            </a:r>
            <a:r>
              <a:rPr lang="en-US" b="1" dirty="0" err="1">
                <a:hlinkClick r:id="rId6"/>
              </a:rPr>
              <a:t>kncdiz</a:t>
            </a:r>
            <a:r>
              <a:rPr lang="ru-RU" b="1" dirty="0">
                <a:hlinkClick r:id="rId6"/>
              </a:rPr>
              <a:t>.</a:t>
            </a:r>
            <a:r>
              <a:rPr lang="ru-RU" b="1" dirty="0" err="1">
                <a:hlinkClick r:id="rId6"/>
              </a:rPr>
              <a:t>kz</a:t>
            </a:r>
            <a:endParaRPr lang="ru-RU" sz="105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07" t="23913" r="24129" b="63289"/>
          <a:stretch/>
        </p:blipFill>
        <p:spPr bwMode="auto">
          <a:xfrm>
            <a:off x="2339752" y="2789456"/>
            <a:ext cx="4838810" cy="119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1232000" y="210050"/>
            <a:ext cx="6803275" cy="8066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Благодарю за внимание!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215751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8094452" y="210050"/>
            <a:ext cx="466726" cy="800943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8613001" y="212900"/>
            <a:ext cx="458671" cy="8009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566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9198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8076684" y="86282"/>
            <a:ext cx="466726" cy="800943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614095" y="86281"/>
            <a:ext cx="458671" cy="8009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5400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800" b="1" dirty="0">
                <a:solidFill>
                  <a:srgbClr val="C00000"/>
                </a:solidFill>
              </a:rPr>
              <a:t>Период реализации: </a:t>
            </a:r>
            <a:r>
              <a:rPr lang="ru-RU" sz="1800" b="1" dirty="0">
                <a:solidFill>
                  <a:srgbClr val="002060"/>
                </a:solidFill>
              </a:rPr>
              <a:t>202</a:t>
            </a:r>
            <a:r>
              <a:rPr lang="en-US" sz="1800" b="1" dirty="0">
                <a:solidFill>
                  <a:srgbClr val="002060"/>
                </a:solidFill>
              </a:rPr>
              <a:t>1</a:t>
            </a:r>
            <a:r>
              <a:rPr lang="ru-RU" sz="1800" b="1" dirty="0">
                <a:solidFill>
                  <a:srgbClr val="002060"/>
                </a:solidFill>
              </a:rPr>
              <a:t> – 202</a:t>
            </a:r>
            <a:r>
              <a:rPr lang="en-US" sz="1800" b="1" dirty="0">
                <a:solidFill>
                  <a:srgbClr val="002060"/>
                </a:solidFill>
              </a:rPr>
              <a:t>3</a:t>
            </a:r>
            <a:r>
              <a:rPr lang="ru-RU" sz="1800" b="1" dirty="0">
                <a:solidFill>
                  <a:srgbClr val="002060"/>
                </a:solidFill>
              </a:rPr>
              <a:t> гг.</a:t>
            </a:r>
          </a:p>
          <a:p>
            <a:pPr marL="0" indent="0">
              <a:buNone/>
            </a:pPr>
            <a:r>
              <a:rPr lang="ru-RU" sz="1800" b="1" dirty="0">
                <a:solidFill>
                  <a:srgbClr val="C00000"/>
                </a:solidFill>
              </a:rPr>
              <a:t>Сумма гранта: </a:t>
            </a:r>
            <a:r>
              <a:rPr lang="ru-RU" sz="1800" b="1" dirty="0">
                <a:solidFill>
                  <a:srgbClr val="002060"/>
                </a:solidFill>
              </a:rPr>
              <a:t>7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ru-RU" sz="1800" b="1" dirty="0">
                <a:solidFill>
                  <a:srgbClr val="002060"/>
                </a:solidFill>
              </a:rPr>
              <a:t>197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ru-RU" sz="1800" b="1">
                <a:solidFill>
                  <a:srgbClr val="002060"/>
                </a:solidFill>
              </a:rPr>
              <a:t>500 </a:t>
            </a:r>
            <a:r>
              <a:rPr lang="ru-RU" sz="1800" b="1" dirty="0">
                <a:solidFill>
                  <a:srgbClr val="002060"/>
                </a:solidFill>
              </a:rPr>
              <a:t>долларов США</a:t>
            </a:r>
          </a:p>
          <a:p>
            <a:pPr marL="0" indent="0">
              <a:buNone/>
            </a:pPr>
            <a:endParaRPr lang="ru-RU" sz="1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1800" b="1" dirty="0">
                <a:solidFill>
                  <a:srgbClr val="C00000"/>
                </a:solidFill>
              </a:rPr>
              <a:t>Цель: Обеспечить устойчивость и непрерывность услуг для </a:t>
            </a:r>
            <a:r>
              <a:rPr lang="en-US" sz="1800" b="1" dirty="0" err="1">
                <a:solidFill>
                  <a:srgbClr val="C00000"/>
                </a:solidFill>
              </a:rPr>
              <a:t>ключевых</a:t>
            </a:r>
            <a:r>
              <a:rPr lang="en-US" sz="1800" b="1" dirty="0">
                <a:solidFill>
                  <a:srgbClr val="C00000"/>
                </a:solidFill>
              </a:rPr>
              <a:t> </a:t>
            </a:r>
            <a:r>
              <a:rPr lang="en-US" sz="1800" b="1" dirty="0" err="1">
                <a:solidFill>
                  <a:srgbClr val="C00000"/>
                </a:solidFill>
              </a:rPr>
              <a:t>групп</a:t>
            </a:r>
            <a:r>
              <a:rPr lang="en-US" sz="1800" b="1" dirty="0">
                <a:solidFill>
                  <a:srgbClr val="C00000"/>
                </a:solidFill>
              </a:rPr>
              <a:t> </a:t>
            </a:r>
            <a:r>
              <a:rPr lang="en-US" sz="1800" b="1" dirty="0" err="1">
                <a:solidFill>
                  <a:srgbClr val="C00000"/>
                </a:solidFill>
              </a:rPr>
              <a:t>населения</a:t>
            </a:r>
            <a:r>
              <a:rPr lang="en-US" sz="1800" b="1" dirty="0">
                <a:solidFill>
                  <a:srgbClr val="C00000"/>
                </a:solidFill>
              </a:rPr>
              <a:t> (КГН)  </a:t>
            </a:r>
            <a:r>
              <a:rPr lang="ru-RU" sz="1800" b="1" dirty="0">
                <a:solidFill>
                  <a:srgbClr val="C00000"/>
                </a:solidFill>
              </a:rPr>
              <a:t>и </a:t>
            </a:r>
            <a:r>
              <a:rPr lang="en-US" sz="1800" b="1" dirty="0" err="1">
                <a:solidFill>
                  <a:srgbClr val="C00000"/>
                </a:solidFill>
              </a:rPr>
              <a:t>людей</a:t>
            </a:r>
            <a:r>
              <a:rPr lang="en-US" sz="1800" b="1" dirty="0">
                <a:solidFill>
                  <a:srgbClr val="C00000"/>
                </a:solidFill>
              </a:rPr>
              <a:t>, </a:t>
            </a:r>
            <a:r>
              <a:rPr lang="en-US" sz="1800" b="1" dirty="0" err="1">
                <a:solidFill>
                  <a:srgbClr val="C00000"/>
                </a:solidFill>
              </a:rPr>
              <a:t>живущих</a:t>
            </a:r>
            <a:r>
              <a:rPr lang="en-US" sz="1800" b="1" dirty="0">
                <a:solidFill>
                  <a:srgbClr val="C00000"/>
                </a:solidFill>
              </a:rPr>
              <a:t> с ВИЧ (ЛЖВ) </a:t>
            </a:r>
            <a:r>
              <a:rPr lang="ru-RU" sz="1800" b="1" dirty="0">
                <a:solidFill>
                  <a:srgbClr val="C00000"/>
                </a:solidFill>
              </a:rPr>
              <a:t> по профилактике, уходу и лечению  ВИЧ – инфекции.</a:t>
            </a:r>
          </a:p>
          <a:p>
            <a:pPr marL="0" indent="0">
              <a:buNone/>
            </a:pPr>
            <a:endParaRPr lang="ru-RU" sz="18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1800" b="1" dirty="0">
                <a:solidFill>
                  <a:srgbClr val="C00000"/>
                </a:solidFill>
              </a:rPr>
              <a:t>Задачи:</a:t>
            </a:r>
          </a:p>
          <a:p>
            <a:pPr marL="457200" lvl="0" indent="-457200">
              <a:buFont typeface="Arial" pitchFamily="34" charset="0"/>
              <a:buAutoNum type="arabicParenR"/>
            </a:pPr>
            <a:endParaRPr lang="en-US" sz="1800" b="1" dirty="0">
              <a:solidFill>
                <a:srgbClr val="002060"/>
              </a:solidFill>
            </a:endParaRPr>
          </a:p>
          <a:p>
            <a:pPr marL="457200" indent="-457200">
              <a:buFont typeface="Arial" pitchFamily="34" charset="0"/>
              <a:buAutoNum type="arabicParenR"/>
            </a:pPr>
            <a:r>
              <a:rPr lang="en-US" sz="1800" b="1" dirty="0" err="1">
                <a:solidFill>
                  <a:srgbClr val="002060"/>
                </a:solidFill>
              </a:rPr>
              <a:t>Усиление</a:t>
            </a:r>
            <a:r>
              <a:rPr lang="en-US" sz="1800" b="1" dirty="0">
                <a:solidFill>
                  <a:srgbClr val="002060"/>
                </a:solidFill>
              </a:rPr>
              <a:t> и </a:t>
            </a:r>
            <a:r>
              <a:rPr lang="en-US" sz="1800" b="1" dirty="0" err="1">
                <a:solidFill>
                  <a:srgbClr val="002060"/>
                </a:solidFill>
              </a:rPr>
              <a:t>расширение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ru-RU" sz="1800" b="1" dirty="0">
                <a:solidFill>
                  <a:srgbClr val="002060"/>
                </a:solidFill>
              </a:rPr>
              <a:t>комплекс</a:t>
            </a:r>
            <a:r>
              <a:rPr lang="en-US" sz="1800" b="1" dirty="0" err="1">
                <a:solidFill>
                  <a:srgbClr val="002060"/>
                </a:solidFill>
              </a:rPr>
              <a:t>ных</a:t>
            </a:r>
            <a:r>
              <a:rPr lang="en-US" sz="1800" b="1" dirty="0">
                <a:solidFill>
                  <a:srgbClr val="002060"/>
                </a:solidFill>
              </a:rPr>
              <a:t>  и </a:t>
            </a:r>
            <a:r>
              <a:rPr lang="en-US" sz="1800" b="1" dirty="0" err="1">
                <a:solidFill>
                  <a:srgbClr val="002060"/>
                </a:solidFill>
              </a:rPr>
              <a:t>эффективных</a:t>
            </a:r>
            <a:r>
              <a:rPr lang="en-US" sz="1800" b="1" dirty="0">
                <a:solidFill>
                  <a:srgbClr val="002060"/>
                </a:solidFill>
              </a:rPr>
              <a:t>  </a:t>
            </a:r>
            <a:r>
              <a:rPr lang="en-US" sz="1800" b="1" dirty="0" err="1">
                <a:solidFill>
                  <a:srgbClr val="002060"/>
                </a:solidFill>
              </a:rPr>
              <a:t>программ</a:t>
            </a:r>
            <a:r>
              <a:rPr lang="en-US" sz="1800" b="1" dirty="0">
                <a:solidFill>
                  <a:srgbClr val="002060"/>
                </a:solidFill>
              </a:rPr>
              <a:t>  (</a:t>
            </a:r>
            <a:r>
              <a:rPr lang="en-US" sz="1800" b="1" dirty="0" err="1">
                <a:solidFill>
                  <a:srgbClr val="002060"/>
                </a:solidFill>
              </a:rPr>
              <a:t>услуг</a:t>
            </a:r>
            <a:r>
              <a:rPr lang="en-US" sz="1800" b="1" dirty="0">
                <a:solidFill>
                  <a:srgbClr val="002060"/>
                </a:solidFill>
              </a:rPr>
              <a:t>) </a:t>
            </a:r>
            <a:r>
              <a:rPr lang="en-US" sz="1800" b="1" dirty="0" err="1">
                <a:solidFill>
                  <a:srgbClr val="002060"/>
                </a:solidFill>
              </a:rPr>
              <a:t>для</a:t>
            </a:r>
            <a:r>
              <a:rPr lang="en-US" sz="1800" b="1" dirty="0">
                <a:solidFill>
                  <a:srgbClr val="002060"/>
                </a:solidFill>
              </a:rPr>
              <a:t>  КГН и ЛЖВ</a:t>
            </a:r>
            <a:r>
              <a:rPr lang="ru-RU" sz="1800" b="1" dirty="0">
                <a:solidFill>
                  <a:srgbClr val="002060"/>
                </a:solidFill>
              </a:rPr>
              <a:t> по профилактике, лечению и уходу в связи с ВИЧ</a:t>
            </a:r>
            <a:r>
              <a:rPr lang="en-US" sz="1800" b="1" dirty="0">
                <a:solidFill>
                  <a:srgbClr val="002060"/>
                </a:solidFill>
              </a:rPr>
              <a:t>;</a:t>
            </a:r>
            <a:r>
              <a:rPr lang="ru-RU" sz="1800" b="1" dirty="0">
                <a:solidFill>
                  <a:srgbClr val="002060"/>
                </a:solidFill>
              </a:rPr>
              <a:t> </a:t>
            </a:r>
            <a:endParaRPr lang="en-US" sz="1800" dirty="0"/>
          </a:p>
          <a:p>
            <a:pPr marL="457200" lvl="0" indent="-457200">
              <a:buFont typeface="Arial" pitchFamily="34" charset="0"/>
              <a:buAutoNum type="arabicParenR"/>
            </a:pPr>
            <a:r>
              <a:rPr lang="ru-RU" sz="1800" b="1" dirty="0">
                <a:solidFill>
                  <a:srgbClr val="002060"/>
                </a:solidFill>
              </a:rPr>
              <a:t>Укрепление систем здравоохранения и сообщества</a:t>
            </a:r>
            <a:r>
              <a:rPr lang="en-US" sz="1800" b="1" dirty="0">
                <a:solidFill>
                  <a:srgbClr val="002060"/>
                </a:solidFill>
              </a:rPr>
              <a:t>;</a:t>
            </a:r>
          </a:p>
          <a:p>
            <a:pPr marL="457200" lvl="0" indent="-457200">
              <a:buFont typeface="Arial" pitchFamily="34" charset="0"/>
              <a:buAutoNum type="arabicParenR"/>
            </a:pPr>
            <a:r>
              <a:rPr lang="ru-RU" sz="1800" b="1" dirty="0">
                <a:solidFill>
                  <a:srgbClr val="002060"/>
                </a:solidFill>
              </a:rPr>
              <a:t> </a:t>
            </a:r>
            <a:r>
              <a:rPr lang="ru-RU" sz="1800" b="1" dirty="0" err="1">
                <a:solidFill>
                  <a:srgbClr val="002060"/>
                </a:solidFill>
              </a:rPr>
              <a:t>Созда</a:t>
            </a:r>
            <a:r>
              <a:rPr lang="en-US" sz="1800" b="1" dirty="0" err="1">
                <a:solidFill>
                  <a:srgbClr val="002060"/>
                </a:solidFill>
              </a:rPr>
              <a:t>ние</a:t>
            </a:r>
            <a:r>
              <a:rPr lang="ru-RU" sz="1800" b="1" dirty="0">
                <a:solidFill>
                  <a:srgbClr val="002060"/>
                </a:solidFill>
              </a:rPr>
              <a:t> </a:t>
            </a:r>
            <a:r>
              <a:rPr lang="ru-RU" sz="1800" b="1" dirty="0" err="1">
                <a:solidFill>
                  <a:srgbClr val="002060"/>
                </a:solidFill>
              </a:rPr>
              <a:t>благоприятн</a:t>
            </a:r>
            <a:r>
              <a:rPr lang="en-US" sz="1800" b="1" dirty="0" err="1">
                <a:solidFill>
                  <a:srgbClr val="002060"/>
                </a:solidFill>
              </a:rPr>
              <a:t>ой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ru-RU" sz="1800" b="1" dirty="0">
                <a:solidFill>
                  <a:srgbClr val="002060"/>
                </a:solidFill>
              </a:rPr>
              <a:t> </a:t>
            </a:r>
            <a:r>
              <a:rPr lang="ru-RU" sz="1800" b="1" dirty="0" err="1">
                <a:solidFill>
                  <a:srgbClr val="002060"/>
                </a:solidFill>
              </a:rPr>
              <a:t>правов</a:t>
            </a:r>
            <a:r>
              <a:rPr lang="en-US" sz="1800" b="1" dirty="0" err="1">
                <a:solidFill>
                  <a:srgbClr val="002060"/>
                </a:solidFill>
              </a:rPr>
              <a:t>ой</a:t>
            </a:r>
            <a:r>
              <a:rPr lang="ru-RU" sz="1800" b="1" dirty="0">
                <a:solidFill>
                  <a:srgbClr val="002060"/>
                </a:solidFill>
              </a:rPr>
              <a:t> сред</a:t>
            </a:r>
            <a:r>
              <a:rPr lang="en-US" sz="1800" b="1" dirty="0">
                <a:solidFill>
                  <a:srgbClr val="002060"/>
                </a:solidFill>
              </a:rPr>
              <a:t>ы, </a:t>
            </a:r>
            <a:r>
              <a:rPr lang="en-US" sz="1800" b="1" dirty="0" err="1">
                <a:solidFill>
                  <a:srgbClr val="002060"/>
                </a:solidFill>
              </a:rPr>
              <a:t>направленной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на</a:t>
            </a:r>
            <a:r>
              <a:rPr lang="en-US" sz="1800" b="1" dirty="0">
                <a:solidFill>
                  <a:srgbClr val="002060"/>
                </a:solidFill>
              </a:rPr>
              <a:t>  п</a:t>
            </a:r>
            <a:r>
              <a:rPr lang="ru-RU" sz="1800" b="1" dirty="0" err="1">
                <a:solidFill>
                  <a:srgbClr val="002060"/>
                </a:solidFill>
              </a:rPr>
              <a:t>реодоление</a:t>
            </a:r>
            <a:r>
              <a:rPr lang="ru-RU" sz="1800" b="1" dirty="0">
                <a:solidFill>
                  <a:srgbClr val="002060"/>
                </a:solidFill>
              </a:rPr>
              <a:t> барьеров, связанных с вопросами прав людей на здоровье и гендерного  неравенства</a:t>
            </a:r>
            <a:r>
              <a:rPr lang="en-US" sz="1800" b="1" dirty="0">
                <a:solidFill>
                  <a:srgbClr val="002060"/>
                </a:solidFill>
              </a:rPr>
              <a:t>; </a:t>
            </a:r>
          </a:p>
          <a:p>
            <a:pPr marL="457200" indent="-457200">
              <a:buFont typeface="Arial" pitchFamily="34" charset="0"/>
              <a:buAutoNum type="arabicParenR"/>
            </a:pPr>
            <a:r>
              <a:rPr lang="ru-RU" sz="1800" b="1" dirty="0">
                <a:solidFill>
                  <a:srgbClr val="002060"/>
                </a:solidFill>
              </a:rPr>
              <a:t>Укрепление устойчивых механизмов финансирования</a:t>
            </a:r>
            <a:r>
              <a:rPr lang="en-US" sz="1800" b="1" dirty="0">
                <a:solidFill>
                  <a:srgbClr val="002060"/>
                </a:solidFill>
              </a:rPr>
              <a:t>, </a:t>
            </a:r>
            <a:r>
              <a:rPr lang="en-US" sz="1800" b="1" dirty="0" err="1">
                <a:solidFill>
                  <a:srgbClr val="002060"/>
                </a:solidFill>
              </a:rPr>
              <a:t>направленных</a:t>
            </a:r>
            <a:r>
              <a:rPr lang="en-US" sz="1800" b="1" dirty="0">
                <a:solidFill>
                  <a:srgbClr val="002060"/>
                </a:solidFill>
              </a:rPr>
              <a:t>  </a:t>
            </a:r>
            <a:r>
              <a:rPr lang="en-US" sz="1800" b="1" dirty="0" err="1">
                <a:solidFill>
                  <a:srgbClr val="002060"/>
                </a:solidFill>
              </a:rPr>
              <a:t>на</a:t>
            </a:r>
            <a:r>
              <a:rPr lang="en-US" sz="1800" b="1" dirty="0">
                <a:solidFill>
                  <a:srgbClr val="002060"/>
                </a:solidFill>
              </a:rPr>
              <a:t> </a:t>
            </a:r>
            <a:r>
              <a:rPr lang="en-US" sz="1800" b="1" dirty="0" err="1">
                <a:solidFill>
                  <a:srgbClr val="002060"/>
                </a:solidFill>
              </a:rPr>
              <a:t>профилактику</a:t>
            </a:r>
            <a:r>
              <a:rPr lang="en-US" sz="1800" b="1" dirty="0">
                <a:solidFill>
                  <a:srgbClr val="002060"/>
                </a:solidFill>
              </a:rPr>
              <a:t> и </a:t>
            </a:r>
            <a:r>
              <a:rPr lang="en-US" sz="1800" b="1" dirty="0" err="1">
                <a:solidFill>
                  <a:srgbClr val="002060"/>
                </a:solidFill>
              </a:rPr>
              <a:t>лечение</a:t>
            </a:r>
            <a:r>
              <a:rPr lang="en-US" sz="1800" b="1" dirty="0">
                <a:solidFill>
                  <a:srgbClr val="002060"/>
                </a:solidFill>
              </a:rPr>
              <a:t> ВИЧ- </a:t>
            </a:r>
            <a:r>
              <a:rPr lang="en-US" sz="1800" b="1" dirty="0" err="1">
                <a:solidFill>
                  <a:srgbClr val="002060"/>
                </a:solidFill>
              </a:rPr>
              <a:t>инфекции</a:t>
            </a:r>
            <a:r>
              <a:rPr lang="en-US" sz="1800" b="1" dirty="0">
                <a:solidFill>
                  <a:srgbClr val="002060"/>
                </a:solidFill>
              </a:rPr>
              <a:t> в </a:t>
            </a:r>
            <a:r>
              <a:rPr lang="en-US" sz="1800" b="1" dirty="0" err="1">
                <a:solidFill>
                  <a:srgbClr val="002060"/>
                </a:solidFill>
              </a:rPr>
              <a:t>Казахстане</a:t>
            </a:r>
            <a:r>
              <a:rPr lang="en-US" sz="1800" b="1" dirty="0">
                <a:solidFill>
                  <a:srgbClr val="002060"/>
                </a:solidFill>
              </a:rPr>
              <a:t>.</a:t>
            </a:r>
            <a:endParaRPr lang="ru-RU" sz="1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16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rgbClr val="002060"/>
              </a:solidFill>
            </a:endParaRPr>
          </a:p>
          <a:p>
            <a:pPr algn="just">
              <a:buNone/>
            </a:pP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76942" y="86282"/>
            <a:ext cx="6803275" cy="8066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Концептуальная заявка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971600" y="86281"/>
            <a:ext cx="674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8076684" y="312873"/>
            <a:ext cx="466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11876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9198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8076684" y="86282"/>
            <a:ext cx="466726" cy="800943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6534" y="1124744"/>
            <a:ext cx="8956232" cy="5472608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1800" dirty="0"/>
              <a:t>Решением СКК от 31.01.2020 года создана рабочая группа  из представителей  сообществ всех ключевых групп населения,  государственных, международных и неправительственных  организаций.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1800" dirty="0"/>
              <a:t>Состоялся «Страновой  диалог» с  участием 46 представителей  из  5 КГН (ЛУИН, РС, МСМ, ТГ, ЛЖВ) 13 городов страны.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1800" dirty="0"/>
              <a:t>В процесс подготовки заявки были вовлечены: ВОЗ, </a:t>
            </a:r>
            <a:r>
              <a:rPr lang="en-US" sz="1800" dirty="0"/>
              <a:t>UNAIDS</a:t>
            </a:r>
            <a:r>
              <a:rPr lang="ru-RU" sz="1800" dirty="0"/>
              <a:t>, СДС, </a:t>
            </a:r>
            <a:r>
              <a:rPr lang="en-US" sz="1800" dirty="0"/>
              <a:t>UNOD</a:t>
            </a:r>
            <a:r>
              <a:rPr lang="ru-RU" sz="1800" dirty="0"/>
              <a:t>С, ЦИГЗЦА,  Республиканский научно-практический центр психического здоровья, Национальный научный центр </a:t>
            </a:r>
            <a:r>
              <a:rPr lang="kk-KZ" sz="1800" dirty="0"/>
              <a:t>фтизиопульмонологии,  </a:t>
            </a:r>
            <a:r>
              <a:rPr lang="ru-RU" sz="1800" dirty="0"/>
              <a:t>региональные ОЦ СПИД, ОЮЛ «Казахстанский Союз ЛЖВ», «Центрально Азиатская Ассоциация  ЛЖВ»,  национальные НПО по работе с КГН, ОФ: «</a:t>
            </a:r>
            <a:r>
              <a:rPr lang="ru-RU" sz="1800" dirty="0" err="1"/>
              <a:t>Камеда</a:t>
            </a:r>
            <a:r>
              <a:rPr lang="ru-RU" sz="1800" dirty="0"/>
              <a:t>», «Казахстанское международное бюро по правам человека», </a:t>
            </a:r>
          </a:p>
          <a:p>
            <a:pPr algn="just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</a:pPr>
            <a:r>
              <a:rPr lang="ru-RU" sz="18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Концептуальная  заявка  разработана  с учетом   приоритетных  направлений   страны, аналитических  отчетов: Портфолио анализа ГФ, «</a:t>
            </a:r>
            <a:r>
              <a:rPr lang="ru-RU" sz="1800" b="1" i="1" dirty="0" err="1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Оптима</a:t>
            </a:r>
            <a:r>
              <a:rPr lang="ru-RU" sz="18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оценки программ ВИЧ в РК (</a:t>
            </a:r>
            <a:r>
              <a:rPr lang="en-US" sz="18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APMG</a:t>
            </a:r>
            <a:r>
              <a:rPr lang="ru-RU" sz="18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данных </a:t>
            </a:r>
            <a:r>
              <a:rPr lang="ru-RU" sz="1800" b="1" i="1" dirty="0" err="1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Странового</a:t>
            </a:r>
            <a:r>
              <a:rPr lang="ru-RU" sz="1800" b="1" i="1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диалога и полностью синхронизирована с Комплексным планом по противодействию ВИЧ-инфекции и ИППП в Республике Казахстан, который сейчас находится на этапе согласования. 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614095" y="86281"/>
            <a:ext cx="458671" cy="8009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182610" y="94216"/>
            <a:ext cx="6803275" cy="8066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Подготовительный этап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10322" y="91984"/>
            <a:ext cx="674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519758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9198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8112026" y="85919"/>
            <a:ext cx="466726" cy="800943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614095" y="86281"/>
            <a:ext cx="458671" cy="8009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210235" y="86282"/>
            <a:ext cx="6866449" cy="8066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Усиление  профилактических программ </a:t>
            </a:r>
            <a:r>
              <a:rPr lang="en-US" sz="2000" b="1" dirty="0">
                <a:solidFill>
                  <a:srgbClr val="002060"/>
                </a:solidFill>
              </a:rPr>
              <a:t> и </a:t>
            </a:r>
            <a:r>
              <a:rPr lang="en-US" sz="2000" b="1" dirty="0" err="1">
                <a:solidFill>
                  <a:srgbClr val="002060"/>
                </a:solidFill>
              </a:rPr>
              <a:t>расширение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комплекса</a:t>
            </a:r>
            <a:r>
              <a:rPr lang="en-US" sz="2000" b="1" dirty="0">
                <a:solidFill>
                  <a:srgbClr val="002060"/>
                </a:solidFill>
              </a:rPr>
              <a:t>  </a:t>
            </a:r>
            <a:r>
              <a:rPr lang="en-US" sz="2000" b="1" dirty="0" err="1">
                <a:solidFill>
                  <a:srgbClr val="002060"/>
                </a:solidFill>
              </a:rPr>
              <a:t>услуг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>
                <a:solidFill>
                  <a:srgbClr val="002060"/>
                </a:solidFill>
              </a:rPr>
              <a:t>среди</a:t>
            </a:r>
            <a:r>
              <a:rPr lang="en-US" sz="2000" b="1" dirty="0">
                <a:solidFill>
                  <a:srgbClr val="002060"/>
                </a:solidFill>
              </a:rPr>
              <a:t> КГН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49038" y="86281"/>
            <a:ext cx="674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23222"/>
              </p:ext>
            </p:extLst>
          </p:nvPr>
        </p:nvGraphicFramePr>
        <p:xfrm>
          <a:off x="1" y="1030550"/>
          <a:ext cx="9072766" cy="5699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2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7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4290">
                  <a:extLst>
                    <a:ext uri="{9D8B030D-6E8A-4147-A177-3AD203B41FA5}">
                      <a16:colId xmlns:a16="http://schemas.microsoft.com/office/drawing/2014/main" val="2123876438"/>
                    </a:ext>
                  </a:extLst>
                </a:gridCol>
              </a:tblGrid>
              <a:tr h="6465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Модуль 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Вмешательство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Исполнитель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Распределение финансирования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8594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cap="all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cap="all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cap="all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cap="all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cap="all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cap="all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cap="all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cap="all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cap="all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Профилактика ВИЧ среди КГН</a:t>
                      </a:r>
                      <a:endParaRPr lang="ru-RU" sz="1600" b="1" cap="all" baseline="0" dirty="0"/>
                    </a:p>
                    <a:p>
                      <a:endParaRPr lang="ru-RU" sz="1600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baseline="0" dirty="0"/>
                        <a:t>1) Вмешательства  по изменению поведения: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baseline="0" dirty="0"/>
                        <a:t> - поддержка комплексных программ  для   МСМ, ТГ  и ЛУИН в НПО,  в регионах с высокой распространённостью ВИЧ-инфекции (МСМ -6 регионов, ЛУИН – 3 региона);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/>
                        <a:t>НПО по работе с </a:t>
                      </a:r>
                      <a:endParaRPr lang="en-US" sz="1600" b="0" dirty="0"/>
                    </a:p>
                    <a:p>
                      <a:pPr algn="ctr"/>
                      <a:r>
                        <a:rPr lang="ru-RU" sz="1600" b="0" dirty="0"/>
                        <a:t>МСМ и ЛУИН, ОП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1 482 348,00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(20,6%)</a:t>
                      </a:r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ru-RU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8848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baseline="0" dirty="0"/>
                        <a:t>2) Проведение обучающих мероприятий для аутрич-работников всех регионов РК;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/>
                        <a:t>НПО, ОП центры СПИД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111 246,78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(1,6%)</a:t>
                      </a:r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43224447"/>
                  </a:ext>
                </a:extLst>
              </a:tr>
              <a:tr h="2224827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В дополнении к государственному финансированию закуп средств профилактики для МСМ (презервативы/лубриканты) и презервативов для  ЛУИН употребляющих НПАВ для всех регионов РК;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i="1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i="1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/>
                    </a:p>
                    <a:p>
                      <a:pPr algn="ctr"/>
                      <a:r>
                        <a:rPr lang="ru-RU" sz="1600" b="0" dirty="0"/>
                        <a:t>Международный агент по закупкам, ОП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/>
                        <a:t>315 276,15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(4,4%)</a:t>
                      </a:r>
                      <a:endParaRPr lang="ru-RU" sz="1600" b="0" dirty="0"/>
                    </a:p>
                    <a:p>
                      <a:pPr algn="ctr"/>
                      <a:endParaRPr lang="ru-RU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583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9198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8076684" y="86282"/>
            <a:ext cx="466726" cy="800943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614095" y="86281"/>
            <a:ext cx="458671" cy="8009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148908" y="107822"/>
            <a:ext cx="6866449" cy="8066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Усиление  профилактических программ </a:t>
            </a:r>
            <a:r>
              <a:rPr lang="en-US" sz="2000" b="1" dirty="0">
                <a:solidFill>
                  <a:srgbClr val="002060"/>
                </a:solidFill>
              </a:rPr>
              <a:t> и </a:t>
            </a:r>
            <a:r>
              <a:rPr lang="en-US" sz="2000" b="1" dirty="0" err="1">
                <a:solidFill>
                  <a:srgbClr val="002060"/>
                </a:solidFill>
              </a:rPr>
              <a:t>расширение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комплекса</a:t>
            </a:r>
            <a:r>
              <a:rPr lang="en-US" sz="2000" b="1" dirty="0">
                <a:solidFill>
                  <a:srgbClr val="002060"/>
                </a:solidFill>
              </a:rPr>
              <a:t>  </a:t>
            </a:r>
            <a:r>
              <a:rPr lang="en-US" sz="2000" b="1" dirty="0" err="1">
                <a:solidFill>
                  <a:srgbClr val="002060"/>
                </a:solidFill>
              </a:rPr>
              <a:t>услуг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>
                <a:solidFill>
                  <a:srgbClr val="002060"/>
                </a:solidFill>
              </a:rPr>
              <a:t>среди</a:t>
            </a:r>
            <a:r>
              <a:rPr lang="en-US" sz="2000" b="1" dirty="0">
                <a:solidFill>
                  <a:srgbClr val="002060"/>
                </a:solidFill>
              </a:rPr>
              <a:t> КГН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49038" y="86281"/>
            <a:ext cx="674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2535264"/>
              </p:ext>
            </p:extLst>
          </p:nvPr>
        </p:nvGraphicFramePr>
        <p:xfrm>
          <a:off x="1" y="1089060"/>
          <a:ext cx="9072766" cy="5663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74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06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6254">
                  <a:extLst>
                    <a:ext uri="{9D8B030D-6E8A-4147-A177-3AD203B41FA5}">
                      <a16:colId xmlns:a16="http://schemas.microsoft.com/office/drawing/2014/main" val="2123876438"/>
                    </a:ext>
                  </a:extLst>
                </a:gridCol>
              </a:tblGrid>
              <a:tr h="5736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Модуль 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Вмешательство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Исполнитель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Распределение финансирования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9355"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cap="all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cap="all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cap="all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cap="all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cap="all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cap="all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cap="all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cap="all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cap="all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Профилактика ВИЧ среди КГН</a:t>
                      </a:r>
                      <a:endParaRPr lang="ru-RU" sz="1600" b="1" cap="all" baseline="0" dirty="0"/>
                    </a:p>
                    <a:p>
                      <a:endParaRPr lang="ru-RU" sz="1600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4) Внедрение  до- контактной  профилактика (</a:t>
                      </a:r>
                      <a:r>
                        <a:rPr lang="en-GB" sz="16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</a:t>
                      </a:r>
                      <a:r>
                        <a:rPr lang="ru-RU" sz="16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еР</a:t>
                      </a:r>
                      <a:r>
                        <a:rPr lang="ru-RU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)- </a:t>
                      </a:r>
                      <a:r>
                        <a:rPr lang="ru-RU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среди МСМ и ТГ в 6 регионах</a:t>
                      </a:r>
                      <a:r>
                        <a:rPr lang="ru-RU" sz="16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ru-RU" sz="16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инновационный подход</a:t>
                      </a:r>
                      <a:r>
                        <a:rPr lang="ru-RU" sz="1600" b="0" i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 профилактике ВИЧ;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/>
                        <a:t>Центры </a:t>
                      </a:r>
                      <a:r>
                        <a:rPr lang="ru-RU" sz="1600" b="0" baseline="0" dirty="0"/>
                        <a:t> СПИД, НПО по работе с МСМ, ОФ, ОП</a:t>
                      </a:r>
                      <a:endParaRPr lang="ru-RU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295 286,33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(4,1%)</a:t>
                      </a:r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3310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5) Предоставление ПЗТ лицам зависимым от опиоидов: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Закуп метадона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6) Другие мероприятия по ПЗТ (адвокация,  повышение потенциала, НПА)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sz="1600" b="0" dirty="0"/>
                        <a:t>РНПЦПЗ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/>
                        <a:t>769 030,16</a:t>
                      </a:r>
                    </a:p>
                    <a:p>
                      <a:pPr algn="ctr"/>
                      <a:r>
                        <a:rPr lang="ru-RU" sz="1600" b="0" dirty="0"/>
                        <a:t>(10,7%)</a:t>
                      </a:r>
                    </a:p>
                    <a:p>
                      <a:pPr algn="ctr"/>
                      <a:endParaRPr lang="ru-RU" sz="1400" b="1" dirty="0"/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400" b="0" i="1" dirty="0"/>
                        <a:t>477 165,14 (6,6%)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ru-RU" sz="1200" b="0" i="1" dirty="0"/>
                    </a:p>
                    <a:p>
                      <a:pPr algn="ctr"/>
                      <a:r>
                        <a:rPr lang="ru-RU" sz="1400" b="0" i="1" dirty="0"/>
                        <a:t>291 865,02 (4,1%)</a:t>
                      </a:r>
                    </a:p>
                    <a:p>
                      <a:pPr algn="ctr"/>
                      <a:endParaRPr lang="ru-RU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9685">
                <a:tc vMerge="1">
                  <a:txBody>
                    <a:bodyPr/>
                    <a:lstStyle/>
                    <a:p>
                      <a:endParaRPr lang="ru-RU" sz="1600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7) Профилактика передозировок</a:t>
                      </a:r>
                      <a:endParaRPr lang="ru-RU" sz="1600" b="0" i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/>
                        <a:t>1 073,11</a:t>
                      </a:r>
                    </a:p>
                    <a:p>
                      <a:pPr algn="ctr"/>
                      <a:r>
                        <a:rPr lang="ru-RU" sz="1600" b="0" dirty="0"/>
                        <a:t>(0,01%)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6710902"/>
                  </a:ext>
                </a:extLst>
              </a:tr>
              <a:tr h="976942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8) Разработка программ для потребителей новых </a:t>
                      </a:r>
                      <a:r>
                        <a:rPr lang="ru-RU" sz="16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психоактивных</a:t>
                      </a:r>
                      <a:r>
                        <a:rPr lang="ru-RU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веществ.</a:t>
                      </a:r>
                      <a:endParaRPr lang="ru-RU" sz="1600" b="0" i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/>
                        <a:t>159 063,29</a:t>
                      </a:r>
                    </a:p>
                    <a:p>
                      <a:pPr algn="ctr"/>
                      <a:r>
                        <a:rPr lang="ru-RU" sz="1600" b="0" dirty="0"/>
                        <a:t>(2,2%)</a:t>
                      </a:r>
                    </a:p>
                    <a:p>
                      <a:pPr algn="ctr"/>
                      <a:endParaRPr lang="ru-RU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5184425"/>
                  </a:ext>
                </a:extLst>
              </a:tr>
              <a:tr h="783314">
                <a:tc vMerge="1">
                  <a:txBody>
                    <a:bodyPr/>
                    <a:lstStyle/>
                    <a:p>
                      <a:endParaRPr lang="ru-RU" sz="1600" cap="all" baseline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i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/>
                        <a:t>929 166,56</a:t>
                      </a:r>
                    </a:p>
                    <a:p>
                      <a:pPr algn="ctr"/>
                      <a:r>
                        <a:rPr lang="ru-RU" sz="1400" b="1" dirty="0"/>
                        <a:t>(12,9%)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642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130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9198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8114552" y="85919"/>
            <a:ext cx="466726" cy="800943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614095" y="86281"/>
            <a:ext cx="458671" cy="8009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210235" y="86282"/>
            <a:ext cx="6866449" cy="8066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Усиление  профилактических программ </a:t>
            </a:r>
            <a:r>
              <a:rPr lang="en-US" sz="2000" b="1" dirty="0">
                <a:solidFill>
                  <a:srgbClr val="002060"/>
                </a:solidFill>
              </a:rPr>
              <a:t> и </a:t>
            </a:r>
            <a:r>
              <a:rPr lang="en-US" sz="2000" b="1" dirty="0" err="1">
                <a:solidFill>
                  <a:srgbClr val="002060"/>
                </a:solidFill>
              </a:rPr>
              <a:t>расширение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комплекса</a:t>
            </a:r>
            <a:r>
              <a:rPr lang="en-US" sz="2000" b="1" dirty="0">
                <a:solidFill>
                  <a:srgbClr val="002060"/>
                </a:solidFill>
              </a:rPr>
              <a:t>  </a:t>
            </a:r>
            <a:r>
              <a:rPr lang="en-US" sz="2000" b="1" dirty="0" err="1">
                <a:solidFill>
                  <a:srgbClr val="002060"/>
                </a:solidFill>
              </a:rPr>
              <a:t>услуг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ru-RU" sz="2000" b="1" dirty="0">
                <a:solidFill>
                  <a:srgbClr val="002060"/>
                </a:solidFill>
              </a:rPr>
              <a:t>среди</a:t>
            </a:r>
            <a:r>
              <a:rPr lang="en-US" sz="2000" b="1" dirty="0">
                <a:solidFill>
                  <a:srgbClr val="002060"/>
                </a:solidFill>
              </a:rPr>
              <a:t> КГН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49038" y="86281"/>
            <a:ext cx="674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711351"/>
              </p:ext>
            </p:extLst>
          </p:nvPr>
        </p:nvGraphicFramePr>
        <p:xfrm>
          <a:off x="1" y="1052736"/>
          <a:ext cx="9143999" cy="4227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4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8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74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3964">
                  <a:extLst>
                    <a:ext uri="{9D8B030D-6E8A-4147-A177-3AD203B41FA5}">
                      <a16:colId xmlns:a16="http://schemas.microsoft.com/office/drawing/2014/main" val="2123876438"/>
                    </a:ext>
                  </a:extLst>
                </a:gridCol>
              </a:tblGrid>
              <a:tr h="6228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Модуль 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Вмешательство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Исполнитель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Распределение финансирования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5031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ДИФФЕРЕН-ЦИРОВАННЫЕ УСЛУГИ ПО ТЕСТИРОВАНИЮ НА ВИЧ</a:t>
                      </a:r>
                      <a:endParaRPr lang="ru-RU" sz="1600" i="0" u="none" dirty="0"/>
                    </a:p>
                    <a:p>
                      <a:pPr algn="ctr"/>
                      <a:endParaRPr lang="ru-RU" sz="1600" cap="all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 Расширение тестирования на ВИЧ  КГН на базе НПО и аутрич-работниками центров СПИД (закуп тестов </a:t>
                      </a:r>
                      <a:r>
                        <a:rPr lang="en-GB" sz="16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OraQuick</a:t>
                      </a: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для  всех 17 регионах Казахстана: 80% </a:t>
                      </a:r>
                      <a:r>
                        <a:rPr lang="ru-RU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2021 году, 60% в 2022 году и 40% в 2023 году;</a:t>
                      </a:r>
                      <a:endParaRPr lang="ru-RU" sz="1600" b="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dirty="0"/>
                        <a:t>НПО по работе с МСМ и ЛУИН, центры СПИД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/>
                        <a:t>180 304,91</a:t>
                      </a:r>
                    </a:p>
                    <a:p>
                      <a:pPr algn="ctr"/>
                      <a:r>
                        <a:rPr lang="ru-RU" sz="1600" b="0" dirty="0"/>
                        <a:t>(2,5%)</a:t>
                      </a:r>
                    </a:p>
                    <a:p>
                      <a:pPr algn="ctr"/>
                      <a:endParaRPr lang="ru-RU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7279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Внедрение и расширение самотестирования на ВИЧ среди сексуальных и парентеральных (употребляющих наркотики) партнеров ЛЖВ, а также среди </a:t>
                      </a:r>
                      <a:r>
                        <a:rPr lang="ru-RU" sz="16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дискордантных</a:t>
                      </a: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пар в 3 регионах: Карагандинской и Алматинской областях и городе Нур-Султан. </a:t>
                      </a:r>
                      <a:endParaRPr lang="ru-RU" sz="1600" b="0" i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0" i="0" dirty="0"/>
                    </a:p>
                    <a:p>
                      <a:pPr algn="ctr"/>
                      <a:r>
                        <a:rPr lang="ru-RU" sz="1600" b="0" i="0" dirty="0"/>
                        <a:t>НПО по работе с ЛЖВ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7 512,70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(0,1%)</a:t>
                      </a:r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324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9198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8076684" y="86282"/>
            <a:ext cx="466726" cy="800943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614095" y="86281"/>
            <a:ext cx="458671" cy="8009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210321" y="86281"/>
            <a:ext cx="6784771" cy="8066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Усиление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комплексных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программ</a:t>
            </a:r>
            <a:r>
              <a:rPr lang="en-US" sz="2000" b="1" dirty="0">
                <a:solidFill>
                  <a:srgbClr val="002060"/>
                </a:solidFill>
              </a:rPr>
              <a:t>, </a:t>
            </a:r>
            <a:r>
              <a:rPr lang="en-US" sz="2000" b="1" dirty="0" err="1">
                <a:solidFill>
                  <a:srgbClr val="002060"/>
                </a:solidFill>
              </a:rPr>
              <a:t>направленных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на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уход</a:t>
            </a:r>
            <a:r>
              <a:rPr lang="en-US" sz="2000" b="1" dirty="0">
                <a:solidFill>
                  <a:srgbClr val="002060"/>
                </a:solidFill>
              </a:rPr>
              <a:t>, </a:t>
            </a:r>
            <a:r>
              <a:rPr lang="en-US" sz="2000" b="1" dirty="0" err="1">
                <a:solidFill>
                  <a:srgbClr val="002060"/>
                </a:solidFill>
              </a:rPr>
              <a:t>поддержку</a:t>
            </a:r>
            <a:r>
              <a:rPr lang="en-US" sz="2000" b="1" dirty="0">
                <a:solidFill>
                  <a:srgbClr val="002060"/>
                </a:solidFill>
              </a:rPr>
              <a:t> и </a:t>
            </a:r>
            <a:r>
              <a:rPr lang="en-US" sz="2000" b="1" dirty="0" err="1">
                <a:solidFill>
                  <a:srgbClr val="002060"/>
                </a:solidFill>
              </a:rPr>
              <a:t>лечение</a:t>
            </a:r>
            <a:r>
              <a:rPr lang="en-US" sz="2000" b="1" dirty="0">
                <a:solidFill>
                  <a:srgbClr val="002060"/>
                </a:solidFill>
              </a:rPr>
              <a:t> ЛЖВ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49038" y="86281"/>
            <a:ext cx="674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3702474"/>
              </p:ext>
            </p:extLst>
          </p:nvPr>
        </p:nvGraphicFramePr>
        <p:xfrm>
          <a:off x="0" y="1173486"/>
          <a:ext cx="9144000" cy="5533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9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1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8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9678">
                  <a:extLst>
                    <a:ext uri="{9D8B030D-6E8A-4147-A177-3AD203B41FA5}">
                      <a16:colId xmlns:a16="http://schemas.microsoft.com/office/drawing/2014/main" val="2779447704"/>
                    </a:ext>
                  </a:extLst>
                </a:gridCol>
              </a:tblGrid>
              <a:tr h="5982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Модуль 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Вмешательство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Исполнитель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Распределение финансирования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4325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ЛЕЧЕНИЕ, УХОД И ПОДДЕРЖКА </a:t>
                      </a:r>
                      <a:endParaRPr lang="ru-RU" sz="1600" b="1" i="0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</a:t>
                      </a:r>
                      <a:r>
                        <a:rPr lang="ru-RU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Поддержка ЛЖВ в НПО для достижения целей </a:t>
                      </a:r>
                      <a:r>
                        <a:rPr lang="ru-RU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90-90-90  </a:t>
                      </a:r>
                      <a:r>
                        <a:rPr lang="ru-RU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3 регионах (Карагандинская область, г. Нур-Султан и Алматинская область);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 внедрение инновационных инструментов для консультирования, психосоциальной поддержки и поддержки приверженности для ЛЖВ;</a:t>
                      </a:r>
                      <a:endParaRPr lang="ru-RU" sz="1600" b="0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/>
                        <a:t>НПО по работе с ЛЖВ, центры СПИД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/>
                        <a:t>517 552,89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/>
                        <a:t>(7,2%)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0882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</a:t>
                      </a:r>
                      <a:r>
                        <a:rPr lang="ru-RU" sz="16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Обеспечение АРТ  мигрантов с ВИЧ-инфекцией  (171 ЛЖВ) и оказание им  правовой</a:t>
                      </a:r>
                      <a:r>
                        <a:rPr lang="ru-RU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поддержки  для получения вида на жительство или возвращение в страну.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/>
                    </a:p>
                    <a:p>
                      <a:pPr algn="ctr"/>
                      <a:r>
                        <a:rPr lang="ru-RU" sz="1600" b="0" dirty="0"/>
                        <a:t>ОФ</a:t>
                      </a:r>
                      <a:r>
                        <a:rPr lang="ru-RU" sz="1600" b="0" baseline="0" dirty="0"/>
                        <a:t> по работе с мигрантами, центры СПИД, НПО</a:t>
                      </a:r>
                      <a:endParaRPr lang="ru-RU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/>
                        <a:t>378 577,35</a:t>
                      </a:r>
                    </a:p>
                    <a:p>
                      <a:pPr algn="ctr"/>
                      <a:r>
                        <a:rPr lang="ru-RU" sz="1600" b="0" dirty="0"/>
                        <a:t>(5,3%)</a:t>
                      </a:r>
                    </a:p>
                    <a:p>
                      <a:pPr algn="ctr"/>
                      <a:endParaRPr lang="ru-RU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568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9198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8076684" y="86282"/>
            <a:ext cx="466726" cy="800943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614095" y="86281"/>
            <a:ext cx="458671" cy="8009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210321" y="80578"/>
            <a:ext cx="6803275" cy="8066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defRPr/>
            </a:pPr>
            <a:r>
              <a:rPr lang="ru-RU" sz="2000" b="1" dirty="0">
                <a:solidFill>
                  <a:srgbClr val="002060"/>
                </a:solidFill>
              </a:rPr>
              <a:t>Преодоление барьеров, связанных с вопросами прав людей на здоровье и гендерного  неравенства</a:t>
            </a:r>
          </a:p>
          <a:p>
            <a:pPr marL="0" lvl="1">
              <a:defRPr/>
            </a:pPr>
            <a:endParaRPr lang="ru-RU" dirty="0">
              <a:solidFill>
                <a:schemeClr val="dk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49038" y="86281"/>
            <a:ext cx="674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2553999"/>
              </p:ext>
            </p:extLst>
          </p:nvPr>
        </p:nvGraphicFramePr>
        <p:xfrm>
          <a:off x="0" y="887223"/>
          <a:ext cx="9072767" cy="6124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1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1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2102">
                  <a:extLst>
                    <a:ext uri="{9D8B030D-6E8A-4147-A177-3AD203B41FA5}">
                      <a16:colId xmlns:a16="http://schemas.microsoft.com/office/drawing/2014/main" val="2941447927"/>
                    </a:ext>
                  </a:extLst>
                </a:gridCol>
              </a:tblGrid>
              <a:tr h="7897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Модуль 4; 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Вмешательство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Исполнитель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Распределение финансирования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5948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СНИЖЕНИЕ БАРЬЕРОВ, СВЯЗАННЫХ   С ПРАВАМИ ЧЕЛОВЕКА</a:t>
                      </a:r>
                      <a:r>
                        <a:rPr lang="ru-RU" sz="1600" b="1" i="0" u="non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К УСЛУГАМ </a:t>
                      </a:r>
                      <a:endParaRPr lang="ru-RU" sz="1400" b="1" i="0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 Обучение правовой грамотности</a:t>
                      </a:r>
                      <a:r>
                        <a:rPr lang="ru-RU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аутрич</a:t>
                      </a:r>
                      <a:r>
                        <a:rPr lang="ru-RU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социальных работников центров СПИД</a:t>
                      </a:r>
                      <a:r>
                        <a:rPr lang="ru-RU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и НПО  в каждом регионе РК;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</a:t>
                      </a: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Предоставление юридической поддержки ЛЖВ и КГН  «пара юристами»;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Оказание профессиональной юридической помощи КНГ и ЛЖВ;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4) Сбор кейсов по нарушению прав КГН и ЛЖВ для искоренения </a:t>
                      </a:r>
                      <a:r>
                        <a:rPr lang="ru-RU" sz="1600" b="0" i="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барьеро;в</a:t>
                      </a:r>
                      <a:endParaRPr lang="ru-RU" sz="16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/>
                        <a:t>ОФ</a:t>
                      </a:r>
                      <a:r>
                        <a:rPr lang="ru-RU" sz="1600" b="0" baseline="0" dirty="0"/>
                        <a:t> по правам человека, центры СПИД, НПО</a:t>
                      </a:r>
                      <a:endParaRPr lang="ru-RU" sz="1600" b="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46 901,57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(0,7%)</a:t>
                      </a:r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9244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5) Проведение </a:t>
                      </a: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исследование индекса стигмы среди 700 ЛЖВ и представление результатов.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Утверждение </a:t>
                      </a: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Национального стратегического плана по адвокации защиты прав ЛЖВ и борьбы со стигмой и дискриминацией в связи с ВИЧ.</a:t>
                      </a:r>
                      <a:endParaRPr lang="ru-RU" sz="1600" b="0" i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/>
                        <a:t>НПО по работе с ЛЖВ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/>
                        <a:t>26 863,29</a:t>
                      </a:r>
                    </a:p>
                    <a:p>
                      <a:pPr algn="ctr"/>
                      <a:r>
                        <a:rPr lang="ru-RU" sz="1600" b="0" dirty="0"/>
                        <a:t>(0,4%)</a:t>
                      </a:r>
                    </a:p>
                    <a:p>
                      <a:pPr algn="ctr"/>
                      <a:endParaRPr lang="ru-RU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92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kern="1200" cap="all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Обеспечение устойчивого финансирования услуг</a:t>
                      </a:r>
                      <a:endParaRPr lang="ru-RU" sz="1600" b="1" i="0" u="none" kern="1200" cap="all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1 ) Техническая поддержка для дальнейшего усовершенствования и</a:t>
                      </a:r>
                      <a:r>
                        <a:rPr lang="ru-RU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внедрения 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тарификации услуг для</a:t>
                      </a:r>
                      <a:r>
                        <a:rPr lang="ru-RU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КГН и ЛЖВ.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</a:t>
                      </a: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Усиление механизмов социального </a:t>
                      </a:r>
                      <a:r>
                        <a:rPr lang="ru-RU" sz="16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контрактирования</a:t>
                      </a: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ru-RU" sz="1600" b="0" i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/>
                        <a:t>ОП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26 466,00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/>
                        <a:t>(0,4%)</a:t>
                      </a:r>
                    </a:p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17652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713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9198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8076684" y="86282"/>
            <a:ext cx="466726" cy="800943"/>
          </a:xfrm>
          <a:prstGeom prst="rect">
            <a:avLst/>
          </a:prstGeom>
          <a:solidFill>
            <a:srgbClr val="C00000"/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614095" y="86281"/>
            <a:ext cx="458671" cy="8009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210321" y="86282"/>
            <a:ext cx="6803275" cy="80664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У</a:t>
            </a:r>
            <a:r>
              <a:rPr lang="en-US" sz="2000" b="1" dirty="0" err="1">
                <a:solidFill>
                  <a:srgbClr val="002060"/>
                </a:solidFill>
              </a:rPr>
              <a:t>крепление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системы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здравоохранения</a:t>
            </a:r>
            <a:r>
              <a:rPr lang="en-US" sz="2000" b="1" dirty="0">
                <a:solidFill>
                  <a:srgbClr val="002060"/>
                </a:solidFill>
              </a:rPr>
              <a:t> и </a:t>
            </a:r>
            <a:r>
              <a:rPr lang="en-US" sz="2000" b="1" dirty="0" err="1">
                <a:solidFill>
                  <a:srgbClr val="002060"/>
                </a:solidFill>
              </a:rPr>
              <a:t>сообщества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49038" y="86281"/>
            <a:ext cx="674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1BE1C8-052E-4C42-8485-8BC9B308D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 dirty="0"/>
          </a:p>
        </p:txBody>
      </p:sp>
      <p:graphicFrame>
        <p:nvGraphicFramePr>
          <p:cNvPr id="15" name="Объект 7">
            <a:extLst>
              <a:ext uri="{FF2B5EF4-FFF2-40B4-BE49-F238E27FC236}">
                <a16:creationId xmlns:a16="http://schemas.microsoft.com/office/drawing/2014/main" id="{FBE663E2-1303-45D9-B721-B62AB8B974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3390482"/>
              </p:ext>
            </p:extLst>
          </p:nvPr>
        </p:nvGraphicFramePr>
        <p:xfrm>
          <a:off x="50065" y="930639"/>
          <a:ext cx="9022702" cy="5862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8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3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2323">
                  <a:extLst>
                    <a:ext uri="{9D8B030D-6E8A-4147-A177-3AD203B41FA5}">
                      <a16:colId xmlns:a16="http://schemas.microsoft.com/office/drawing/2014/main" val="2941447927"/>
                    </a:ext>
                  </a:extLst>
                </a:gridCol>
              </a:tblGrid>
              <a:tr h="799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Модуль 6; 7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Вмешательство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Исполнитель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Распределение финансирования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249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УСИЛЕНИЕ СИСТЕМ СООБЩЕСТВА</a:t>
                      </a:r>
                      <a:endParaRPr lang="ru-RU" sz="1600" b="1" i="0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 Укрепление взаимодействия,</a:t>
                      </a:r>
                      <a:r>
                        <a:rPr lang="ru-RU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партнерских отношений между государственным и неправительственным секторами</a:t>
                      </a:r>
                      <a:r>
                        <a:rPr lang="ru-RU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(проведение диалоговых площадок 1 раз в год);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</a:t>
                      </a: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Усиление механизмов социального контрактирования;</a:t>
                      </a:r>
                      <a:endParaRPr lang="ru-RU" sz="1600" b="0" i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/>
                        <a:t>ОП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46 000,00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(0,6%)</a:t>
                      </a:r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x-non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7410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Усиление взаимодействия двух  служб (КНЦДИЗ и РНПЦПЗ) в профилактике наркомании и ВИЧ-инфекции.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b="0" dirty="0"/>
                    </a:p>
                    <a:p>
                      <a:pPr algn="ctr"/>
                      <a:r>
                        <a:rPr lang="ru-RU" sz="1600" b="0" dirty="0"/>
                        <a:t>ОП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x-non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61 586,59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(0,9%)</a:t>
                      </a:r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96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kern="1200" cap="all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Усиление МиО в системе </a:t>
                      </a:r>
                      <a:r>
                        <a:rPr lang="ru-RU" sz="1600" b="1" i="0" kern="1200" cap="all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здравоохра</a:t>
                      </a:r>
                      <a:r>
                        <a:rPr lang="ru-RU" sz="1600" b="1" i="0" kern="1200" cap="all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-нения</a:t>
                      </a:r>
                      <a:endParaRPr lang="ru-RU" sz="1600" b="1" i="0" u="none" kern="1200" cap="all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 Д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альнейшее совершенствование Базы</a:t>
                      </a:r>
                      <a:r>
                        <a:rPr lang="ru-RU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данных по </a:t>
                      </a: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учету клиентов профилактических</a:t>
                      </a:r>
                      <a:r>
                        <a:rPr lang="ru-RU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программ (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Внедрение системы идентификации клиентов по 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QR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-коду; Переход с бумажных учетно-отчетных</a:t>
                      </a:r>
                      <a:r>
                        <a:rPr lang="ru-RU" sz="1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форм (маршрутные листы)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электронные носители; Интеграция с другими информационными системами здравоохранения);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МиО на уровне сообществ</a:t>
                      </a:r>
                      <a:endParaRPr lang="ru-RU" sz="1400" b="0" i="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dirty="0"/>
                        <a:t>ОП, НПО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x-non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82 560,59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(1,1%)</a:t>
                      </a:r>
                    </a:p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x-none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</a:t>
                      </a:r>
                      <a:r>
                        <a:rPr lang="x-non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143,71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(0,4%)</a:t>
                      </a:r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117652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3656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6B85323C51F3438C7025983F66B884" ma:contentTypeVersion="13" ma:contentTypeDescription="Create a new document." ma:contentTypeScope="" ma:versionID="643c794f06edebcb2ff839d5548c8a43">
  <xsd:schema xmlns:xsd="http://www.w3.org/2001/XMLSchema" xmlns:xs="http://www.w3.org/2001/XMLSchema" xmlns:p="http://schemas.microsoft.com/office/2006/metadata/properties" xmlns:ns3="1d0b359a-9960-47d3-bf42-87f4cad72b3b" xmlns:ns4="bbb2a792-9a89-46c6-ae55-a3b8230eb608" targetNamespace="http://schemas.microsoft.com/office/2006/metadata/properties" ma:root="true" ma:fieldsID="72e62be3de65ab702380be2cfa45450c" ns3:_="" ns4:_="">
    <xsd:import namespace="1d0b359a-9960-47d3-bf42-87f4cad72b3b"/>
    <xsd:import namespace="bbb2a792-9a89-46c6-ae55-a3b8230eb60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0b359a-9960-47d3-bf42-87f4cad72b3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b2a792-9a89-46c6-ae55-a3b8230eb6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2AF5F97-24D7-43C0-A790-8E70D35E1C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0b359a-9960-47d3-bf42-87f4cad72b3b"/>
    <ds:schemaRef ds:uri="bbb2a792-9a89-46c6-ae55-a3b8230eb6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CFB7FA-7AE7-4BD1-848C-6DE0820C65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A10FAB9-1F67-4B15-BD2C-60E26B6C134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2471</TotalTime>
  <Words>1296</Words>
  <Application>Microsoft Office PowerPoint</Application>
  <PresentationFormat>Экран (4:3)</PresentationFormat>
  <Paragraphs>235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Тема Office</vt:lpstr>
      <vt:lpstr>Проект Концептуальной заявки на грант Глобального фонда по ВИЧ в РК на 2021-2023 гг.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Ainur Abusseitova</cp:lastModifiedBy>
  <cp:revision>150</cp:revision>
  <cp:lastPrinted>2020-06-10T12:40:44Z</cp:lastPrinted>
  <dcterms:created xsi:type="dcterms:W3CDTF">2019-09-03T07:23:58Z</dcterms:created>
  <dcterms:modified xsi:type="dcterms:W3CDTF">2020-06-15T11:11:16Z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0x010100656B85323C51F3438C7025983F66B884</vt:lpwstr>
  </property>
</Properties>
</file>