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315" r:id="rId3"/>
    <p:sldId id="330" r:id="rId4"/>
    <p:sldId id="335" r:id="rId5"/>
    <p:sldId id="331" r:id="rId6"/>
    <p:sldId id="323" r:id="rId7"/>
    <p:sldId id="266" r:id="rId8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ECB6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668" autoAdjust="0"/>
  </p:normalViewPr>
  <p:slideViewPr>
    <p:cSldViewPr>
      <p:cViewPr varScale="1">
        <p:scale>
          <a:sx n="72" d="100"/>
          <a:sy n="72" d="100"/>
        </p:scale>
        <p:origin x="1762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989" tIns="45994" rIns="91989" bIns="4599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989" tIns="45994" rIns="91989" bIns="45994" rtlCol="0"/>
          <a:lstStyle>
            <a:lvl1pPr algn="r">
              <a:defRPr sz="1200"/>
            </a:lvl1pPr>
          </a:lstStyle>
          <a:p>
            <a:fld id="{93C54EB0-D4E1-49C5-9C64-FE7C3780D72B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89" tIns="45994" rIns="91989" bIns="4599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24956"/>
            <a:ext cx="5486400" cy="4476274"/>
          </a:xfrm>
          <a:prstGeom prst="rect">
            <a:avLst/>
          </a:prstGeom>
        </p:spPr>
        <p:txBody>
          <a:bodyPr vert="horz" lIns="91989" tIns="45994" rIns="91989" bIns="4599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989" tIns="45994" rIns="91989" bIns="4599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989" tIns="45994" rIns="91989" bIns="45994" rtlCol="0" anchor="b"/>
          <a:lstStyle>
            <a:lvl1pPr algn="r">
              <a:defRPr sz="1200"/>
            </a:lvl1pPr>
          </a:lstStyle>
          <a:p>
            <a:fld id="{DAF7EF1A-0842-40CF-811E-A2A347C50C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596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90600" y="746125"/>
            <a:ext cx="4975225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56D015-2D84-4B91-9A9E-718F28586CEB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1632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90600" y="746125"/>
            <a:ext cx="4975225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kern="1200" baseline="0" dirty="0">
              <a:solidFill>
                <a:schemeClr val="tx1"/>
              </a:solidFill>
              <a:latin typeface="+mn-lt"/>
              <a:ea typeface="+mn-ea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kern="1200" dirty="0">
              <a:solidFill>
                <a:schemeClr val="tx1"/>
              </a:solidFill>
              <a:latin typeface="+mn-lt"/>
              <a:ea typeface="+mn-ea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56D015-2D84-4B91-9A9E-718F28586CEB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163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90600" y="746125"/>
            <a:ext cx="4975225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56D015-2D84-4B91-9A9E-718F28586CEB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163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90600" y="746125"/>
            <a:ext cx="4975225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56D015-2D84-4B91-9A9E-718F28586CEB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1632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  <a:p>
            <a:pPr defTabSz="919886"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9886">
              <a:defRPr/>
            </a:pPr>
            <a:fld id="{576BAEA2-FD9B-4286-A968-B7B055F1F7FA}" type="slidenum">
              <a:rPr lang="ru-RU">
                <a:solidFill>
                  <a:prstClr val="black"/>
                </a:solidFill>
                <a:latin typeface="Calibri"/>
              </a:rPr>
              <a:pPr defTabSz="919886">
                <a:defRPr/>
              </a:pPr>
              <a:t>5</a:t>
            </a:fld>
            <a:endParaRPr lang="ru-RU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80787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44563" y="746125"/>
            <a:ext cx="4968875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56D015-2D84-4B91-9A9E-718F28586CEB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163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281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56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490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906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65373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373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6045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57123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7447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2926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022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1567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12893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53888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7357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446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345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36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218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02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5432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101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807A5-8FAA-48B0-BB79-F638BDBDF97E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84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915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ncdiz.kz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hyperlink" Target="mailto:info@kncdiz.k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Группа 74"/>
          <p:cNvGrpSpPr/>
          <p:nvPr/>
        </p:nvGrpSpPr>
        <p:grpSpPr>
          <a:xfrm>
            <a:off x="93667" y="44624"/>
            <a:ext cx="9050333" cy="796520"/>
            <a:chOff x="93663" y="116631"/>
            <a:chExt cx="8870825" cy="800944"/>
          </a:xfrm>
        </p:grpSpPr>
        <p:grpSp>
          <p:nvGrpSpPr>
            <p:cNvPr id="76" name="Группа 75"/>
            <p:cNvGrpSpPr/>
            <p:nvPr/>
          </p:nvGrpSpPr>
          <p:grpSpPr>
            <a:xfrm>
              <a:off x="179512" y="116631"/>
              <a:ext cx="8784976" cy="800943"/>
              <a:chOff x="0" y="116632"/>
              <a:chExt cx="9144000" cy="648072"/>
            </a:xfrm>
          </p:grpSpPr>
          <p:sp>
            <p:nvSpPr>
              <p:cNvPr id="78" name="Прямоугольник 77"/>
              <p:cNvSpPr/>
              <p:nvPr/>
            </p:nvSpPr>
            <p:spPr>
              <a:xfrm>
                <a:off x="0" y="116632"/>
                <a:ext cx="7884000" cy="648072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 dirty="0"/>
              </a:p>
            </p:txBody>
          </p:sp>
          <p:sp>
            <p:nvSpPr>
              <p:cNvPr id="79" name="Прямоугольник 78"/>
              <p:cNvSpPr/>
              <p:nvPr/>
            </p:nvSpPr>
            <p:spPr>
              <a:xfrm>
                <a:off x="8028384" y="116632"/>
                <a:ext cx="485800" cy="648072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1</a:t>
                </a:r>
                <a:endParaRPr lang="ru-RU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84" name="Прямоугольник 83"/>
              <p:cNvSpPr/>
              <p:nvPr/>
            </p:nvSpPr>
            <p:spPr>
              <a:xfrm>
                <a:off x="8666584" y="116632"/>
                <a:ext cx="477416" cy="648072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/>
              </a:p>
            </p:txBody>
          </p:sp>
        </p:grpSp>
        <p:pic>
          <p:nvPicPr>
            <p:cNvPr id="77" name="Picture 6" descr="ÐÐÐÐÐ¥Ð¡ÐÐÐ ÐÐÐ£Ð§ÐÐ«Ð Ð¦ÐÐÐ¢Ð  ÐÐÐ ÐÐÐ¢ÐÐÐÐÐÐ Ð ÐÐÐ¤ÐÐÐ¦ÐÐÐÐÐ«Ð¥ ÐÐÐÐÐÐÐÐÐÐÐ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7116" b="-513"/>
            <a:stretch>
              <a:fillRect/>
            </a:stretch>
          </p:blipFill>
          <p:spPr bwMode="auto">
            <a:xfrm>
              <a:off x="93663" y="116631"/>
              <a:ext cx="1093787" cy="8009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0" name="TextBox 79"/>
          <p:cNvSpPr txBox="1"/>
          <p:nvPr/>
        </p:nvSpPr>
        <p:spPr>
          <a:xfrm>
            <a:off x="1210701" y="-10836"/>
            <a:ext cx="65795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ru-RU" sz="2000" b="1" dirty="0">
                <a:solidFill>
                  <a:prstClr val="black"/>
                </a:solidFill>
                <a:latin typeface="+mj-lt"/>
              </a:rPr>
              <a:t>Казахский научный центр дерматологии и инфекционных заболеваний МЗ РК</a:t>
            </a:r>
          </a:p>
        </p:txBody>
      </p:sp>
      <p:sp>
        <p:nvSpPr>
          <p:cNvPr id="71" name="Заголовок 1"/>
          <p:cNvSpPr>
            <a:spLocks noGrp="1"/>
          </p:cNvSpPr>
          <p:nvPr>
            <p:ph type="ctrTitle"/>
          </p:nvPr>
        </p:nvSpPr>
        <p:spPr>
          <a:xfrm>
            <a:off x="189793" y="2564904"/>
            <a:ext cx="8728769" cy="1470025"/>
          </a:xfrm>
        </p:spPr>
        <p:txBody>
          <a:bodyPr>
            <a:noAutofit/>
          </a:bodyPr>
          <a:lstStyle/>
          <a:p>
            <a:pPr lvl="0"/>
            <a:br>
              <a:rPr lang="ru-RU" sz="2800" b="1" dirty="0"/>
            </a:br>
            <a:br>
              <a:rPr lang="en-US" sz="2800" b="1" dirty="0"/>
            </a:br>
            <a:r>
              <a:rPr lang="ru-RU" sz="2800" b="1" dirty="0">
                <a:solidFill>
                  <a:schemeClr val="accent3">
                    <a:lumMod val="50000"/>
                  </a:schemeClr>
                </a:solidFill>
              </a:rPr>
              <a:t>Основные направления реализации гранта ГФСТМ (компонент ВИЧ)</a:t>
            </a:r>
            <a:br>
              <a:rPr lang="ru-RU" sz="280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2800" b="1" dirty="0">
                <a:solidFill>
                  <a:schemeClr val="accent3">
                    <a:lumMod val="50000"/>
                  </a:schemeClr>
                </a:solidFill>
              </a:rPr>
              <a:t> на 2021-2023 годы</a:t>
            </a:r>
            <a:br>
              <a:rPr lang="ru-RU" sz="2800" b="1" dirty="0">
                <a:solidFill>
                  <a:schemeClr val="accent3">
                    <a:lumMod val="75000"/>
                  </a:schemeClr>
                </a:solidFill>
              </a:rPr>
            </a:br>
            <a:br>
              <a:rPr lang="en-US" sz="2800" b="1" dirty="0">
                <a:solidFill>
                  <a:schemeClr val="accent3">
                    <a:lumMod val="75000"/>
                  </a:schemeClr>
                </a:solidFill>
              </a:rPr>
            </a:br>
            <a:endParaRPr lang="ru-RU" sz="2800" b="1" dirty="0">
              <a:solidFill>
                <a:schemeClr val="accent3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51628" y="4365104"/>
            <a:ext cx="8258395" cy="1440160"/>
          </a:xfrm>
        </p:spPr>
        <p:txBody>
          <a:bodyPr>
            <a:noAutofit/>
          </a:bodyPr>
          <a:lstStyle/>
          <a:p>
            <a:pPr algn="r"/>
            <a:endParaRPr lang="en-US" sz="2400" b="1" dirty="0">
              <a:solidFill>
                <a:schemeClr val="tx1"/>
              </a:solidFill>
            </a:endParaRPr>
          </a:p>
          <a:p>
            <a:pPr algn="r"/>
            <a:endParaRPr lang="en-US" sz="2400" b="1" dirty="0">
              <a:solidFill>
                <a:schemeClr val="tx1"/>
              </a:solidFill>
            </a:endParaRPr>
          </a:p>
          <a:p>
            <a:pPr algn="r"/>
            <a:r>
              <a:rPr lang="ru-RU" sz="1800" b="1" dirty="0">
                <a:solidFill>
                  <a:schemeClr val="accent3">
                    <a:lumMod val="50000"/>
                  </a:schemeClr>
                </a:solidFill>
              </a:rPr>
              <a:t>Б. Байсеркин</a:t>
            </a:r>
          </a:p>
          <a:p>
            <a:pPr lvl="0">
              <a:spcBef>
                <a:spcPts val="0"/>
              </a:spcBef>
              <a:defRPr/>
            </a:pP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  <a:p>
            <a:pPr lvl="0">
              <a:spcBef>
                <a:spcPts val="0"/>
              </a:spcBef>
              <a:defRPr/>
            </a:pP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</a:rPr>
              <a:t>г.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3">
                    <a:lumMod val="50000"/>
                  </a:schemeClr>
                </a:solidFill>
              </a:rPr>
              <a:t>Нур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</a:rPr>
              <a:t>-Султан, 2020 год</a:t>
            </a:r>
          </a:p>
          <a:p>
            <a:pPr lvl="0">
              <a:spcBef>
                <a:spcPts val="0"/>
              </a:spcBef>
              <a:defRPr/>
            </a:pP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  <a:p>
            <a:pPr lvl="0">
              <a:spcBef>
                <a:spcPts val="0"/>
              </a:spcBef>
              <a:defRPr/>
            </a:pP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903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Группа 74"/>
          <p:cNvGrpSpPr/>
          <p:nvPr/>
        </p:nvGrpSpPr>
        <p:grpSpPr>
          <a:xfrm>
            <a:off x="93667" y="44624"/>
            <a:ext cx="9050333" cy="796520"/>
            <a:chOff x="93663" y="116631"/>
            <a:chExt cx="8870825" cy="800944"/>
          </a:xfrm>
        </p:grpSpPr>
        <p:grpSp>
          <p:nvGrpSpPr>
            <p:cNvPr id="76" name="Группа 75"/>
            <p:cNvGrpSpPr/>
            <p:nvPr/>
          </p:nvGrpSpPr>
          <p:grpSpPr>
            <a:xfrm>
              <a:off x="179512" y="116631"/>
              <a:ext cx="8784976" cy="800943"/>
              <a:chOff x="0" y="116632"/>
              <a:chExt cx="9144000" cy="648072"/>
            </a:xfrm>
          </p:grpSpPr>
          <p:sp>
            <p:nvSpPr>
              <p:cNvPr id="78" name="Прямоугольник 77"/>
              <p:cNvSpPr/>
              <p:nvPr/>
            </p:nvSpPr>
            <p:spPr>
              <a:xfrm>
                <a:off x="0" y="116632"/>
                <a:ext cx="7884000" cy="648072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 dirty="0"/>
              </a:p>
            </p:txBody>
          </p:sp>
          <p:sp>
            <p:nvSpPr>
              <p:cNvPr id="79" name="Прямоугольник 78"/>
              <p:cNvSpPr/>
              <p:nvPr/>
            </p:nvSpPr>
            <p:spPr>
              <a:xfrm>
                <a:off x="8028384" y="116632"/>
                <a:ext cx="485800" cy="648072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</a:t>
                </a:r>
                <a:endParaRPr lang="ru-RU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84" name="Прямоугольник 83"/>
              <p:cNvSpPr/>
              <p:nvPr/>
            </p:nvSpPr>
            <p:spPr>
              <a:xfrm>
                <a:off x="8666584" y="116632"/>
                <a:ext cx="477416" cy="648072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/>
              </a:p>
            </p:txBody>
          </p:sp>
        </p:grpSp>
        <p:pic>
          <p:nvPicPr>
            <p:cNvPr id="77" name="Picture 6" descr="ÐÐÐÐÐ¥Ð¡ÐÐÐ ÐÐÐ£Ð§ÐÐ«Ð Ð¦ÐÐÐ¢Ð  ÐÐÐ ÐÐÐ¢ÐÐÐÐÐÐ Ð ÐÐÐ¤ÐÐÐ¦ÐÐÐÐÐ«Ð¥ ÐÐÐÐÐÐÐÐÐÐÐ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7116" b="-513"/>
            <a:stretch>
              <a:fillRect/>
            </a:stretch>
          </p:blipFill>
          <p:spPr bwMode="auto">
            <a:xfrm>
              <a:off x="93663" y="116631"/>
              <a:ext cx="1093787" cy="8009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0" name="TextBox 79"/>
          <p:cNvSpPr txBox="1"/>
          <p:nvPr/>
        </p:nvSpPr>
        <p:spPr>
          <a:xfrm>
            <a:off x="1210701" y="190304"/>
            <a:ext cx="65795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+mj-lt"/>
                <a:cs typeface="Times New Roman" pitchFamily="18" charset="0"/>
              </a:rPr>
              <a:t>Глобальный обзор ситуации по ВИЧ-инфекции*</a:t>
            </a:r>
          </a:p>
        </p:txBody>
      </p:sp>
      <p:sp>
        <p:nvSpPr>
          <p:cNvPr id="7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51628" y="4365104"/>
            <a:ext cx="8258395" cy="1440160"/>
          </a:xfrm>
        </p:spPr>
        <p:txBody>
          <a:bodyPr>
            <a:noAutofit/>
          </a:bodyPr>
          <a:lstStyle/>
          <a:p>
            <a:pPr algn="r"/>
            <a:endParaRPr lang="en-US" sz="2400" b="1" dirty="0">
              <a:solidFill>
                <a:schemeClr val="tx1"/>
              </a:solidFill>
            </a:endParaRPr>
          </a:p>
          <a:p>
            <a:pPr algn="r"/>
            <a:endParaRPr lang="en-US" sz="2400" b="1" dirty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  <a:defRPr/>
            </a:pP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5374" y="1130491"/>
            <a:ext cx="5582617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Arial" pitchFamily="34" charset="0"/>
                <a:cs typeface="Arial" pitchFamily="34" charset="0"/>
              </a:rPr>
              <a:t>Число людей, живущих с ВИЧ – </a:t>
            </a:r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37,9 млн [32,7–44,0].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79512" y="1116100"/>
            <a:ext cx="3564488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Arial" pitchFamily="34" charset="0"/>
                <a:cs typeface="Arial" pitchFamily="34" charset="0"/>
              </a:rPr>
              <a:t>Статистические данные, 2018г.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890180" y="1409279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dirty="0">
                <a:solidFill>
                  <a:srgbClr val="C00000"/>
                </a:solidFill>
                <a:latin typeface="Arial" pitchFamily="34" charset="0"/>
                <a:cs typeface="Arial" panose="020B0604020202020204" pitchFamily="34" charset="0"/>
              </a:rPr>
              <a:t>0,8%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распространенность ВИЧ </a:t>
            </a:r>
          </a:p>
          <a:p>
            <a:r>
              <a:rPr lang="ru-RU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15 -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49 лет</a:t>
            </a:r>
          </a:p>
        </p:txBody>
      </p:sp>
      <p:grpSp>
        <p:nvGrpSpPr>
          <p:cNvPr id="14" name="Группа 13"/>
          <p:cNvGrpSpPr/>
          <p:nvPr/>
        </p:nvGrpSpPr>
        <p:grpSpPr>
          <a:xfrm>
            <a:off x="5904221" y="3828664"/>
            <a:ext cx="2888035" cy="1294891"/>
            <a:chOff x="8562108" y="1457551"/>
            <a:chExt cx="2888035" cy="1079076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8562108" y="1457551"/>
              <a:ext cx="1896673" cy="48731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3200" dirty="0">
                  <a:solidFill>
                    <a:srgbClr val="0070C0"/>
                  </a:solidFill>
                  <a:latin typeface="Arial" pitchFamily="34" charset="0"/>
                  <a:cs typeface="Arial" panose="020B0604020202020204" pitchFamily="34" charset="0"/>
                </a:rPr>
                <a:t>770 тыс. </a:t>
              </a: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8562108" y="2049315"/>
              <a:ext cx="2888035" cy="48731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600" dirty="0">
                  <a:solidFill>
                    <a:srgbClr val="25252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людей умерло от болезней, </a:t>
              </a:r>
            </a:p>
            <a:p>
              <a:r>
                <a:rPr lang="ru-RU" sz="1600" dirty="0">
                  <a:solidFill>
                    <a:srgbClr val="25252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связанных с ВИЧ</a:t>
              </a:r>
              <a:endParaRPr lang="ru-RU" sz="1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5904220" y="2705345"/>
            <a:ext cx="2133918" cy="1048672"/>
            <a:chOff x="8562108" y="1457551"/>
            <a:chExt cx="2133918" cy="873892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8562108" y="1457551"/>
              <a:ext cx="1842171" cy="48731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3200" dirty="0">
                  <a:solidFill>
                    <a:schemeClr val="accent6">
                      <a:lumMod val="50000"/>
                    </a:schemeClr>
                  </a:solidFill>
                  <a:latin typeface="Arial" pitchFamily="34" charset="0"/>
                  <a:cs typeface="Arial" panose="020B0604020202020204" pitchFamily="34" charset="0"/>
                </a:rPr>
                <a:t>1,7 млн. </a:t>
              </a: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8562108" y="2049315"/>
              <a:ext cx="2133918" cy="2821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600" b="0" i="0" dirty="0">
                  <a:solidFill>
                    <a:srgbClr val="252525"/>
                  </a:solidFill>
                  <a:effectLst/>
                  <a:latin typeface="Arial" pitchFamily="34" charset="0"/>
                  <a:cs typeface="Arial" panose="020B0604020202020204" pitchFamily="34" charset="0"/>
                </a:rPr>
                <a:t>новых случаев ВИЧ </a:t>
              </a:r>
              <a:endParaRPr lang="ru-RU" sz="1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" name="Прямоугольник 20"/>
          <p:cNvSpPr/>
          <p:nvPr/>
        </p:nvSpPr>
        <p:spPr>
          <a:xfrm>
            <a:off x="335467" y="5661248"/>
            <a:ext cx="556875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i="1" dirty="0">
                <a:latin typeface="Arial" pitchFamily="34" charset="0"/>
                <a:cs typeface="Arial" pitchFamily="34" charset="0"/>
              </a:rPr>
              <a:t>* Данные из источников</a:t>
            </a:r>
          </a:p>
          <a:p>
            <a:pPr marL="171450" indent="-171450">
              <a:buFont typeface="Arial" charset="0"/>
              <a:buChar char="•"/>
            </a:pPr>
            <a:r>
              <a:rPr lang="en-US" sz="1100" i="1" dirty="0">
                <a:latin typeface="Arial" pitchFamily="34" charset="0"/>
                <a:cs typeface="Arial" pitchFamily="34" charset="0"/>
              </a:rPr>
              <a:t>http://www.who.int/mediacentre/factsheets/fs360/ru/</a:t>
            </a:r>
            <a:r>
              <a:rPr lang="ru-RU" sz="1100" i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171450" indent="-171450">
              <a:buFont typeface="Arial" charset="0"/>
              <a:buChar char="•"/>
            </a:pPr>
            <a:r>
              <a:rPr lang="en-US" sz="1100" i="1" dirty="0">
                <a:latin typeface="Arial" pitchFamily="34" charset="0"/>
                <a:cs typeface="Arial" pitchFamily="34" charset="0"/>
              </a:rPr>
              <a:t>http://www.unaids.org/sites/default/files/media_asset/UNAIDS_Fat_ru.pdf</a:t>
            </a:r>
            <a:endParaRPr lang="ru-RU" sz="1100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89" y="1960037"/>
            <a:ext cx="5632840" cy="3520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2286000" y="3138151"/>
            <a:ext cx="3642900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75000"/>
              </a:lnSpc>
            </a:pPr>
            <a:r>
              <a:rPr lang="ru-RU" altLang="en-US" sz="1200" b="1" dirty="0">
                <a:solidFill>
                  <a:prstClr val="black"/>
                </a:solidFill>
              </a:rPr>
              <a:t>Восточная Европа и Центральная Азия</a:t>
            </a:r>
          </a:p>
          <a:p>
            <a:pPr lvl="0" algn="ctr">
              <a:lnSpc>
                <a:spcPct val="75000"/>
              </a:lnSpc>
            </a:pPr>
            <a:r>
              <a:rPr lang="en-US" altLang="en-US" sz="1400" b="1" dirty="0">
                <a:solidFill>
                  <a:prstClr val="black"/>
                </a:solidFill>
              </a:rPr>
              <a:t>1.7 </a:t>
            </a:r>
            <a:r>
              <a:rPr lang="ru-RU" altLang="en-US" sz="1400" b="1" dirty="0">
                <a:solidFill>
                  <a:prstClr val="black"/>
                </a:solidFill>
              </a:rPr>
              <a:t>миллиона</a:t>
            </a:r>
            <a:r>
              <a:rPr lang="en-US" altLang="en-US" sz="1400" b="1" dirty="0">
                <a:solidFill>
                  <a:prstClr val="black"/>
                </a:solidFill>
              </a:rPr>
              <a:t> </a:t>
            </a:r>
          </a:p>
          <a:p>
            <a:pPr lvl="0" algn="ctr">
              <a:lnSpc>
                <a:spcPct val="60000"/>
              </a:lnSpc>
            </a:pPr>
            <a:r>
              <a:rPr lang="en-US" altLang="en-US" sz="1000" b="1" dirty="0">
                <a:solidFill>
                  <a:srgbClr val="5F5F5F"/>
                </a:solidFill>
                <a:latin typeface="Arial Narrow" pitchFamily="34" charset="0"/>
              </a:rPr>
              <a:t>[1.5 </a:t>
            </a:r>
            <a:r>
              <a:rPr lang="ru-RU" altLang="en-US" sz="1000" b="1" dirty="0">
                <a:solidFill>
                  <a:srgbClr val="5F5F5F"/>
                </a:solidFill>
                <a:latin typeface="Arial Narrow" pitchFamily="34" charset="0"/>
              </a:rPr>
              <a:t>миллиона</a:t>
            </a:r>
            <a:r>
              <a:rPr lang="en-US" altLang="en-US" sz="1000" b="1" dirty="0">
                <a:solidFill>
                  <a:srgbClr val="5F5F5F"/>
                </a:solidFill>
                <a:latin typeface="Arial Narrow" pitchFamily="34" charset="0"/>
              </a:rPr>
              <a:t>–1.9 </a:t>
            </a:r>
            <a:r>
              <a:rPr lang="ru-RU" altLang="en-US" sz="1000" b="1" dirty="0">
                <a:solidFill>
                  <a:srgbClr val="5F5F5F"/>
                </a:solidFill>
                <a:latin typeface="Arial Narrow" pitchFamily="34" charset="0"/>
              </a:rPr>
              <a:t>миллиона</a:t>
            </a:r>
            <a:r>
              <a:rPr lang="en-US" altLang="en-US" sz="1000" b="1" dirty="0">
                <a:solidFill>
                  <a:srgbClr val="5F5F5F"/>
                </a:solidFill>
                <a:latin typeface="Arial Narrow" pitchFamily="34" charset="0"/>
              </a:rPr>
              <a:t>]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5928900" y="5301208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dirty="0">
                <a:solidFill>
                  <a:srgbClr val="00B050"/>
                </a:solidFill>
                <a:latin typeface="Arial" pitchFamily="34" charset="0"/>
                <a:cs typeface="Arial" panose="020B0604020202020204" pitchFamily="34" charset="0"/>
              </a:rPr>
              <a:t>24,5 </a:t>
            </a:r>
            <a:r>
              <a:rPr lang="ru-RU" sz="3200" b="0" i="0" dirty="0">
                <a:solidFill>
                  <a:srgbClr val="00B050"/>
                </a:solidFill>
                <a:effectLst/>
                <a:latin typeface="Arial" pitchFamily="34" charset="0"/>
                <a:cs typeface="Arial" panose="020B0604020202020204" pitchFamily="34" charset="0"/>
              </a:rPr>
              <a:t>млн. </a:t>
            </a:r>
          </a:p>
          <a:p>
            <a:r>
              <a:rPr lang="ru-RU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человек получали </a:t>
            </a:r>
          </a:p>
          <a:p>
            <a:r>
              <a:rPr lang="ru-RU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антиретровирусную терапию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812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Группа 74"/>
          <p:cNvGrpSpPr/>
          <p:nvPr/>
        </p:nvGrpSpPr>
        <p:grpSpPr>
          <a:xfrm>
            <a:off x="93667" y="44624"/>
            <a:ext cx="9050333" cy="796520"/>
            <a:chOff x="93663" y="116631"/>
            <a:chExt cx="8870825" cy="800944"/>
          </a:xfrm>
        </p:grpSpPr>
        <p:grpSp>
          <p:nvGrpSpPr>
            <p:cNvPr id="76" name="Группа 75"/>
            <p:cNvGrpSpPr/>
            <p:nvPr/>
          </p:nvGrpSpPr>
          <p:grpSpPr>
            <a:xfrm>
              <a:off x="179512" y="116631"/>
              <a:ext cx="8784976" cy="800943"/>
              <a:chOff x="0" y="116632"/>
              <a:chExt cx="9144000" cy="648072"/>
            </a:xfrm>
          </p:grpSpPr>
          <p:sp>
            <p:nvSpPr>
              <p:cNvPr id="78" name="Прямоугольник 77"/>
              <p:cNvSpPr/>
              <p:nvPr/>
            </p:nvSpPr>
            <p:spPr>
              <a:xfrm>
                <a:off x="0" y="116632"/>
                <a:ext cx="7884000" cy="648072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 dirty="0"/>
              </a:p>
            </p:txBody>
          </p:sp>
          <p:sp>
            <p:nvSpPr>
              <p:cNvPr id="79" name="Прямоугольник 78"/>
              <p:cNvSpPr/>
              <p:nvPr/>
            </p:nvSpPr>
            <p:spPr>
              <a:xfrm>
                <a:off x="8028384" y="116632"/>
                <a:ext cx="485800" cy="648072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</a:t>
                </a:r>
                <a:endParaRPr lang="ru-RU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84" name="Прямоугольник 83"/>
              <p:cNvSpPr/>
              <p:nvPr/>
            </p:nvSpPr>
            <p:spPr>
              <a:xfrm>
                <a:off x="8666584" y="116632"/>
                <a:ext cx="477416" cy="648072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/>
              </a:p>
            </p:txBody>
          </p:sp>
        </p:grpSp>
        <p:pic>
          <p:nvPicPr>
            <p:cNvPr id="77" name="Picture 6" descr="ÐÐÐÐÐ¥Ð¡ÐÐÐ ÐÐÐ£Ð§ÐÐ«Ð Ð¦ÐÐÐ¢Ð  ÐÐÐ ÐÐÐ¢ÐÐÐÐÐÐ Ð ÐÐÐ¤ÐÐÐ¦ÐÐÐÐÐ«Ð¥ ÐÐÐÐÐÐÐÐÐÐÐ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7116" b="-513"/>
            <a:stretch>
              <a:fillRect/>
            </a:stretch>
          </p:blipFill>
          <p:spPr bwMode="auto">
            <a:xfrm>
              <a:off x="93663" y="116631"/>
              <a:ext cx="1093787" cy="8009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0" name="TextBox 79"/>
          <p:cNvSpPr txBox="1"/>
          <p:nvPr/>
        </p:nvSpPr>
        <p:spPr>
          <a:xfrm>
            <a:off x="1210701" y="190304"/>
            <a:ext cx="65795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+mj-lt"/>
                <a:cs typeface="Times New Roman" pitchFamily="18" charset="0"/>
              </a:rPr>
              <a:t>Достижение целей   </a:t>
            </a:r>
            <a:r>
              <a:rPr lang="ru-RU" sz="2000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90 -90 -90  </a:t>
            </a:r>
          </a:p>
        </p:txBody>
      </p:sp>
      <p:sp>
        <p:nvSpPr>
          <p:cNvPr id="7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51628" y="4365104"/>
            <a:ext cx="8258395" cy="1440160"/>
          </a:xfrm>
        </p:spPr>
        <p:txBody>
          <a:bodyPr>
            <a:noAutofit/>
          </a:bodyPr>
          <a:lstStyle/>
          <a:p>
            <a:pPr algn="r"/>
            <a:endParaRPr lang="en-US" sz="2400" b="1" dirty="0">
              <a:solidFill>
                <a:schemeClr val="tx1"/>
              </a:solidFill>
            </a:endParaRPr>
          </a:p>
          <a:p>
            <a:pPr algn="r"/>
            <a:endParaRPr lang="en-US" sz="2400" b="1" dirty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  <a:defRPr/>
            </a:pP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797822"/>
              </p:ext>
            </p:extLst>
          </p:nvPr>
        </p:nvGraphicFramePr>
        <p:xfrm>
          <a:off x="187422" y="980728"/>
          <a:ext cx="6904858" cy="5360949"/>
        </p:xfrm>
        <a:graphic>
          <a:graphicData uri="http://schemas.openxmlformats.org/drawingml/2006/table">
            <a:tbl>
              <a:tblPr/>
              <a:tblGrid>
                <a:gridCol w="608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22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64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35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37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26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5438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№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Области/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Кол-о выявленных случаев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Динамика (+) (-)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461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Павлодарская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461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ЗКО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461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Костанайская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461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г. Шымкент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461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ВКО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9359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РК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421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82%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68%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78%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1461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Г. Нур-Султан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1461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г. Алматы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1461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Карагандинская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1461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Акмолинская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1461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СКО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1461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Туркестанская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1461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Алматинская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1461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Мангистауская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1461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Жамбылская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1461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Атырауская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1461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Актюбинская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1461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Кызылординская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6954506" y="980728"/>
            <a:ext cx="26681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accent3">
                    <a:lumMod val="50000"/>
                  </a:schemeClr>
                </a:solidFill>
              </a:rPr>
              <a:t>Оценочное </a:t>
            </a:r>
            <a:endParaRPr lang="en-US" sz="1400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ru-RU" sz="1400" b="1" dirty="0">
                <a:solidFill>
                  <a:schemeClr val="accent3">
                    <a:lumMod val="50000"/>
                  </a:schemeClr>
                </a:solidFill>
              </a:rPr>
              <a:t>ЛЖВ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2035" y="1503948"/>
            <a:ext cx="593095" cy="914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7322211" y="2862228"/>
            <a:ext cx="18408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b="1" dirty="0">
                <a:solidFill>
                  <a:schemeClr val="accent3">
                    <a:lumMod val="50000"/>
                  </a:schemeClr>
                </a:solidFill>
              </a:rPr>
              <a:t>ЛЖВ, которые знают </a:t>
            </a:r>
          </a:p>
          <a:p>
            <a:pPr algn="ctr"/>
            <a:r>
              <a:rPr lang="ru-RU" sz="1400" b="1" dirty="0">
                <a:solidFill>
                  <a:schemeClr val="accent3">
                    <a:lumMod val="50000"/>
                  </a:schemeClr>
                </a:solidFill>
              </a:rPr>
              <a:t>свой статус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600961" y="3982811"/>
            <a:ext cx="1446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25 753 – </a:t>
            </a:r>
            <a:r>
              <a:rPr lang="ru-RU" b="1" dirty="0">
                <a:solidFill>
                  <a:srgbClr val="C00000"/>
                </a:solidFill>
              </a:rPr>
              <a:t>82%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7912746" y="2433069"/>
            <a:ext cx="8226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31 378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7697094" y="4321971"/>
            <a:ext cx="13069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b="1" dirty="0">
                <a:solidFill>
                  <a:schemeClr val="accent3">
                    <a:lumMod val="50000"/>
                  </a:schemeClr>
                </a:solidFill>
              </a:rPr>
              <a:t>ЛЖВ, которые</a:t>
            </a:r>
          </a:p>
          <a:p>
            <a:pPr algn="ctr"/>
            <a:r>
              <a:rPr lang="ru-RU" sz="1400" b="1" dirty="0">
                <a:solidFill>
                  <a:schemeClr val="accent3">
                    <a:lumMod val="50000"/>
                  </a:schemeClr>
                </a:solidFill>
              </a:rPr>
              <a:t> получают АРТ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7626874" y="5166681"/>
            <a:ext cx="1446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17 535 – </a:t>
            </a:r>
            <a:r>
              <a:rPr lang="ru-RU" b="1" dirty="0">
                <a:solidFill>
                  <a:srgbClr val="C00000"/>
                </a:solidFill>
              </a:rPr>
              <a:t>68%</a:t>
            </a:r>
          </a:p>
        </p:txBody>
      </p:sp>
      <p:pic>
        <p:nvPicPr>
          <p:cNvPr id="2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0640" y="3327152"/>
            <a:ext cx="654242" cy="317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5756" y="4848865"/>
            <a:ext cx="654242" cy="317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9211" y="3638460"/>
            <a:ext cx="654242" cy="317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7307705" y="5537031"/>
            <a:ext cx="18317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b="1" dirty="0">
                <a:solidFill>
                  <a:schemeClr val="accent3">
                    <a:lumMod val="50000"/>
                  </a:schemeClr>
                </a:solidFill>
              </a:rPr>
              <a:t>ЛЖВ, с подавленной </a:t>
            </a:r>
          </a:p>
          <a:p>
            <a:pPr algn="ctr"/>
            <a:r>
              <a:rPr lang="ru-RU" sz="1400" b="1" dirty="0">
                <a:solidFill>
                  <a:schemeClr val="accent3">
                    <a:lumMod val="50000"/>
                  </a:schemeClr>
                </a:solidFill>
              </a:rPr>
              <a:t>вирусной нагрузкой</a:t>
            </a:r>
          </a:p>
        </p:txBody>
      </p:sp>
      <p:pic>
        <p:nvPicPr>
          <p:cNvPr id="26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0281" y="6060251"/>
            <a:ext cx="654242" cy="317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Прямоугольник 26"/>
          <p:cNvSpPr/>
          <p:nvPr/>
        </p:nvSpPr>
        <p:spPr>
          <a:xfrm>
            <a:off x="7627459" y="6378067"/>
            <a:ext cx="1446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13 605 – </a:t>
            </a:r>
            <a:r>
              <a:rPr lang="ru-RU" b="1" dirty="0">
                <a:solidFill>
                  <a:srgbClr val="C00000"/>
                </a:solidFill>
              </a:rPr>
              <a:t>78%</a:t>
            </a:r>
          </a:p>
        </p:txBody>
      </p:sp>
    </p:spTree>
    <p:extLst>
      <p:ext uri="{BB962C8B-B14F-4D97-AF65-F5344CB8AC3E}">
        <p14:creationId xmlns:p14="http://schemas.microsoft.com/office/powerpoint/2010/main" val="143885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Группа 74"/>
          <p:cNvGrpSpPr/>
          <p:nvPr/>
        </p:nvGrpSpPr>
        <p:grpSpPr>
          <a:xfrm>
            <a:off x="93667" y="44624"/>
            <a:ext cx="9050333" cy="796520"/>
            <a:chOff x="93663" y="116631"/>
            <a:chExt cx="8870825" cy="800944"/>
          </a:xfrm>
        </p:grpSpPr>
        <p:grpSp>
          <p:nvGrpSpPr>
            <p:cNvPr id="76" name="Группа 75"/>
            <p:cNvGrpSpPr/>
            <p:nvPr/>
          </p:nvGrpSpPr>
          <p:grpSpPr>
            <a:xfrm>
              <a:off x="179512" y="116631"/>
              <a:ext cx="8784976" cy="800943"/>
              <a:chOff x="0" y="116632"/>
              <a:chExt cx="9144000" cy="648072"/>
            </a:xfrm>
          </p:grpSpPr>
          <p:sp>
            <p:nvSpPr>
              <p:cNvPr id="78" name="Прямоугольник 77"/>
              <p:cNvSpPr/>
              <p:nvPr/>
            </p:nvSpPr>
            <p:spPr>
              <a:xfrm>
                <a:off x="0" y="116632"/>
                <a:ext cx="7884000" cy="648072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 dirty="0"/>
              </a:p>
            </p:txBody>
          </p:sp>
          <p:sp>
            <p:nvSpPr>
              <p:cNvPr id="79" name="Прямоугольник 78"/>
              <p:cNvSpPr/>
              <p:nvPr/>
            </p:nvSpPr>
            <p:spPr>
              <a:xfrm>
                <a:off x="8028384" y="116632"/>
                <a:ext cx="485800" cy="648072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4</a:t>
                </a:r>
                <a:endParaRPr lang="ru-RU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84" name="Прямоугольник 83"/>
              <p:cNvSpPr/>
              <p:nvPr/>
            </p:nvSpPr>
            <p:spPr>
              <a:xfrm>
                <a:off x="8666584" y="116632"/>
                <a:ext cx="477416" cy="648072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/>
              </a:p>
            </p:txBody>
          </p:sp>
        </p:grpSp>
        <p:pic>
          <p:nvPicPr>
            <p:cNvPr id="77" name="Picture 6" descr="ÐÐÐÐÐ¥Ð¡ÐÐÐ ÐÐÐ£Ð§ÐÐ«Ð Ð¦ÐÐÐ¢Ð  ÐÐÐ ÐÐÐ¢ÐÐÐÐÐÐ Ð ÐÐÐ¤ÐÐÐ¦ÐÐÐÐÐ«Ð¥ ÐÐÐÐÐÐÐÐÐÐÐ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7116" b="-513"/>
            <a:stretch>
              <a:fillRect/>
            </a:stretch>
          </p:blipFill>
          <p:spPr bwMode="auto">
            <a:xfrm>
              <a:off x="93663" y="116631"/>
              <a:ext cx="1093787" cy="8009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0" name="TextBox 79"/>
          <p:cNvSpPr txBox="1"/>
          <p:nvPr/>
        </p:nvSpPr>
        <p:spPr>
          <a:xfrm>
            <a:off x="1207858" y="127323"/>
            <a:ext cx="65795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ru-RU" sz="2000" b="1" dirty="0"/>
              <a:t>Рекомендации ГФ по запросу финансирования на </a:t>
            </a:r>
          </a:p>
          <a:p>
            <a:pPr lvl="0" algn="ctr">
              <a:defRPr/>
            </a:pPr>
            <a:r>
              <a:rPr lang="ru-RU" sz="2000" b="1" dirty="0"/>
              <a:t>2021-2023 г. (ВИЧ) </a:t>
            </a:r>
          </a:p>
        </p:txBody>
      </p:sp>
      <p:sp>
        <p:nvSpPr>
          <p:cNvPr id="7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51628" y="4365104"/>
            <a:ext cx="8258395" cy="1440160"/>
          </a:xfrm>
        </p:spPr>
        <p:txBody>
          <a:bodyPr>
            <a:noAutofit/>
          </a:bodyPr>
          <a:lstStyle/>
          <a:p>
            <a:pPr algn="r"/>
            <a:endParaRPr lang="en-US" sz="2400" b="1" dirty="0">
              <a:solidFill>
                <a:schemeClr val="tx1"/>
              </a:solidFill>
            </a:endParaRPr>
          </a:p>
          <a:p>
            <a:pPr algn="r"/>
            <a:endParaRPr lang="en-US" sz="2400" b="1" dirty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  <a:defRPr/>
            </a:pP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3" name="Объект 12"/>
          <p:cNvSpPr txBox="1">
            <a:spLocks/>
          </p:cNvSpPr>
          <p:nvPr/>
        </p:nvSpPr>
        <p:spPr>
          <a:xfrm>
            <a:off x="181253" y="980728"/>
            <a:ext cx="8728770" cy="5760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2200" b="1" dirty="0">
                <a:solidFill>
                  <a:schemeClr val="accent3">
                    <a:lumMod val="50000"/>
                  </a:schemeClr>
                </a:solidFill>
              </a:rPr>
              <a:t>Сумма определенная ГФ на ВИЧ: </a:t>
            </a:r>
            <a:r>
              <a:rPr lang="ru-RU" sz="2200" dirty="0">
                <a:solidFill>
                  <a:schemeClr val="tx1"/>
                </a:solidFill>
              </a:rPr>
              <a:t>5,197,500.00 млн. долларов США</a:t>
            </a:r>
          </a:p>
          <a:p>
            <a:pPr algn="l"/>
            <a:endParaRPr lang="ru-RU" sz="2200" dirty="0">
              <a:solidFill>
                <a:schemeClr val="tx1"/>
              </a:solidFill>
            </a:endParaRPr>
          </a:p>
          <a:p>
            <a:pPr algn="l"/>
            <a:r>
              <a:rPr lang="ru-RU" sz="2200" b="1" dirty="0">
                <a:solidFill>
                  <a:schemeClr val="accent3">
                    <a:lumMod val="50000"/>
                  </a:schemeClr>
                </a:solidFill>
              </a:rPr>
              <a:t>Цель выделения: </a:t>
            </a:r>
            <a:r>
              <a:rPr lang="ru-RU" sz="2200" dirty="0">
                <a:solidFill>
                  <a:schemeClr val="tx1"/>
                </a:solidFill>
              </a:rPr>
              <a:t>Заявка должна соответствовать приоритетным направлениям  страны, национальной  стратегии по противодействию ВИЧ.</a:t>
            </a:r>
          </a:p>
          <a:p>
            <a:pPr algn="l"/>
            <a:r>
              <a:rPr lang="ru-RU" sz="2200" b="1">
                <a:solidFill>
                  <a:schemeClr val="accent3">
                    <a:lumMod val="50000"/>
                  </a:schemeClr>
                </a:solidFill>
              </a:rPr>
              <a:t>Национальные приоритеты:</a:t>
            </a:r>
            <a:endParaRPr lang="ru-RU" sz="2200" b="1" dirty="0">
              <a:solidFill>
                <a:schemeClr val="accent3">
                  <a:lumMod val="50000"/>
                </a:schemeClr>
              </a:solidFill>
            </a:endParaRPr>
          </a:p>
          <a:p>
            <a:pPr algn="l"/>
            <a:r>
              <a:rPr lang="ru-RU" sz="2200" dirty="0">
                <a:solidFill>
                  <a:schemeClr val="tx1"/>
                </a:solidFill>
              </a:rPr>
              <a:t>1) укрепление систем здравоохранения и сообщества (</a:t>
            </a:r>
            <a:r>
              <a:rPr lang="ru-RU" sz="1700" dirty="0">
                <a:solidFill>
                  <a:schemeClr val="tx1"/>
                </a:solidFill>
              </a:rPr>
              <a:t>лаборатории, сеть поставок, улучшения системы сбора и использования данных, мониторинг на уровне сообществ, мобилизацию сообщества, адвокацию и организационное развитие, а также кадровые ресурсы для здравоохранения на уровне сообществ и учреждений</a:t>
            </a:r>
            <a:r>
              <a:rPr lang="ru-RU" sz="1500" dirty="0">
                <a:solidFill>
                  <a:schemeClr val="tx1"/>
                </a:solidFill>
              </a:rPr>
              <a:t>);</a:t>
            </a:r>
          </a:p>
          <a:p>
            <a:pPr algn="l"/>
            <a:r>
              <a:rPr lang="ru-RU" sz="2200" dirty="0">
                <a:solidFill>
                  <a:schemeClr val="tx1"/>
                </a:solidFill>
              </a:rPr>
              <a:t>2) расширение эффективных профилактических мероприятий среди КГН</a:t>
            </a:r>
            <a:r>
              <a:rPr lang="ru-RU" sz="1800" dirty="0">
                <a:solidFill>
                  <a:schemeClr val="tx1"/>
                </a:solidFill>
              </a:rPr>
              <a:t>; </a:t>
            </a:r>
            <a:endParaRPr lang="ru-RU" sz="2200" dirty="0">
              <a:solidFill>
                <a:schemeClr val="tx1"/>
              </a:solidFill>
            </a:endParaRPr>
          </a:p>
          <a:p>
            <a:pPr algn="l"/>
            <a:r>
              <a:rPr lang="ru-RU" sz="2200" dirty="0">
                <a:solidFill>
                  <a:schemeClr val="tx1"/>
                </a:solidFill>
              </a:rPr>
              <a:t>3) преодоление барьеров, связанных с вопросами прав людей на здоровье и гендерного неравенства. </a:t>
            </a:r>
          </a:p>
          <a:p>
            <a:pPr algn="l"/>
            <a:endParaRPr lang="ru-RU" sz="2000" dirty="0">
              <a:solidFill>
                <a:schemeClr val="tx1"/>
              </a:solidFill>
            </a:endParaRPr>
          </a:p>
          <a:p>
            <a:pPr algn="l"/>
            <a:r>
              <a:rPr lang="ru-RU" sz="2200" b="1" dirty="0">
                <a:solidFill>
                  <a:schemeClr val="accent3">
                    <a:lumMod val="50000"/>
                  </a:schemeClr>
                </a:solidFill>
              </a:rPr>
              <a:t>Запрашиваемая сумма: </a:t>
            </a:r>
            <a:r>
              <a:rPr lang="ru-RU" sz="2200" dirty="0">
                <a:solidFill>
                  <a:schemeClr val="tx1"/>
                </a:solidFill>
              </a:rPr>
              <a:t>7,197,500.00 млн. долларов США</a:t>
            </a:r>
          </a:p>
          <a:p>
            <a:pPr algn="l">
              <a:buFont typeface="Wingdings" pitchFamily="2" charset="2"/>
              <a:buChar char="ü"/>
            </a:pPr>
            <a:endParaRPr lang="ru-RU" sz="22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ü"/>
            </a:pPr>
            <a:endParaRPr lang="ru-RU" sz="2200" dirty="0"/>
          </a:p>
          <a:p>
            <a:pPr>
              <a:buFontTx/>
              <a:buChar char="-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69213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223577" y="143053"/>
            <a:ext cx="6579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ru-RU" sz="2400" b="1" dirty="0"/>
              <a:t>Направления ГФ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419872" y="1844824"/>
            <a:ext cx="2848898" cy="4794957"/>
          </a:xfrm>
          <a:prstGeom prst="round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ü"/>
            </a:pPr>
            <a:endParaRPr lang="ru-RU" sz="1400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</a:rPr>
              <a:t>Поддержка  НПО по работе с ЛУИН и МСМ по реализации </a:t>
            </a:r>
            <a:r>
              <a:rPr lang="ru-RU" sz="1400" dirty="0" err="1">
                <a:solidFill>
                  <a:schemeClr val="tx1"/>
                </a:solidFill>
              </a:rPr>
              <a:t>госсоцзаказа</a:t>
            </a:r>
            <a:endParaRPr lang="ru-RU" sz="1400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</a:rPr>
              <a:t>Определение потребности дополнительных услуг для КГН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</a:rPr>
              <a:t>Тарификация услуг для КГН;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</a:rPr>
              <a:t>Закуп шприцев, презервативов и лубрикантов ;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</a:rPr>
              <a:t>Внедрение и реализация до –контактной профилактики ВИЧ - инфекции (</a:t>
            </a:r>
            <a:r>
              <a:rPr lang="en-US" sz="1400" dirty="0" err="1">
                <a:solidFill>
                  <a:schemeClr val="tx1"/>
                </a:solidFill>
              </a:rPr>
              <a:t>PreP</a:t>
            </a:r>
            <a:r>
              <a:rPr lang="ru-RU" sz="1400" dirty="0">
                <a:solidFill>
                  <a:schemeClr val="tx1"/>
                </a:solidFill>
              </a:rPr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</a:rPr>
              <a:t>Информационно-образовательные мероприятия на предотвращение новых видов наркотиков.</a:t>
            </a:r>
          </a:p>
          <a:p>
            <a:pPr marL="342900" indent="-342900">
              <a:buFont typeface="+mj-lt"/>
              <a:buAutoNum type="arabicPeriod"/>
            </a:pP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05054" y="1484785"/>
            <a:ext cx="3098794" cy="5328591"/>
          </a:xfrm>
          <a:prstGeom prst="round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</a:rPr>
              <a:t>Увеличение охвата тестированием КГН;    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</a:rPr>
              <a:t>Расширение экспресс -тестирования КГН в НПО  (закуп </a:t>
            </a:r>
            <a:r>
              <a:rPr lang="ru-RU" sz="1400" dirty="0" err="1">
                <a:solidFill>
                  <a:schemeClr val="tx1"/>
                </a:solidFill>
              </a:rPr>
              <a:t>слюновых</a:t>
            </a:r>
            <a:r>
              <a:rPr lang="ru-RU" sz="1400" dirty="0">
                <a:solidFill>
                  <a:schemeClr val="tx1"/>
                </a:solidFill>
              </a:rPr>
              <a:t> тестов);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</a:rPr>
              <a:t>Закуп  единого лабораторного оборудования и тестов для определения ВН и мониторинга за эффективностью  лечения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 err="1">
                <a:solidFill>
                  <a:schemeClr val="tx1"/>
                </a:solidFill>
              </a:rPr>
              <a:t>Мультидисциплинарный</a:t>
            </a:r>
            <a:r>
              <a:rPr lang="ru-RU" sz="1400" dirty="0">
                <a:solidFill>
                  <a:schemeClr val="tx1"/>
                </a:solidFill>
              </a:rPr>
              <a:t> подход;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</a:rPr>
              <a:t>Мобилизация сообщества  и расширение сети НПО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</a:rPr>
              <a:t>Повышение приверженности ЛЖВ к АРТ;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</a:rPr>
              <a:t>Совершенствование информационных системы для мониторинга и контроля услуг для  КГН;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</a:rPr>
              <a:t>Повышение кадрового  потенциала государственных и неправительственных  организаций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41624" y="893253"/>
            <a:ext cx="2952328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400" b="1" dirty="0"/>
              <a:t>Усиление  профилактических программ среди ключевых групп населения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20357" y="847087"/>
            <a:ext cx="2867467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ru-RU" sz="1400" b="1" dirty="0"/>
              <a:t>Укрепление систем здравоохранения и сообщества</a:t>
            </a:r>
            <a:endParaRPr lang="ru-RU" sz="1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489158" y="971795"/>
            <a:ext cx="2514926" cy="95410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sz="1400" b="1" dirty="0"/>
              <a:t>Преодоление барьеров, связанных с вопросами прав людей на здоровье и гендерного  неравенства. 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6504879" y="2420888"/>
            <a:ext cx="2565058" cy="3816424"/>
          </a:xfrm>
          <a:prstGeom prst="round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</a:rPr>
              <a:t>Повышение потенциала медработников ОЦ СПИД и  ПМСП, сотрудников НПО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</a:rPr>
              <a:t>Доступ к  правовым услугам и гендерного равенства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</a:rPr>
              <a:t>Правовая и юридическая поддержки ЛЖВ и КГН</a:t>
            </a:r>
          </a:p>
        </p:txBody>
      </p:sp>
      <p:grpSp>
        <p:nvGrpSpPr>
          <p:cNvPr id="15" name="Группа 14"/>
          <p:cNvGrpSpPr/>
          <p:nvPr/>
        </p:nvGrpSpPr>
        <p:grpSpPr>
          <a:xfrm>
            <a:off x="93667" y="44624"/>
            <a:ext cx="9050333" cy="796520"/>
            <a:chOff x="93663" y="116631"/>
            <a:chExt cx="8870825" cy="800944"/>
          </a:xfrm>
        </p:grpSpPr>
        <p:grpSp>
          <p:nvGrpSpPr>
            <p:cNvPr id="16" name="Группа 15"/>
            <p:cNvGrpSpPr/>
            <p:nvPr/>
          </p:nvGrpSpPr>
          <p:grpSpPr>
            <a:xfrm>
              <a:off x="179512" y="116631"/>
              <a:ext cx="8784976" cy="800943"/>
              <a:chOff x="0" y="116632"/>
              <a:chExt cx="9144000" cy="648072"/>
            </a:xfrm>
          </p:grpSpPr>
          <p:sp>
            <p:nvSpPr>
              <p:cNvPr id="18" name="Прямоугольник 17"/>
              <p:cNvSpPr/>
              <p:nvPr/>
            </p:nvSpPr>
            <p:spPr>
              <a:xfrm>
                <a:off x="0" y="116632"/>
                <a:ext cx="7884000" cy="648072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ru-RU" dirty="0" err="1"/>
                  <a:t>Направл</a:t>
                </a:r>
                <a:endParaRPr lang="ru-RU" dirty="0"/>
              </a:p>
            </p:txBody>
          </p:sp>
          <p:sp>
            <p:nvSpPr>
              <p:cNvPr id="19" name="Прямоугольник 18"/>
              <p:cNvSpPr/>
              <p:nvPr/>
            </p:nvSpPr>
            <p:spPr>
              <a:xfrm>
                <a:off x="8028384" y="116632"/>
                <a:ext cx="485800" cy="648072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5</a:t>
                </a:r>
                <a:endParaRPr lang="ru-RU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0" name="Прямоугольник 19"/>
              <p:cNvSpPr/>
              <p:nvPr/>
            </p:nvSpPr>
            <p:spPr>
              <a:xfrm>
                <a:off x="8666584" y="116632"/>
                <a:ext cx="477416" cy="648072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/>
              </a:p>
            </p:txBody>
          </p:sp>
        </p:grpSp>
        <p:pic>
          <p:nvPicPr>
            <p:cNvPr id="17" name="Picture 6" descr="ÐÐÐÐÐ¥Ð¡ÐÐÐ ÐÐÐ£Ð§ÐÐ«Ð Ð¦ÐÐÐ¢Ð  ÐÐÐ ÐÐÐ¢ÐÐÐÐÐÐ Ð ÐÐÐ¤ÐÐÐ¦ÐÐÐÐÐ«Ð¥ ÐÐÐÐÐÐÐÐÐÐÐ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7116" b="-513"/>
            <a:stretch>
              <a:fillRect/>
            </a:stretch>
          </p:blipFill>
          <p:spPr bwMode="auto">
            <a:xfrm>
              <a:off x="93663" y="116631"/>
              <a:ext cx="1093787" cy="8009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" name="TextBox 20"/>
          <p:cNvSpPr txBox="1"/>
          <p:nvPr/>
        </p:nvSpPr>
        <p:spPr>
          <a:xfrm>
            <a:off x="1207858" y="192474"/>
            <a:ext cx="65795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+mj-lt"/>
                <a:cs typeface="Times New Roman" pitchFamily="18" charset="0"/>
              </a:rPr>
              <a:t>Мероприятия по приоритетам</a:t>
            </a:r>
          </a:p>
        </p:txBody>
      </p:sp>
    </p:spTree>
    <p:extLst>
      <p:ext uri="{BB962C8B-B14F-4D97-AF65-F5344CB8AC3E}">
        <p14:creationId xmlns:p14="http://schemas.microsoft.com/office/powerpoint/2010/main" val="2716005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3779912" y="3214824"/>
            <a:ext cx="237626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accent3">
                    <a:lumMod val="50000"/>
                  </a:schemeClr>
                </a:solidFill>
                <a:hlinkClick r:id="rId3"/>
              </a:rPr>
              <a:t>www.kncdiz.kz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ru-RU" sz="1200" b="1" dirty="0">
              <a:solidFill>
                <a:schemeClr val="tx2"/>
              </a:solidFill>
            </a:endParaRPr>
          </a:p>
          <a:p>
            <a:r>
              <a:rPr lang="en-US" b="1" dirty="0"/>
              <a:t>E</a:t>
            </a:r>
            <a:r>
              <a:rPr lang="ru-RU" b="1" dirty="0"/>
              <a:t>-mail: </a:t>
            </a:r>
            <a:r>
              <a:rPr lang="ru-RU" b="1" dirty="0" err="1">
                <a:hlinkClick r:id="rId4"/>
              </a:rPr>
              <a:t>info</a:t>
            </a:r>
            <a:r>
              <a:rPr lang="ru-RU" b="1" dirty="0">
                <a:hlinkClick r:id="rId4"/>
              </a:rPr>
              <a:t>@</a:t>
            </a:r>
            <a:r>
              <a:rPr lang="en-US" b="1" dirty="0" err="1">
                <a:hlinkClick r:id="rId4"/>
              </a:rPr>
              <a:t>kncdiz</a:t>
            </a:r>
            <a:r>
              <a:rPr lang="ru-RU" b="1" dirty="0">
                <a:hlinkClick r:id="rId4"/>
              </a:rPr>
              <a:t>.</a:t>
            </a:r>
            <a:r>
              <a:rPr lang="ru-RU" b="1" dirty="0" err="1">
                <a:hlinkClick r:id="rId4"/>
              </a:rPr>
              <a:t>kz</a:t>
            </a:r>
            <a:endParaRPr lang="ru-RU" sz="105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07" t="23913" r="24129" b="63289"/>
          <a:stretch/>
        </p:blipFill>
        <p:spPr bwMode="auto">
          <a:xfrm>
            <a:off x="2267744" y="1988840"/>
            <a:ext cx="4838810" cy="119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25665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3219</TotalTime>
  <Words>676</Words>
  <Application>Microsoft Office PowerPoint</Application>
  <PresentationFormat>On-screen Show (4:3)</PresentationFormat>
  <Paragraphs>227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Narrow</vt:lpstr>
      <vt:lpstr>Calibri</vt:lpstr>
      <vt:lpstr>Wingdings</vt:lpstr>
      <vt:lpstr>Тема Office</vt:lpstr>
      <vt:lpstr>1_Тема Office</vt:lpstr>
      <vt:lpstr>  Основные направления реализации гранта ГФСТМ (компонент ВИЧ)  на 2021-2023 годы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AbylayS</cp:lastModifiedBy>
  <cp:revision>221</cp:revision>
  <cp:lastPrinted>2020-01-30T04:00:44Z</cp:lastPrinted>
  <dcterms:created xsi:type="dcterms:W3CDTF">2019-09-03T07:23:58Z</dcterms:created>
  <dcterms:modified xsi:type="dcterms:W3CDTF">2020-01-30T11:30:58Z</dcterms:modified>
</cp:coreProperties>
</file>