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315" r:id="rId3"/>
    <p:sldId id="330" r:id="rId4"/>
    <p:sldId id="335" r:id="rId5"/>
    <p:sldId id="331" r:id="rId6"/>
    <p:sldId id="323" r:id="rId7"/>
    <p:sldId id="266" r:id="rId8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CB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68" autoAdjust="0"/>
  </p:normalViewPr>
  <p:slideViewPr>
    <p:cSldViewPr>
      <p:cViewPr varScale="1">
        <p:scale>
          <a:sx n="72" d="100"/>
          <a:sy n="72" d="100"/>
        </p:scale>
        <p:origin x="17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93C54EB0-D4E1-49C5-9C64-FE7C3780D72B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DAF7EF1A-0842-40CF-811E-A2A347C50C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0600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0600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baseline="0" dirty="0">
              <a:solidFill>
                <a:schemeClr val="tx1"/>
              </a:solidFill>
              <a:latin typeface="+mn-lt"/>
              <a:ea typeface="+mn-ea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0" kern="1200" dirty="0">
              <a:solidFill>
                <a:schemeClr val="tx1"/>
              </a:solidFill>
              <a:latin typeface="+mn-lt"/>
              <a:ea typeface="+mn-ea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0600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90600" y="746125"/>
            <a:ext cx="4975225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defTabSz="919886"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9886">
              <a:defRPr/>
            </a:pPr>
            <a:fld id="{576BAEA2-FD9B-4286-A968-B7B055F1F7FA}" type="slidenum">
              <a:rPr lang="ru-RU">
                <a:solidFill>
                  <a:prstClr val="black"/>
                </a:solidFill>
                <a:latin typeface="Calibri"/>
              </a:rPr>
              <a:pPr defTabSz="919886">
                <a:defRPr/>
              </a:pPr>
              <a:t>5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078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4563" y="746125"/>
            <a:ext cx="4968875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6D015-2D84-4B91-9A9E-718F28586C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28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56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90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06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37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3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712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44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92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2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156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289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388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35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4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3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1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0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0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807A5-8FAA-48B0-BB79-F638BDBDF97E}" type="datetimeFigureOut">
              <a:rPr lang="ru-RU" smtClean="0"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9594-ADCE-46AA-9C21-C1002A7E0F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1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cdiz.k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mailto:info@kncdiz.k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93667" y="44624"/>
            <a:ext cx="9050333" cy="796520"/>
            <a:chOff x="93663" y="116631"/>
            <a:chExt cx="8870825" cy="800944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179512" y="116631"/>
              <a:ext cx="8784976" cy="800943"/>
              <a:chOff x="0" y="116632"/>
              <a:chExt cx="9144000" cy="648072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0" y="116632"/>
                <a:ext cx="7884000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8028384" y="116632"/>
                <a:ext cx="485800" cy="64807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1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8666584" y="116632"/>
                <a:ext cx="477416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pic>
          <p:nvPicPr>
            <p:cNvPr id="77" name="Picture 6" descr="ÐÐÐÐÐ¥Ð¡ÐÐÐ ÐÐÐ£Ð§ÐÐ«Ð Ð¦ÐÐÐ¢Ð  ÐÐÐ ÐÐÐ¢ÐÐÐÐÐÐ Ð ÐÐÐ¤ÐÐÐ¦ÐÐÐÐÐ«Ð¥ ÐÐÐÐÐÐÐÐÐÐÐ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116" b="-513"/>
            <a:stretch>
              <a:fillRect/>
            </a:stretch>
          </p:blipFill>
          <p:spPr bwMode="auto">
            <a:xfrm>
              <a:off x="93663" y="116631"/>
              <a:ext cx="1093787" cy="80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TextBox 79"/>
          <p:cNvSpPr txBox="1"/>
          <p:nvPr/>
        </p:nvSpPr>
        <p:spPr>
          <a:xfrm>
            <a:off x="1210701" y="-10836"/>
            <a:ext cx="6579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dirty="0">
                <a:solidFill>
                  <a:prstClr val="black"/>
                </a:solidFill>
                <a:latin typeface="+mj-lt"/>
              </a:rPr>
              <a:t>Казахский научный центр дерматологии и инфекционных заболеваний МЗ РК</a:t>
            </a:r>
          </a:p>
        </p:txBody>
      </p:sp>
      <p:sp>
        <p:nvSpPr>
          <p:cNvPr id="71" name="Заголовок 1"/>
          <p:cNvSpPr>
            <a:spLocks noGrp="1"/>
          </p:cNvSpPr>
          <p:nvPr>
            <p:ph type="ctrTitle"/>
          </p:nvPr>
        </p:nvSpPr>
        <p:spPr>
          <a:xfrm>
            <a:off x="189793" y="2564904"/>
            <a:ext cx="8728769" cy="1470025"/>
          </a:xfrm>
        </p:spPr>
        <p:txBody>
          <a:bodyPr>
            <a:noAutofit/>
          </a:bodyPr>
          <a:lstStyle/>
          <a:p>
            <a:pPr lvl="0"/>
            <a:br>
              <a:rPr lang="ru-RU" sz="2800" b="1" dirty="0"/>
            </a:br>
            <a:br>
              <a:rPr lang="en-US" sz="2800" b="1" dirty="0"/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Основные направления реализации гранта ГФСТМ (компонент ВИЧ)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на 2021-2023 годы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sz="28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3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8" y="4365104"/>
            <a:ext cx="8258395" cy="1440160"/>
          </a:xfrm>
        </p:spPr>
        <p:txBody>
          <a:bodyPr>
            <a:noAutofit/>
          </a:bodyPr>
          <a:lstStyle/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algn="r"/>
            <a:r>
              <a:rPr lang="ru-RU" sz="1800" b="1" dirty="0">
                <a:solidFill>
                  <a:schemeClr val="accent3">
                    <a:lumMod val="50000"/>
                  </a:schemeClr>
                </a:solidFill>
              </a:rPr>
              <a:t>Б. Байсеркин</a:t>
            </a: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г.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Нур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-Султан, 2020 год</a:t>
            </a: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03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93667" y="44624"/>
            <a:ext cx="9050333" cy="796520"/>
            <a:chOff x="93663" y="116631"/>
            <a:chExt cx="8870825" cy="800944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179512" y="116631"/>
              <a:ext cx="8784976" cy="800943"/>
              <a:chOff x="0" y="116632"/>
              <a:chExt cx="9144000" cy="648072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0" y="116632"/>
                <a:ext cx="7884000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8028384" y="116632"/>
                <a:ext cx="485800" cy="64807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8666584" y="116632"/>
                <a:ext cx="477416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pic>
          <p:nvPicPr>
            <p:cNvPr id="77" name="Picture 6" descr="ÐÐÐÐÐ¥Ð¡ÐÐÐ ÐÐÐ£Ð§ÐÐ«Ð Ð¦ÐÐÐ¢Ð  ÐÐÐ ÐÐÐ¢ÐÐÐÐÐÐ Ð ÐÐÐ¤ÐÐÐ¦ÐÐÐÐÐ«Ð¥ ÐÐÐÐÐÐÐÐÐÐÐ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116" b="-513"/>
            <a:stretch>
              <a:fillRect/>
            </a:stretch>
          </p:blipFill>
          <p:spPr bwMode="auto">
            <a:xfrm>
              <a:off x="93663" y="116631"/>
              <a:ext cx="1093787" cy="80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TextBox 79"/>
          <p:cNvSpPr txBox="1"/>
          <p:nvPr/>
        </p:nvSpPr>
        <p:spPr>
          <a:xfrm>
            <a:off x="1210701" y="190304"/>
            <a:ext cx="657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  <a:cs typeface="Times New Roman" pitchFamily="18" charset="0"/>
              </a:rPr>
              <a:t>Глобальный обзор ситуации по ВИЧ-инфекции*</a:t>
            </a:r>
          </a:p>
        </p:txBody>
      </p:sp>
      <p:sp>
        <p:nvSpPr>
          <p:cNvPr id="7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8" y="4365104"/>
            <a:ext cx="8258395" cy="1440160"/>
          </a:xfrm>
        </p:spPr>
        <p:txBody>
          <a:bodyPr>
            <a:noAutofit/>
          </a:bodyPr>
          <a:lstStyle/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5374" y="1130491"/>
            <a:ext cx="5582617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Число людей, живущих с ВИЧ – </a:t>
            </a: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37,9 млн [32,7–44,0].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79512" y="1116100"/>
            <a:ext cx="356448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Статистические данные, 2018г.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90180" y="1409279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pitchFamily="34" charset="0"/>
                <a:cs typeface="Arial" panose="020B0604020202020204" pitchFamily="34" charset="0"/>
              </a:rPr>
              <a:t>0,8%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распространенность ВИЧ </a:t>
            </a:r>
          </a:p>
          <a:p>
            <a:r>
              <a:rPr lang="ru-RU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15 -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49 лет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5904221" y="3828664"/>
            <a:ext cx="2888035" cy="1294891"/>
            <a:chOff x="8562108" y="1457551"/>
            <a:chExt cx="2888035" cy="10790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8562108" y="1457551"/>
              <a:ext cx="1896673" cy="4873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rgbClr val="0070C0"/>
                  </a:solidFill>
                  <a:latin typeface="Arial" pitchFamily="34" charset="0"/>
                  <a:cs typeface="Arial" panose="020B0604020202020204" pitchFamily="34" charset="0"/>
                </a:rPr>
                <a:t>770 тыс. 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562108" y="2049315"/>
              <a:ext cx="2888035" cy="4873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>
                  <a:solidFill>
                    <a:srgbClr val="2525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людей умерло от болезней, </a:t>
              </a:r>
            </a:p>
            <a:p>
              <a:r>
                <a:rPr lang="ru-RU" sz="1600" dirty="0">
                  <a:solidFill>
                    <a:srgbClr val="2525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связанных с ВИЧ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5904220" y="2705345"/>
            <a:ext cx="2133918" cy="1048672"/>
            <a:chOff x="8562108" y="1457551"/>
            <a:chExt cx="2133918" cy="87389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8562108" y="1457551"/>
              <a:ext cx="1842171" cy="48731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dirty="0">
                  <a:solidFill>
                    <a:schemeClr val="accent6">
                      <a:lumMod val="50000"/>
                    </a:schemeClr>
                  </a:solidFill>
                  <a:latin typeface="Arial" pitchFamily="34" charset="0"/>
                  <a:cs typeface="Arial" panose="020B0604020202020204" pitchFamily="34" charset="0"/>
                </a:rPr>
                <a:t>1,7 млн. 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8562108" y="2049315"/>
              <a:ext cx="2133918" cy="2821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b="0" i="0" dirty="0">
                  <a:solidFill>
                    <a:srgbClr val="252525"/>
                  </a:solidFill>
                  <a:effectLst/>
                  <a:latin typeface="Arial" pitchFamily="34" charset="0"/>
                  <a:cs typeface="Arial" panose="020B0604020202020204" pitchFamily="34" charset="0"/>
                </a:rPr>
                <a:t>новых случаев ВИЧ </a:t>
              </a:r>
              <a:endParaRPr lang="ru-RU" sz="1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35467" y="5661248"/>
            <a:ext cx="556875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i="1" dirty="0">
                <a:latin typeface="Arial" pitchFamily="34" charset="0"/>
                <a:cs typeface="Arial" pitchFamily="34" charset="0"/>
              </a:rPr>
              <a:t>* Данные из источников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i="1" dirty="0">
                <a:latin typeface="Arial" pitchFamily="34" charset="0"/>
                <a:cs typeface="Arial" pitchFamily="34" charset="0"/>
              </a:rPr>
              <a:t>http://www.who.int/mediacentre/factsheets/fs360/ru/</a:t>
            </a:r>
            <a:r>
              <a:rPr lang="ru-RU" sz="11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100" i="1" dirty="0">
                <a:latin typeface="Arial" pitchFamily="34" charset="0"/>
                <a:cs typeface="Arial" pitchFamily="34" charset="0"/>
              </a:rPr>
              <a:t>http://www.unaids.org/sites/default/files/media_asset/UNAIDS_Fat_ru.pdf</a:t>
            </a:r>
            <a:endParaRPr lang="ru-RU" sz="11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9" y="1960037"/>
            <a:ext cx="5632840" cy="352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286000" y="3138151"/>
            <a:ext cx="3642900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75000"/>
              </a:lnSpc>
            </a:pPr>
            <a:r>
              <a:rPr lang="ru-RU" altLang="en-US" sz="1200" b="1" dirty="0">
                <a:solidFill>
                  <a:prstClr val="black"/>
                </a:solidFill>
              </a:rPr>
              <a:t>Восточная Европа и Центральная Азия</a:t>
            </a:r>
          </a:p>
          <a:p>
            <a:pPr lvl="0" algn="ctr">
              <a:lnSpc>
                <a:spcPct val="75000"/>
              </a:lnSpc>
            </a:pPr>
            <a:r>
              <a:rPr lang="en-US" altLang="en-US" sz="1400" b="1" dirty="0">
                <a:solidFill>
                  <a:prstClr val="black"/>
                </a:solidFill>
              </a:rPr>
              <a:t>1.7 </a:t>
            </a:r>
            <a:r>
              <a:rPr lang="ru-RU" altLang="en-US" sz="1400" b="1" dirty="0">
                <a:solidFill>
                  <a:prstClr val="black"/>
                </a:solidFill>
              </a:rPr>
              <a:t>миллиона</a:t>
            </a:r>
            <a:r>
              <a:rPr lang="en-US" altLang="en-US" sz="1400" b="1" dirty="0">
                <a:solidFill>
                  <a:prstClr val="black"/>
                </a:solidFill>
              </a:rPr>
              <a:t> </a:t>
            </a:r>
          </a:p>
          <a:p>
            <a:pPr lvl="0" algn="ctr">
              <a:lnSpc>
                <a:spcPct val="60000"/>
              </a:lnSpc>
            </a:pPr>
            <a:r>
              <a:rPr lang="en-US" altLang="en-US" sz="1000" b="1" dirty="0">
                <a:solidFill>
                  <a:srgbClr val="5F5F5F"/>
                </a:solidFill>
                <a:latin typeface="Arial Narrow" pitchFamily="34" charset="0"/>
              </a:rPr>
              <a:t>[1.5 </a:t>
            </a:r>
            <a:r>
              <a:rPr lang="ru-RU" altLang="en-US" sz="1000" b="1" dirty="0">
                <a:solidFill>
                  <a:srgbClr val="5F5F5F"/>
                </a:solidFill>
                <a:latin typeface="Arial Narrow" pitchFamily="34" charset="0"/>
              </a:rPr>
              <a:t>миллиона</a:t>
            </a:r>
            <a:r>
              <a:rPr lang="en-US" altLang="en-US" sz="1000" b="1" dirty="0">
                <a:solidFill>
                  <a:srgbClr val="5F5F5F"/>
                </a:solidFill>
                <a:latin typeface="Arial Narrow" pitchFamily="34" charset="0"/>
              </a:rPr>
              <a:t>–1.9 </a:t>
            </a:r>
            <a:r>
              <a:rPr lang="ru-RU" altLang="en-US" sz="1000" b="1" dirty="0">
                <a:solidFill>
                  <a:srgbClr val="5F5F5F"/>
                </a:solidFill>
                <a:latin typeface="Arial Narrow" pitchFamily="34" charset="0"/>
              </a:rPr>
              <a:t>миллиона</a:t>
            </a:r>
            <a:r>
              <a:rPr lang="en-US" altLang="en-US" sz="1000" b="1" dirty="0">
                <a:solidFill>
                  <a:srgbClr val="5F5F5F"/>
                </a:solidFill>
                <a:latin typeface="Arial Narrow" pitchFamily="34" charset="0"/>
              </a:rPr>
              <a:t>]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928900" y="5301208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  <a:latin typeface="Arial" pitchFamily="34" charset="0"/>
                <a:cs typeface="Arial" panose="020B0604020202020204" pitchFamily="34" charset="0"/>
              </a:rPr>
              <a:t>24,5 </a:t>
            </a:r>
            <a:r>
              <a:rPr lang="ru-RU" sz="3200" b="0" i="0" dirty="0">
                <a:solidFill>
                  <a:srgbClr val="00B050"/>
                </a:solidFill>
                <a:effectLst/>
                <a:latin typeface="Arial" pitchFamily="34" charset="0"/>
                <a:cs typeface="Arial" panose="020B0604020202020204" pitchFamily="34" charset="0"/>
              </a:rPr>
              <a:t>млн. </a:t>
            </a:r>
          </a:p>
          <a:p>
            <a:r>
              <a:rPr lang="ru-RU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человек получали </a:t>
            </a:r>
          </a:p>
          <a:p>
            <a:r>
              <a:rPr lang="ru-RU" sz="1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антиретровирусную терапию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81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93667" y="44624"/>
            <a:ext cx="9050333" cy="796520"/>
            <a:chOff x="93663" y="116631"/>
            <a:chExt cx="8870825" cy="800944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179512" y="116631"/>
              <a:ext cx="8784976" cy="800943"/>
              <a:chOff x="0" y="116632"/>
              <a:chExt cx="9144000" cy="648072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0" y="116632"/>
                <a:ext cx="7884000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8028384" y="116632"/>
                <a:ext cx="485800" cy="64807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8666584" y="116632"/>
                <a:ext cx="477416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pic>
          <p:nvPicPr>
            <p:cNvPr id="77" name="Picture 6" descr="ÐÐÐÐÐ¥Ð¡ÐÐÐ ÐÐÐ£Ð§ÐÐ«Ð Ð¦ÐÐÐ¢Ð  ÐÐÐ ÐÐÐ¢ÐÐÐÐÐÐ Ð ÐÐÐ¤ÐÐÐ¦ÐÐÐÐÐ«Ð¥ ÐÐÐÐÐÐÐÐÐÐÐ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116" b="-513"/>
            <a:stretch>
              <a:fillRect/>
            </a:stretch>
          </p:blipFill>
          <p:spPr bwMode="auto">
            <a:xfrm>
              <a:off x="93663" y="116631"/>
              <a:ext cx="1093787" cy="80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TextBox 79"/>
          <p:cNvSpPr txBox="1"/>
          <p:nvPr/>
        </p:nvSpPr>
        <p:spPr>
          <a:xfrm>
            <a:off x="1210701" y="190304"/>
            <a:ext cx="657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  <a:cs typeface="Times New Roman" pitchFamily="18" charset="0"/>
              </a:rPr>
              <a:t>Достижение целей   </a:t>
            </a:r>
            <a:r>
              <a:rPr lang="ru-RU" sz="2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90 -90 -90  </a:t>
            </a:r>
          </a:p>
        </p:txBody>
      </p:sp>
      <p:sp>
        <p:nvSpPr>
          <p:cNvPr id="7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8" y="4365104"/>
            <a:ext cx="8258395" cy="1440160"/>
          </a:xfrm>
        </p:spPr>
        <p:txBody>
          <a:bodyPr>
            <a:noAutofit/>
          </a:bodyPr>
          <a:lstStyle/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797822"/>
              </p:ext>
            </p:extLst>
          </p:nvPr>
        </p:nvGraphicFramePr>
        <p:xfrm>
          <a:off x="187422" y="980728"/>
          <a:ext cx="6904858" cy="5360949"/>
        </p:xfrm>
        <a:graphic>
          <a:graphicData uri="http://schemas.openxmlformats.org/drawingml/2006/table">
            <a:tbl>
              <a:tblPr/>
              <a:tblGrid>
                <a:gridCol w="608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6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43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Области/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Кол-о выявленных случаев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Динамика (+) (-)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Павлодарская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Костанайская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 Шымкент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35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РК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 Нур-Султан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г. Алматы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Карагандинская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Акмолинская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СКО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Туркестанская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Алматинская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Мангистауская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Жамбылская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Атырауская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Актюбинская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Кызылординская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54506" y="980728"/>
            <a:ext cx="2668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Оценочное 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ЛЖВ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35" y="1503948"/>
            <a:ext cx="593095" cy="91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7322211" y="2862228"/>
            <a:ext cx="1840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ЛЖВ, которые знают </a:t>
            </a:r>
          </a:p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свой статус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00961" y="3982811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25 753 – </a:t>
            </a:r>
            <a:r>
              <a:rPr lang="ru-RU" b="1" dirty="0">
                <a:solidFill>
                  <a:srgbClr val="C00000"/>
                </a:solidFill>
              </a:rPr>
              <a:t>82%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912746" y="2433069"/>
            <a:ext cx="82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31 378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697094" y="4321971"/>
            <a:ext cx="1306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ЛЖВ, которые</a:t>
            </a:r>
          </a:p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 получают АРТ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26874" y="5166681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17 535 – </a:t>
            </a:r>
            <a:r>
              <a:rPr lang="ru-RU" b="1" dirty="0">
                <a:solidFill>
                  <a:srgbClr val="C00000"/>
                </a:solidFill>
              </a:rPr>
              <a:t>68%</a:t>
            </a: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640" y="3327152"/>
            <a:ext cx="654242" cy="31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756" y="4848865"/>
            <a:ext cx="654242" cy="31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211" y="3638460"/>
            <a:ext cx="654242" cy="31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7307705" y="5537031"/>
            <a:ext cx="18317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ЛЖВ, с подавленной </a:t>
            </a:r>
          </a:p>
          <a:p>
            <a:pPr algn="ctr"/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вирусной нагрузкой</a:t>
            </a: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281" y="6060251"/>
            <a:ext cx="654242" cy="31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7627459" y="6378067"/>
            <a:ext cx="1446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13 605 – </a:t>
            </a:r>
            <a:r>
              <a:rPr lang="ru-RU" b="1" dirty="0">
                <a:solidFill>
                  <a:srgbClr val="C00000"/>
                </a:solidFill>
              </a:rPr>
              <a:t>78%</a:t>
            </a:r>
          </a:p>
        </p:txBody>
      </p:sp>
    </p:spTree>
    <p:extLst>
      <p:ext uri="{BB962C8B-B14F-4D97-AF65-F5344CB8AC3E}">
        <p14:creationId xmlns:p14="http://schemas.microsoft.com/office/powerpoint/2010/main" val="14388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93667" y="44624"/>
            <a:ext cx="9050333" cy="796520"/>
            <a:chOff x="93663" y="116631"/>
            <a:chExt cx="8870825" cy="800944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179512" y="116631"/>
              <a:ext cx="8784976" cy="800943"/>
              <a:chOff x="0" y="116632"/>
              <a:chExt cx="9144000" cy="648072"/>
            </a:xfrm>
          </p:grpSpPr>
          <p:sp>
            <p:nvSpPr>
              <p:cNvPr id="78" name="Прямоугольник 77"/>
              <p:cNvSpPr/>
              <p:nvPr/>
            </p:nvSpPr>
            <p:spPr>
              <a:xfrm>
                <a:off x="0" y="116632"/>
                <a:ext cx="7884000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 dirty="0"/>
              </a:p>
            </p:txBody>
          </p:sp>
          <p:sp>
            <p:nvSpPr>
              <p:cNvPr id="79" name="Прямоугольник 78"/>
              <p:cNvSpPr/>
              <p:nvPr/>
            </p:nvSpPr>
            <p:spPr>
              <a:xfrm>
                <a:off x="8028384" y="116632"/>
                <a:ext cx="485800" cy="64807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8666584" y="116632"/>
                <a:ext cx="477416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pic>
          <p:nvPicPr>
            <p:cNvPr id="77" name="Picture 6" descr="ÐÐÐÐÐ¥Ð¡ÐÐÐ ÐÐÐ£Ð§ÐÐ«Ð Ð¦ÐÐÐ¢Ð  ÐÐÐ ÐÐÐ¢ÐÐÐÐÐÐ Ð ÐÐÐ¤ÐÐÐ¦ÐÐÐÐÐ«Ð¥ ÐÐÐÐÐÐÐÐÐÐÐ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116" b="-513"/>
            <a:stretch>
              <a:fillRect/>
            </a:stretch>
          </p:blipFill>
          <p:spPr bwMode="auto">
            <a:xfrm>
              <a:off x="93663" y="116631"/>
              <a:ext cx="1093787" cy="80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0" name="TextBox 79"/>
          <p:cNvSpPr txBox="1"/>
          <p:nvPr/>
        </p:nvSpPr>
        <p:spPr>
          <a:xfrm>
            <a:off x="1207858" y="127323"/>
            <a:ext cx="6579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000" b="1" dirty="0"/>
              <a:t>Рекомендации ГФ по запросу финансирования на </a:t>
            </a:r>
          </a:p>
          <a:p>
            <a:pPr lvl="0" algn="ctr">
              <a:defRPr/>
            </a:pPr>
            <a:r>
              <a:rPr lang="ru-RU" sz="2000" b="1" dirty="0"/>
              <a:t>2021-2023 г. (ВИЧ) </a:t>
            </a:r>
          </a:p>
        </p:txBody>
      </p:sp>
      <p:sp>
        <p:nvSpPr>
          <p:cNvPr id="7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8" y="4365104"/>
            <a:ext cx="8258395" cy="1440160"/>
          </a:xfrm>
        </p:spPr>
        <p:txBody>
          <a:bodyPr>
            <a:noAutofit/>
          </a:bodyPr>
          <a:lstStyle/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algn="r"/>
            <a:endParaRPr lang="en-US" sz="2400" b="1" dirty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Объект 12"/>
          <p:cNvSpPr txBox="1">
            <a:spLocks/>
          </p:cNvSpPr>
          <p:nvPr/>
        </p:nvSpPr>
        <p:spPr>
          <a:xfrm>
            <a:off x="181253" y="980728"/>
            <a:ext cx="8728770" cy="5760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Сумма определенная ГФ на ВИЧ: </a:t>
            </a:r>
            <a:r>
              <a:rPr lang="ru-RU" sz="2200" dirty="0">
                <a:solidFill>
                  <a:schemeClr val="tx1"/>
                </a:solidFill>
              </a:rPr>
              <a:t>5,197,500.00 млн. долларов США</a:t>
            </a:r>
          </a:p>
          <a:p>
            <a:pPr algn="l"/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Цель выделения: </a:t>
            </a:r>
            <a:r>
              <a:rPr lang="ru-RU" sz="2200" dirty="0">
                <a:solidFill>
                  <a:schemeClr val="tx1"/>
                </a:solidFill>
              </a:rPr>
              <a:t>Заявка должна соответствовать приоритетным направлениям  страны, национальной  стратегии по противодействию ВИЧ.</a:t>
            </a:r>
          </a:p>
          <a:p>
            <a:pPr algn="l"/>
            <a:r>
              <a:rPr lang="ru-RU" sz="2200" b="1">
                <a:solidFill>
                  <a:schemeClr val="accent3">
                    <a:lumMod val="50000"/>
                  </a:schemeClr>
                </a:solidFill>
              </a:rPr>
              <a:t>Национальные приоритеты:</a:t>
            </a:r>
            <a:endParaRPr lang="ru-RU" sz="22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>1) укрепление систем здравоохранения и сообщества (</a:t>
            </a:r>
            <a:r>
              <a:rPr lang="ru-RU" sz="1700" dirty="0">
                <a:solidFill>
                  <a:schemeClr val="tx1"/>
                </a:solidFill>
              </a:rPr>
              <a:t>лаборатории, сеть поставок, улучшения системы сбора и использования данных, мониторинг на уровне сообществ, мобилизацию сообщества, адвокацию и организационное развитие, а также кадровые ресурсы для здравоохранения на уровне сообществ и учреждений</a:t>
            </a:r>
            <a:r>
              <a:rPr lang="ru-RU" sz="1500" dirty="0">
                <a:solidFill>
                  <a:schemeClr val="tx1"/>
                </a:solidFill>
              </a:rPr>
              <a:t>);</a:t>
            </a: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>2) расширение эффективных профилактических мероприятий среди КГН</a:t>
            </a:r>
            <a:r>
              <a:rPr lang="ru-RU" sz="1800" dirty="0">
                <a:solidFill>
                  <a:schemeClr val="tx1"/>
                </a:solidFill>
              </a:rPr>
              <a:t>; </a:t>
            </a:r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ru-RU" sz="2200" dirty="0">
                <a:solidFill>
                  <a:schemeClr val="tx1"/>
                </a:solidFill>
              </a:rPr>
              <a:t>3) преодоление барьеров, связанных с вопросами прав людей на здоровье и гендерного неравенства. </a:t>
            </a:r>
          </a:p>
          <a:p>
            <a:pPr algn="l"/>
            <a:endParaRPr lang="ru-RU" sz="2000" dirty="0">
              <a:solidFill>
                <a:schemeClr val="tx1"/>
              </a:solidFill>
            </a:endParaRPr>
          </a:p>
          <a:p>
            <a:pPr algn="l"/>
            <a:r>
              <a:rPr lang="ru-RU" sz="2200" b="1" dirty="0">
                <a:solidFill>
                  <a:schemeClr val="accent3">
                    <a:lumMod val="50000"/>
                  </a:schemeClr>
                </a:solidFill>
              </a:rPr>
              <a:t>Запрашиваемая сумма: </a:t>
            </a:r>
            <a:r>
              <a:rPr lang="ru-RU" sz="2200" dirty="0">
                <a:solidFill>
                  <a:schemeClr val="tx1"/>
                </a:solidFill>
              </a:rPr>
              <a:t>7,197,500.00 млн. долларов США</a:t>
            </a:r>
          </a:p>
          <a:p>
            <a:pPr algn="l">
              <a:buFont typeface="Wingdings" pitchFamily="2" charset="2"/>
              <a:buChar char="ü"/>
            </a:pPr>
            <a:endParaRPr lang="ru-RU" sz="22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2200" dirty="0"/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921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23577" y="143053"/>
            <a:ext cx="657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b="1" dirty="0"/>
              <a:t>Направления ГФ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19872" y="1844824"/>
            <a:ext cx="2848898" cy="4794957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Поддержка  НПО по работе с ЛУИН и МСМ по реализации </a:t>
            </a:r>
            <a:r>
              <a:rPr lang="ru-RU" sz="1400" dirty="0" err="1">
                <a:solidFill>
                  <a:schemeClr val="tx1"/>
                </a:solidFill>
              </a:rPr>
              <a:t>госсоцзаказа</a:t>
            </a:r>
            <a:endParaRPr lang="ru-RU" sz="14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Определение потребности дополнительных услуг для КГН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Тарификация услуг для КГН;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Закуп шприцев, презервативов и лубрикантов 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Внедрение и реализация до –контактной профилактики ВИЧ - инфекции (</a:t>
            </a:r>
            <a:r>
              <a:rPr lang="en-US" sz="1400" dirty="0" err="1">
                <a:solidFill>
                  <a:schemeClr val="tx1"/>
                </a:solidFill>
              </a:rPr>
              <a:t>PreP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Информационно-образовательные мероприятия на предотвращение новых видов наркотиков.</a:t>
            </a:r>
          </a:p>
          <a:p>
            <a:pPr marL="342900" indent="-342900">
              <a:buFont typeface="+mj-lt"/>
              <a:buAutoNum type="arabicPeriod"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5054" y="1484785"/>
            <a:ext cx="3098794" cy="5328591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Увеличение охвата тестированием КГН;    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Расширение экспресс -тестирования КГН в НПО  (закуп </a:t>
            </a:r>
            <a:r>
              <a:rPr lang="ru-RU" sz="1400" dirty="0" err="1">
                <a:solidFill>
                  <a:schemeClr val="tx1"/>
                </a:solidFill>
              </a:rPr>
              <a:t>слюновых</a:t>
            </a:r>
            <a:r>
              <a:rPr lang="ru-RU" sz="1400" dirty="0">
                <a:solidFill>
                  <a:schemeClr val="tx1"/>
                </a:solidFill>
              </a:rPr>
              <a:t> тестов);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Закуп  единого лабораторного оборудования и тестов для определения ВН и мониторинга за эффективностью  лечения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err="1">
                <a:solidFill>
                  <a:schemeClr val="tx1"/>
                </a:solidFill>
              </a:rPr>
              <a:t>Мультидисциплинарный</a:t>
            </a:r>
            <a:r>
              <a:rPr lang="ru-RU" sz="1400" dirty="0">
                <a:solidFill>
                  <a:schemeClr val="tx1"/>
                </a:solidFill>
              </a:rPr>
              <a:t> подход;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Мобилизация сообщества  и расширение сети НПО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Повышение приверженности ЛЖВ к АРТ;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Совершенствование информационных системы для мониторинга и контроля услуг для  КГН;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Повышение кадрового  потенциала государственных и неправительственных  организаций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41624" y="893253"/>
            <a:ext cx="295232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Усиление  профилактических программ среди ключевых групп населения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0357" y="847087"/>
            <a:ext cx="286746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400" b="1" dirty="0"/>
              <a:t>Укрепление систем здравоохранения и сообщества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89158" y="971795"/>
            <a:ext cx="251492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Преодоление барьеров, связанных с вопросами прав людей на здоровье и гендерного  неравенства.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04879" y="2420888"/>
            <a:ext cx="2565058" cy="3816424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Повышение потенциала медработников ОЦ СПИД и  ПМСП, сотрудников НПО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Доступ к  правовым услугам и гендерного равенства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solidFill>
                  <a:schemeClr val="tx1"/>
                </a:solidFill>
              </a:rPr>
              <a:t>Правовая и юридическая поддержки ЛЖВ и КГН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93667" y="44624"/>
            <a:ext cx="9050333" cy="796520"/>
            <a:chOff x="93663" y="116631"/>
            <a:chExt cx="8870825" cy="800944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179512" y="116631"/>
              <a:ext cx="8784976" cy="800943"/>
              <a:chOff x="0" y="116632"/>
              <a:chExt cx="9144000" cy="648072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0" y="116632"/>
                <a:ext cx="7884000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ru-RU" dirty="0" err="1"/>
                  <a:t>Направл</a:t>
                </a:r>
                <a:endParaRPr lang="ru-RU" dirty="0"/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8028384" y="116632"/>
                <a:ext cx="485800" cy="64807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</a:t>
                </a:r>
                <a:endParaRPr lang="ru-RU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8666584" y="116632"/>
                <a:ext cx="477416" cy="64807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/>
              </a:p>
            </p:txBody>
          </p:sp>
        </p:grpSp>
        <p:pic>
          <p:nvPicPr>
            <p:cNvPr id="17" name="Picture 6" descr="ÐÐÐÐÐ¥Ð¡ÐÐÐ ÐÐÐ£Ð§ÐÐ«Ð Ð¦ÐÐÐ¢Ð  ÐÐÐ ÐÐÐ¢ÐÐÐÐÐÐ Ð ÐÐÐ¤ÐÐÐ¦ÐÐÐÐÐ«Ð¥ ÐÐÐÐÐÐÐÐÐÐÐ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7116" b="-513"/>
            <a:stretch>
              <a:fillRect/>
            </a:stretch>
          </p:blipFill>
          <p:spPr bwMode="auto">
            <a:xfrm>
              <a:off x="93663" y="116631"/>
              <a:ext cx="1093787" cy="8009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Box 20"/>
          <p:cNvSpPr txBox="1"/>
          <p:nvPr/>
        </p:nvSpPr>
        <p:spPr>
          <a:xfrm>
            <a:off x="1207858" y="192474"/>
            <a:ext cx="6579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+mj-lt"/>
                <a:cs typeface="Times New Roman" pitchFamily="18" charset="0"/>
              </a:rPr>
              <a:t>Мероприятия по приоритетам</a:t>
            </a:r>
          </a:p>
        </p:txBody>
      </p:sp>
    </p:spTree>
    <p:extLst>
      <p:ext uri="{BB962C8B-B14F-4D97-AF65-F5344CB8AC3E}">
        <p14:creationId xmlns:p14="http://schemas.microsoft.com/office/powerpoint/2010/main" val="271600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779912" y="3214824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www.kncdiz.kz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r>
              <a:rPr lang="en-US" b="1" dirty="0"/>
              <a:t>E</a:t>
            </a:r>
            <a:r>
              <a:rPr lang="ru-RU" b="1" dirty="0"/>
              <a:t>-mail: </a:t>
            </a:r>
            <a:r>
              <a:rPr lang="ru-RU" b="1" dirty="0" err="1">
                <a:hlinkClick r:id="rId4"/>
              </a:rPr>
              <a:t>info</a:t>
            </a:r>
            <a:r>
              <a:rPr lang="ru-RU" b="1" dirty="0">
                <a:hlinkClick r:id="rId4"/>
              </a:rPr>
              <a:t>@</a:t>
            </a:r>
            <a:r>
              <a:rPr lang="en-US" b="1" dirty="0" err="1">
                <a:hlinkClick r:id="rId4"/>
              </a:rPr>
              <a:t>kncdiz</a:t>
            </a:r>
            <a:r>
              <a:rPr lang="ru-RU" b="1" dirty="0">
                <a:hlinkClick r:id="rId4"/>
              </a:rPr>
              <a:t>.</a:t>
            </a:r>
            <a:r>
              <a:rPr lang="ru-RU" b="1" dirty="0" err="1">
                <a:hlinkClick r:id="rId4"/>
              </a:rPr>
              <a:t>kz</a:t>
            </a:r>
            <a:endParaRPr lang="ru-RU" sz="105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7" t="23913" r="24129" b="63289"/>
          <a:stretch/>
        </p:blipFill>
        <p:spPr bwMode="auto">
          <a:xfrm>
            <a:off x="2267744" y="1988840"/>
            <a:ext cx="4838810" cy="11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5665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676</Words>
  <Application>Microsoft Office PowerPoint</Application>
  <PresentationFormat>On-screen Show (4:3)</PresentationFormat>
  <Paragraphs>227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Wingdings</vt:lpstr>
      <vt:lpstr>Тема Office</vt:lpstr>
      <vt:lpstr>1_Тема Office</vt:lpstr>
      <vt:lpstr>  Основные направления реализации гранта ГФСТМ (компонент ВИЧ)  на 2021-2023 годы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AbylayS</cp:lastModifiedBy>
  <cp:revision>221</cp:revision>
  <cp:lastPrinted>2020-01-30T04:00:44Z</cp:lastPrinted>
  <dcterms:created xsi:type="dcterms:W3CDTF">2019-09-03T07:23:58Z</dcterms:created>
  <dcterms:modified xsi:type="dcterms:W3CDTF">2020-01-30T11:30:58Z</dcterms:modified>
</cp:coreProperties>
</file>