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5" r:id="rId3"/>
    <p:sldId id="261" r:id="rId4"/>
    <p:sldId id="262" r:id="rId5"/>
    <p:sldId id="266" r:id="rId6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59382" autoAdjust="0"/>
  </p:normalViewPr>
  <p:slideViewPr>
    <p:cSldViewPr>
      <p:cViewPr varScale="1">
        <p:scale>
          <a:sx n="92" d="100"/>
          <a:sy n="92" d="100"/>
        </p:scale>
        <p:origin x="134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555034289119391"/>
          <c:y val="5.7163948003312808E-2"/>
          <c:w val="0.55781008661309561"/>
          <c:h val="0.7260398355380530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Лист1!$D$38</c:f>
              <c:strCache>
                <c:ptCount val="1"/>
                <c:pt idx="0">
                  <c:v>Гомо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Лист1!$C$39:$C$40</c:f>
              <c:strCache>
                <c:ptCount val="2"/>
                <c:pt idx="0">
                  <c:v>2018г.</c:v>
                </c:pt>
                <c:pt idx="1">
                  <c:v>2019г.</c:v>
                </c:pt>
              </c:strCache>
            </c:strRef>
          </c:cat>
          <c:val>
            <c:numRef>
              <c:f>Лист1!$D$39:$D$40</c:f>
              <c:numCache>
                <c:formatCode>General</c:formatCode>
                <c:ptCount val="2"/>
                <c:pt idx="0">
                  <c:v>1</c:v>
                </c:pt>
                <c:pt idx="1">
                  <c:v>5</c:v>
                </c:pt>
              </c:numCache>
            </c:numRef>
          </c:val>
        </c:ser>
        <c:ser>
          <c:idx val="1"/>
          <c:order val="1"/>
          <c:tx>
            <c:strRef>
              <c:f>Лист1!$E$38</c:f>
              <c:strCache>
                <c:ptCount val="1"/>
                <c:pt idx="0">
                  <c:v>Гетеро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Лист1!$C$39:$C$40</c:f>
              <c:strCache>
                <c:ptCount val="2"/>
                <c:pt idx="0">
                  <c:v>2018г.</c:v>
                </c:pt>
                <c:pt idx="1">
                  <c:v>2019г.</c:v>
                </c:pt>
              </c:strCache>
            </c:strRef>
          </c:cat>
          <c:val>
            <c:numRef>
              <c:f>Лист1!$E$39:$E$40</c:f>
              <c:numCache>
                <c:formatCode>General</c:formatCode>
                <c:ptCount val="2"/>
                <c:pt idx="0">
                  <c:v>73</c:v>
                </c:pt>
                <c:pt idx="1">
                  <c:v>74</c:v>
                </c:pt>
              </c:numCache>
            </c:numRef>
          </c:val>
        </c:ser>
        <c:ser>
          <c:idx val="2"/>
          <c:order val="2"/>
          <c:tx>
            <c:strRef>
              <c:f>Лист1!$F$38</c:f>
              <c:strCache>
                <c:ptCount val="1"/>
                <c:pt idx="0">
                  <c:v>Парентеральный ВВН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Лист1!$C$39:$C$40</c:f>
              <c:strCache>
                <c:ptCount val="2"/>
                <c:pt idx="0">
                  <c:v>2018г.</c:v>
                </c:pt>
                <c:pt idx="1">
                  <c:v>2019г.</c:v>
                </c:pt>
              </c:strCache>
            </c:strRef>
          </c:cat>
          <c:val>
            <c:numRef>
              <c:f>Лист1!$F$39:$F$40</c:f>
              <c:numCache>
                <c:formatCode>General</c:formatCode>
                <c:ptCount val="2"/>
                <c:pt idx="0">
                  <c:v>59</c:v>
                </c:pt>
                <c:pt idx="1">
                  <c:v>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3565192"/>
        <c:axId val="202479304"/>
      </c:barChart>
      <c:catAx>
        <c:axId val="17356519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202479304"/>
        <c:crosses val="autoZero"/>
        <c:auto val="1"/>
        <c:lblAlgn val="ctr"/>
        <c:lblOffset val="100"/>
        <c:noMultiLvlLbl val="0"/>
      </c:catAx>
      <c:valAx>
        <c:axId val="202479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600"/>
            </a:pPr>
            <a:endParaRPr lang="ru-RU"/>
          </a:p>
        </c:txPr>
        <c:crossAx val="17356519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15631343992081687"/>
          <c:y val="0.85406089085736925"/>
          <c:w val="0.68737286766116901"/>
          <c:h val="9.3971883685073698E-2"/>
        </c:manualLayout>
      </c:layout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5"/>
            <c:invertIfNegative val="0"/>
            <c:bubble3D val="0"/>
            <c:spPr>
              <a:solidFill>
                <a:srgbClr val="C00000"/>
              </a:solidFill>
            </c:spPr>
          </c:dPt>
          <c:dLbls>
            <c:dLbl>
              <c:idx val="4"/>
              <c:layout>
                <c:manualLayout>
                  <c:x val="0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6.1593825097786261E-3"/>
                  <c:y val="1.2131401224602864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rgbClr val="C00000"/>
                        </a:solidFill>
                      </a:rPr>
                      <a:t>190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Лист1!$D$8:$D$24</c:f>
              <c:strCache>
                <c:ptCount val="17"/>
                <c:pt idx="0">
                  <c:v>Павлодарская</c:v>
                </c:pt>
                <c:pt idx="1">
                  <c:v>Карагандинская</c:v>
                </c:pt>
                <c:pt idx="2">
                  <c:v>г. Алматы</c:v>
                </c:pt>
                <c:pt idx="3">
                  <c:v>ВКО</c:v>
                </c:pt>
                <c:pt idx="4">
                  <c:v>СКО</c:v>
                </c:pt>
                <c:pt idx="5">
                  <c:v>Костанайская</c:v>
                </c:pt>
                <c:pt idx="6">
                  <c:v>г. Нур-Султан</c:v>
                </c:pt>
                <c:pt idx="7">
                  <c:v>г. Шымкент</c:v>
                </c:pt>
                <c:pt idx="8">
                  <c:v>Алматинская</c:v>
                </c:pt>
                <c:pt idx="9">
                  <c:v>Акмолинская</c:v>
                </c:pt>
                <c:pt idx="10">
                  <c:v>Жамбылская</c:v>
                </c:pt>
                <c:pt idx="11">
                  <c:v>ЗКО</c:v>
                </c:pt>
                <c:pt idx="12">
                  <c:v>Туркестанская</c:v>
                </c:pt>
                <c:pt idx="13">
                  <c:v>Атырауская</c:v>
                </c:pt>
                <c:pt idx="14">
                  <c:v>Актюбинская</c:v>
                </c:pt>
                <c:pt idx="15">
                  <c:v>Мангистауская</c:v>
                </c:pt>
                <c:pt idx="16">
                  <c:v>Кызылординская</c:v>
                </c:pt>
              </c:strCache>
            </c:strRef>
          </c:cat>
          <c:val>
            <c:numRef>
              <c:f>Лист1!$E$8:$E$24</c:f>
              <c:numCache>
                <c:formatCode>0</c:formatCode>
                <c:ptCount val="17"/>
                <c:pt idx="0">
                  <c:v>267.60000000000002</c:v>
                </c:pt>
                <c:pt idx="1">
                  <c:v>246.1</c:v>
                </c:pt>
                <c:pt idx="2">
                  <c:v>227.5</c:v>
                </c:pt>
                <c:pt idx="3">
                  <c:v>210.4</c:v>
                </c:pt>
                <c:pt idx="4">
                  <c:v>203.8</c:v>
                </c:pt>
                <c:pt idx="5">
                  <c:v>190.2</c:v>
                </c:pt>
                <c:pt idx="6">
                  <c:v>123.9</c:v>
                </c:pt>
                <c:pt idx="7">
                  <c:v>123.4</c:v>
                </c:pt>
                <c:pt idx="8">
                  <c:v>111.5</c:v>
                </c:pt>
                <c:pt idx="9">
                  <c:v>92.6</c:v>
                </c:pt>
                <c:pt idx="10">
                  <c:v>72.2</c:v>
                </c:pt>
                <c:pt idx="11">
                  <c:v>67.099999999999994</c:v>
                </c:pt>
                <c:pt idx="12">
                  <c:v>52.3</c:v>
                </c:pt>
                <c:pt idx="13">
                  <c:v>34.9</c:v>
                </c:pt>
                <c:pt idx="14">
                  <c:v>34.4</c:v>
                </c:pt>
                <c:pt idx="15">
                  <c:v>31.4</c:v>
                </c:pt>
                <c:pt idx="16">
                  <c:v>13.7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202482832"/>
        <c:axId val="202481656"/>
      </c:barChart>
      <c:lineChart>
        <c:grouping val="standard"/>
        <c:varyColors val="0"/>
        <c:ser>
          <c:idx val="1"/>
          <c:order val="1"/>
          <c:marker>
            <c:symbol val="none"/>
          </c:marker>
          <c:cat>
            <c:strRef>
              <c:f>Лист1!$D$8:$D$24</c:f>
              <c:strCache>
                <c:ptCount val="17"/>
                <c:pt idx="0">
                  <c:v>Павлодарская</c:v>
                </c:pt>
                <c:pt idx="1">
                  <c:v>Карагандинская</c:v>
                </c:pt>
                <c:pt idx="2">
                  <c:v>г. Алматы</c:v>
                </c:pt>
                <c:pt idx="3">
                  <c:v>ВКО</c:v>
                </c:pt>
                <c:pt idx="4">
                  <c:v>СКО</c:v>
                </c:pt>
                <c:pt idx="5">
                  <c:v>Костанайская</c:v>
                </c:pt>
                <c:pt idx="6">
                  <c:v>г. Нур-Султан</c:v>
                </c:pt>
                <c:pt idx="7">
                  <c:v>г. Шымкент</c:v>
                </c:pt>
                <c:pt idx="8">
                  <c:v>Алматинская</c:v>
                </c:pt>
                <c:pt idx="9">
                  <c:v>Акмолинская</c:v>
                </c:pt>
                <c:pt idx="10">
                  <c:v>Жамбылская</c:v>
                </c:pt>
                <c:pt idx="11">
                  <c:v>ЗКО</c:v>
                </c:pt>
                <c:pt idx="12">
                  <c:v>Туркестанская</c:v>
                </c:pt>
                <c:pt idx="13">
                  <c:v>Атырауская</c:v>
                </c:pt>
                <c:pt idx="14">
                  <c:v>Актюбинская</c:v>
                </c:pt>
                <c:pt idx="15">
                  <c:v>Мангистауская</c:v>
                </c:pt>
                <c:pt idx="16">
                  <c:v>Кызылординская</c:v>
                </c:pt>
              </c:strCache>
            </c:strRef>
          </c:cat>
          <c:val>
            <c:numRef>
              <c:f>Лист1!$F$8:$F$24</c:f>
              <c:numCache>
                <c:formatCode>General</c:formatCode>
                <c:ptCount val="17"/>
                <c:pt idx="0">
                  <c:v>130.4</c:v>
                </c:pt>
                <c:pt idx="1">
                  <c:v>130.4</c:v>
                </c:pt>
                <c:pt idx="2">
                  <c:v>130.4</c:v>
                </c:pt>
                <c:pt idx="3">
                  <c:v>130.4</c:v>
                </c:pt>
                <c:pt idx="4">
                  <c:v>130.4</c:v>
                </c:pt>
                <c:pt idx="5">
                  <c:v>130.4</c:v>
                </c:pt>
                <c:pt idx="6">
                  <c:v>130.4</c:v>
                </c:pt>
                <c:pt idx="7">
                  <c:v>130.4</c:v>
                </c:pt>
                <c:pt idx="8">
                  <c:v>130.4</c:v>
                </c:pt>
                <c:pt idx="9">
                  <c:v>130.4</c:v>
                </c:pt>
                <c:pt idx="10">
                  <c:v>130.4</c:v>
                </c:pt>
                <c:pt idx="11">
                  <c:v>130.4</c:v>
                </c:pt>
                <c:pt idx="12">
                  <c:v>130.4</c:v>
                </c:pt>
                <c:pt idx="13">
                  <c:v>130.4</c:v>
                </c:pt>
                <c:pt idx="14">
                  <c:v>130.4</c:v>
                </c:pt>
                <c:pt idx="15">
                  <c:v>130.4</c:v>
                </c:pt>
                <c:pt idx="16">
                  <c:v>130.4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2482832"/>
        <c:axId val="202481656"/>
      </c:lineChart>
      <c:catAx>
        <c:axId val="2024828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2940000"/>
          <a:lstStyle/>
          <a:p>
            <a:pPr>
              <a:defRPr/>
            </a:pPr>
            <a:endParaRPr lang="ru-RU"/>
          </a:p>
        </c:txPr>
        <c:crossAx val="202481656"/>
        <c:crosses val="autoZero"/>
        <c:auto val="1"/>
        <c:lblAlgn val="ctr"/>
        <c:lblOffset val="100"/>
        <c:noMultiLvlLbl val="0"/>
      </c:catAx>
      <c:valAx>
        <c:axId val="202481656"/>
        <c:scaling>
          <c:orientation val="minMax"/>
        </c:scaling>
        <c:delete val="0"/>
        <c:axPos val="l"/>
        <c:numFmt formatCode="0" sourceLinked="1"/>
        <c:majorTickMark val="out"/>
        <c:minorTickMark val="none"/>
        <c:tickLblPos val="nextTo"/>
        <c:crossAx val="2024828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C54EB0-D4E1-49C5-9C64-FE7C3780D72B}" type="datetimeFigureOut">
              <a:rPr lang="ru-RU" smtClean="0"/>
              <a:t>16.09.2019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F7EF1A-0842-40CF-811E-A2A347C50C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4596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7EF1A-0842-40CF-811E-A2A347C50C7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1666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7EF1A-0842-40CF-811E-A2A347C50C7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261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</a:t>
            </a:r>
            <a:r>
              <a:rPr lang="ru-RU" baseline="0" dirty="0" smtClean="0"/>
              <a:t> связи с тем, что НПО по работе с ЛУИН в г. Алматы не приступило к работе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7EF1A-0842-40CF-811E-A2A347C50C7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081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Тестирование на ВИЧ является частью стандартного пакета профилактики для КП. Он включен в тот же модуль (профилактика) под той же целевой группой населения (МСМ), вмешательство - программирование презервативов и смазок. То же самое относится ко всем КП. В соответствие с международными  рекомендациями по реализации комплексных программ по вопросам ВИЧ и ИППП для МСМ  в Казахстане на сегодняшний день предоставляют:</a:t>
            </a:r>
          </a:p>
          <a:p>
            <a:r>
              <a:rPr lang="ru-RU" dirty="0" smtClean="0"/>
              <a:t>Презервативы/лубриканты;</a:t>
            </a:r>
          </a:p>
          <a:p>
            <a:r>
              <a:rPr lang="ru-RU" dirty="0" smtClean="0"/>
              <a:t>Информационно-образовательный компонент по вопросам ВИЧ-инфекции, инфекций передающихся половым путем и  безопасному половому  поведению;</a:t>
            </a:r>
          </a:p>
          <a:p>
            <a:r>
              <a:rPr lang="ru-RU" dirty="0" smtClean="0"/>
              <a:t>Услуги по консультированию  и тестированию на ВИЧ;</a:t>
            </a:r>
          </a:p>
          <a:p>
            <a:r>
              <a:rPr lang="ru-RU" dirty="0" smtClean="0"/>
              <a:t>Услуги про профилактике, диагностике и лечению ИППП;</a:t>
            </a:r>
          </a:p>
          <a:p>
            <a:r>
              <a:rPr lang="ru-RU" dirty="0" smtClean="0"/>
              <a:t>Помощь при ВИЧ-инфекции  и антиретровирусную терапию; </a:t>
            </a:r>
          </a:p>
          <a:p>
            <a:r>
              <a:rPr lang="ru-RU" dirty="0" smtClean="0"/>
              <a:t>Доступна Аутрич-работ по принципу Равный-равному.</a:t>
            </a:r>
          </a:p>
          <a:p>
            <a:endParaRPr lang="ru-RU" dirty="0" smtClean="0"/>
          </a:p>
          <a:p>
            <a:r>
              <a:rPr lang="ru-RU" dirty="0" smtClean="0"/>
              <a:t>Услуги по предоставлению до- контактной и пост- контактной профилактики для МСМ в стадии рассмотрения.</a:t>
            </a:r>
          </a:p>
          <a:p>
            <a:r>
              <a:rPr lang="ru-RU" dirty="0" smtClean="0"/>
              <a:t>Необходимо проводить работу по ликвидации стигмы и дискриминации по отношению к секс меньшинствам как среди медработников, так и среди общего населения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7EF1A-0842-40CF-811E-A2A347C50C7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4994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58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56D015-2D84-4B91-9A9E-718F28586CEB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163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16.09.2019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281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16.09.2019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56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16.09.2019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490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16.09.2019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156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16.09.2019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446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16.09.2019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8345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16.09.2019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36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16.09.2019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6218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16.09.2019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02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16.09.2019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5432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16.09.2019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101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807A5-8FAA-48B0-BB79-F638BDBDF97E}" type="datetimeFigureOut">
              <a:rPr lang="ru-RU" smtClean="0"/>
              <a:t>16.09.2019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84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2.pn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info@kncdiz.kz" TargetMode="External"/><Relationship Id="rId5" Type="http://schemas.openxmlformats.org/officeDocument/2006/relationships/hyperlink" Target="http://www.kncdiz.kz/" TargetMode="Externa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210321" y="86282"/>
            <a:ext cx="6803275" cy="8066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548680"/>
            <a:ext cx="8280920" cy="3443918"/>
          </a:xfrm>
        </p:spPr>
        <p:txBody>
          <a:bodyPr>
            <a:noAutofit/>
          </a:bodyPr>
          <a:lstStyle/>
          <a:p>
            <a:pPr lvl="0"/>
            <a:r>
              <a:rPr lang="ru-RU" sz="2800" b="1" dirty="0">
                <a:solidFill>
                  <a:srgbClr val="C00000"/>
                </a:solidFill>
              </a:rPr>
              <a:t>Согласование </a:t>
            </a:r>
            <a:r>
              <a:rPr lang="ru-RU" sz="2800" b="1" dirty="0" smtClean="0">
                <a:solidFill>
                  <a:srgbClr val="C00000"/>
                </a:solidFill>
              </a:rPr>
              <a:t>запроса на </a:t>
            </a:r>
            <a:r>
              <a:rPr lang="ru-RU" sz="2800" b="1" dirty="0">
                <a:solidFill>
                  <a:srgbClr val="C00000"/>
                </a:solidFill>
              </a:rPr>
              <a:t>использование средств экономии </a:t>
            </a:r>
            <a:r>
              <a:rPr lang="ru-RU" sz="2800" b="1" dirty="0" smtClean="0">
                <a:solidFill>
                  <a:srgbClr val="C00000"/>
                </a:solidFill>
              </a:rPr>
              <a:t>2019 года по  проекту гранта Глобального Фонда для борьбы со СПИД, туберкулезом и малярией по компоненту «ВИЧ»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32495" y="4052664"/>
            <a:ext cx="4456584" cy="1752600"/>
          </a:xfrm>
        </p:spPr>
        <p:txBody>
          <a:bodyPr>
            <a:normAutofit/>
          </a:bodyPr>
          <a:lstStyle/>
          <a:p>
            <a:pPr algn="l"/>
            <a:r>
              <a:rPr lang="ru-RU" sz="2200" b="1" i="1" dirty="0" smtClean="0">
                <a:solidFill>
                  <a:schemeClr val="tx2"/>
                </a:solidFill>
              </a:rPr>
              <a:t>Давлетгалиева Татьяна - </a:t>
            </a:r>
          </a:p>
          <a:p>
            <a:pPr algn="l"/>
            <a:r>
              <a:rPr lang="ru-RU" sz="2200" b="1" i="1" dirty="0" smtClean="0">
                <a:solidFill>
                  <a:schemeClr val="tx2"/>
                </a:solidFill>
              </a:rPr>
              <a:t>Национальный </a:t>
            </a:r>
            <a:r>
              <a:rPr lang="ru-RU" sz="2200" b="1" i="1" dirty="0">
                <a:solidFill>
                  <a:schemeClr val="tx2"/>
                </a:solidFill>
              </a:rPr>
              <a:t>координатор по компоненту </a:t>
            </a:r>
            <a:r>
              <a:rPr lang="ru-RU" sz="2200" b="1" i="1" dirty="0" smtClean="0">
                <a:solidFill>
                  <a:schemeClr val="tx2"/>
                </a:solidFill>
              </a:rPr>
              <a:t>ВИЧ, ГРП ГФ КНЦДИЗ</a:t>
            </a:r>
            <a:endParaRPr lang="ru-RU" sz="2200" b="1" dirty="0">
              <a:solidFill>
                <a:schemeClr val="tx2"/>
              </a:solidFill>
            </a:endParaRPr>
          </a:p>
          <a:p>
            <a:pPr algn="l"/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5805264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20 сентября 2019 г.</a:t>
            </a:r>
          </a:p>
          <a:p>
            <a:pPr algn="ctr"/>
            <a:r>
              <a:rPr lang="ru-RU" b="1" dirty="0">
                <a:solidFill>
                  <a:srgbClr val="C00000"/>
                </a:solidFill>
              </a:rPr>
              <a:t>г</a:t>
            </a:r>
            <a:r>
              <a:rPr lang="ru-RU" b="1" dirty="0" smtClean="0">
                <a:solidFill>
                  <a:srgbClr val="C00000"/>
                </a:solidFill>
              </a:rPr>
              <a:t>. </a:t>
            </a:r>
            <a:r>
              <a:rPr lang="ru-RU" b="1" dirty="0" err="1" smtClean="0">
                <a:solidFill>
                  <a:srgbClr val="C00000"/>
                </a:solidFill>
              </a:rPr>
              <a:t>Нур</a:t>
            </a:r>
            <a:r>
              <a:rPr lang="ru-RU" b="1" dirty="0" smtClean="0">
                <a:solidFill>
                  <a:srgbClr val="C00000"/>
                </a:solidFill>
              </a:rPr>
              <a:t>-Султан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Заседание Странового координационного комитета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75656" y="116633"/>
            <a:ext cx="6158174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РГП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ПХВ «Казахский научный центр дерматологии и инфекционных заболеваний» МЗ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РК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6" descr="ÐÐÐÐÐ¥Ð¡ÐÐÐ ÐÐÐ£Ð§ÐÐ«Ð Ð¦ÐÐÐ¢Ð  ÐÐÐ ÐÐÐ¢ÐÐÐÐÐÐ Ð ÐÐÐ¤ÐÐÐ¦ÐÐÐÐÐ«Ð¥ ÐÐÐÐÐÐÐÐÐÐÐ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116534" y="91984"/>
            <a:ext cx="1093787" cy="80094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8085375" y="91984"/>
            <a:ext cx="466726" cy="800943"/>
          </a:xfrm>
          <a:prstGeom prst="rect">
            <a:avLst/>
          </a:prstGeom>
          <a:solidFill>
            <a:srgbClr val="C00000"/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639996" y="91984"/>
            <a:ext cx="458671" cy="8009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834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 descr="ÐÐÐÐÐ¥Ð¡ÐÐÐ ÐÐÐ£Ð§ÐÐ«Ð Ð¦ÐÐÐ¢Ð  ÐÐÐ ÐÐÐ¢ÐÐÐÐÐÐ Ð ÐÐÐ¤ÐÐÐ¦ÐÐÐÐÐ«Ð¥ ÐÐÐÐÐÐÐÐÐÐÐ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116534" y="91984"/>
            <a:ext cx="1093787" cy="80094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8076684" y="86282"/>
            <a:ext cx="466726" cy="800943"/>
          </a:xfrm>
          <a:prstGeom prst="rect">
            <a:avLst/>
          </a:prstGeom>
          <a:solidFill>
            <a:srgbClr val="C00000"/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614095" y="86281"/>
            <a:ext cx="458671" cy="8009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052736"/>
            <a:ext cx="8928992" cy="5073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/>
              <a:t>Всего сумма гранта (на </a:t>
            </a:r>
            <a:r>
              <a:rPr lang="ru-RU" sz="1800" dirty="0" smtClean="0"/>
              <a:t>2018-2020гг</a:t>
            </a:r>
            <a:r>
              <a:rPr lang="ru-RU" sz="1800" dirty="0"/>
              <a:t>) -   </a:t>
            </a:r>
            <a:r>
              <a:rPr lang="en-US" sz="1800" b="1" dirty="0">
                <a:solidFill>
                  <a:srgbClr val="C00000"/>
                </a:solidFill>
              </a:rPr>
              <a:t>$</a:t>
            </a:r>
            <a:r>
              <a:rPr lang="ru-RU" sz="1800" b="1" dirty="0">
                <a:solidFill>
                  <a:srgbClr val="C00000"/>
                </a:solidFill>
              </a:rPr>
              <a:t>4 500 000</a:t>
            </a:r>
          </a:p>
          <a:p>
            <a:pPr marL="0" indent="0">
              <a:buNone/>
            </a:pPr>
            <a:r>
              <a:rPr lang="ru-RU" sz="1800" dirty="0"/>
              <a:t>Бюджет </a:t>
            </a:r>
            <a:r>
              <a:rPr lang="ru-RU" sz="1800" dirty="0" smtClean="0"/>
              <a:t>на 2019г. </a:t>
            </a:r>
            <a:r>
              <a:rPr lang="ru-RU" sz="1800" dirty="0" smtClean="0">
                <a:solidFill>
                  <a:srgbClr val="002060"/>
                </a:solidFill>
              </a:rPr>
              <a:t>- </a:t>
            </a:r>
            <a:r>
              <a:rPr lang="en-US" sz="1800" b="1" dirty="0">
                <a:solidFill>
                  <a:srgbClr val="002060"/>
                </a:solidFill>
              </a:rPr>
              <a:t>$ </a:t>
            </a:r>
            <a:r>
              <a:rPr lang="ru-RU" sz="1800" b="1" dirty="0">
                <a:solidFill>
                  <a:srgbClr val="002060"/>
                </a:solidFill>
              </a:rPr>
              <a:t>1 522 292 </a:t>
            </a:r>
            <a:r>
              <a:rPr lang="ru-RU" sz="1800" dirty="0" smtClean="0"/>
              <a:t>(497 </a:t>
            </a:r>
            <a:r>
              <a:rPr lang="ru-RU" sz="1800" dirty="0"/>
              <a:t>424 134 тенге, по курсу </a:t>
            </a:r>
            <a:r>
              <a:rPr lang="ru-RU" sz="1800" dirty="0" smtClean="0"/>
              <a:t>бюджета 326,76</a:t>
            </a:r>
            <a:r>
              <a:rPr lang="ru-RU" sz="1800" dirty="0"/>
              <a:t>) </a:t>
            </a:r>
          </a:p>
          <a:p>
            <a:pPr marL="0" indent="0">
              <a:buNone/>
            </a:pPr>
            <a:r>
              <a:rPr lang="ru-RU" sz="1800" dirty="0" smtClean="0"/>
              <a:t>Фактическое </a:t>
            </a:r>
            <a:r>
              <a:rPr lang="ru-RU" sz="1800" dirty="0"/>
              <a:t>освоение Бюджета за </a:t>
            </a:r>
            <a:r>
              <a:rPr lang="ru-RU" sz="1800" dirty="0" smtClean="0"/>
              <a:t>6 мес. 2019г.  </a:t>
            </a:r>
            <a:r>
              <a:rPr lang="ru-RU" sz="1800" dirty="0">
                <a:solidFill>
                  <a:srgbClr val="002060"/>
                </a:solidFill>
              </a:rPr>
              <a:t>– </a:t>
            </a:r>
            <a:r>
              <a:rPr lang="en-US" sz="1800" b="1" dirty="0">
                <a:solidFill>
                  <a:srgbClr val="002060"/>
                </a:solidFill>
              </a:rPr>
              <a:t>$</a:t>
            </a:r>
            <a:r>
              <a:rPr lang="ru-RU" sz="1800" b="1" dirty="0">
                <a:solidFill>
                  <a:srgbClr val="002060"/>
                </a:solidFill>
              </a:rPr>
              <a:t> 574 948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endParaRPr lang="ru-RU" sz="18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1800" dirty="0" smtClean="0"/>
              <a:t>Ожидаемые платежи до 31.12.2019г. </a:t>
            </a:r>
            <a:r>
              <a:rPr lang="ru-RU" sz="1800" dirty="0" smtClean="0">
                <a:solidFill>
                  <a:srgbClr val="002060"/>
                </a:solidFill>
              </a:rPr>
              <a:t>- </a:t>
            </a:r>
            <a:r>
              <a:rPr lang="en-US" sz="1800" b="1" dirty="0" smtClean="0">
                <a:solidFill>
                  <a:srgbClr val="002060"/>
                </a:solidFill>
              </a:rPr>
              <a:t>$ </a:t>
            </a:r>
            <a:r>
              <a:rPr lang="ru-RU" sz="1800" b="1" dirty="0" smtClean="0">
                <a:solidFill>
                  <a:srgbClr val="002060"/>
                </a:solidFill>
              </a:rPr>
              <a:t>847 588 </a:t>
            </a:r>
          </a:p>
          <a:p>
            <a:pPr marL="0" indent="0" algn="ctr"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Экономия  за 2019 г. </a:t>
            </a:r>
            <a:endParaRPr lang="ru-RU" sz="2000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432279"/>
              </p:ext>
            </p:extLst>
          </p:nvPr>
        </p:nvGraphicFramePr>
        <p:xfrm>
          <a:off x="153611" y="2780928"/>
          <a:ext cx="8689819" cy="1510542"/>
        </p:xfrm>
        <a:graphic>
          <a:graphicData uri="http://schemas.openxmlformats.org/drawingml/2006/table">
            <a:tbl>
              <a:tblPr firstRow="1" firstCol="1" bandRow="1"/>
              <a:tblGrid>
                <a:gridCol w="7069683"/>
                <a:gridCol w="1620136"/>
              </a:tblGrid>
              <a:tr h="2880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/>
                          <a:ea typeface="Calibri"/>
                        </a:rPr>
                        <a:t>Фактическая </a:t>
                      </a:r>
                      <a:r>
                        <a:rPr lang="ru-RU" sz="1600" dirty="0">
                          <a:effectLst/>
                          <a:latin typeface="Calibri"/>
                          <a:ea typeface="Calibri"/>
                        </a:rPr>
                        <a:t>экономия </a:t>
                      </a:r>
                      <a:r>
                        <a:rPr lang="ru-RU" sz="1600" dirty="0" smtClean="0">
                          <a:effectLst/>
                          <a:latin typeface="Calibri"/>
                          <a:ea typeface="Calibri"/>
                        </a:rPr>
                        <a:t>ССП</a:t>
                      </a:r>
                      <a:r>
                        <a:rPr lang="ru-RU" sz="1600" baseline="0" dirty="0" smtClean="0">
                          <a:effectLst/>
                          <a:latin typeface="Calibri"/>
                          <a:ea typeface="Calibri"/>
                        </a:rPr>
                        <a:t> гранта ( г. </a:t>
                      </a:r>
                      <a:r>
                        <a:rPr lang="ru-RU" sz="1600" dirty="0" err="1" smtClean="0">
                          <a:effectLst/>
                          <a:latin typeface="Calibri"/>
                          <a:ea typeface="Calibri"/>
                        </a:rPr>
                        <a:t>Нур</a:t>
                      </a:r>
                      <a:r>
                        <a:rPr lang="ru-RU" sz="1600" dirty="0" smtClean="0">
                          <a:effectLst/>
                          <a:latin typeface="Calibri"/>
                          <a:ea typeface="Calibri"/>
                        </a:rPr>
                        <a:t> -</a:t>
                      </a:r>
                      <a:r>
                        <a:rPr lang="ru-RU" sz="1600" dirty="0" smtClean="0">
                          <a:effectLst/>
                          <a:latin typeface="Calibri"/>
                          <a:ea typeface="Calibri"/>
                        </a:rPr>
                        <a:t>Султан, Карагандинская</a:t>
                      </a:r>
                      <a:r>
                        <a:rPr lang="ru-RU" sz="1600" baseline="0" dirty="0" smtClean="0">
                          <a:effectLst/>
                          <a:latin typeface="Calibri"/>
                          <a:ea typeface="Calibri"/>
                        </a:rPr>
                        <a:t> область)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9 871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4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+mj-lt"/>
                          <a:ea typeface="Calibri"/>
                        </a:rPr>
                        <a:t>Фактическая </a:t>
                      </a:r>
                      <a:r>
                        <a:rPr lang="ru-RU" sz="1600" dirty="0">
                          <a:effectLst/>
                          <a:latin typeface="+mj-lt"/>
                          <a:ea typeface="Calibri"/>
                        </a:rPr>
                        <a:t>экономия </a:t>
                      </a:r>
                      <a:r>
                        <a:rPr lang="ru-RU" sz="1600" baseline="0" dirty="0" smtClean="0">
                          <a:effectLst/>
                          <a:latin typeface="+mj-lt"/>
                          <a:ea typeface="Calibri"/>
                        </a:rPr>
                        <a:t> по г. </a:t>
                      </a:r>
                      <a:r>
                        <a:rPr lang="ru-RU" sz="1600" dirty="0" smtClean="0">
                          <a:effectLst/>
                          <a:latin typeface="+mj-lt"/>
                          <a:ea typeface="Calibri"/>
                        </a:rPr>
                        <a:t>Алматы (НПО для </a:t>
                      </a:r>
                      <a:r>
                        <a:rPr lang="ru-RU" sz="1600" b="1" dirty="0" smtClean="0">
                          <a:effectLst/>
                          <a:latin typeface="+mj-lt"/>
                          <a:ea typeface="Calibri"/>
                        </a:rPr>
                        <a:t>лиц</a:t>
                      </a:r>
                      <a:r>
                        <a:rPr lang="ru-RU" sz="1600" b="1" baseline="0" dirty="0" smtClean="0">
                          <a:effectLst/>
                          <a:latin typeface="+mj-lt"/>
                          <a:ea typeface="Calibri"/>
                        </a:rPr>
                        <a:t> употребляющих инъекционные наркотики</a:t>
                      </a:r>
                      <a:r>
                        <a:rPr lang="ru-RU" sz="1600" baseline="0" dirty="0" smtClean="0">
                          <a:effectLst/>
                          <a:latin typeface="+mj-lt"/>
                          <a:ea typeface="Calibri"/>
                        </a:rPr>
                        <a:t> – далее </a:t>
                      </a:r>
                      <a:r>
                        <a:rPr lang="ru-RU" sz="1600" b="1" baseline="0" dirty="0" smtClean="0">
                          <a:effectLst/>
                          <a:latin typeface="+mj-lt"/>
                          <a:ea typeface="Calibri"/>
                        </a:rPr>
                        <a:t>ЛУИН</a:t>
                      </a:r>
                      <a:r>
                        <a:rPr lang="ru-RU" sz="1600" dirty="0" smtClean="0">
                          <a:effectLst/>
                          <a:latin typeface="+mj-lt"/>
                          <a:ea typeface="Calibri"/>
                        </a:rPr>
                        <a:t>),  01.01.2019 -30.06.2019 г.</a:t>
                      </a:r>
                      <a:endParaRPr lang="ru-RU" sz="16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49 859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4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Calibri"/>
                          <a:ea typeface="Calibri"/>
                        </a:rPr>
                        <a:t>Прогнозируемая  </a:t>
                      </a:r>
                      <a:r>
                        <a:rPr lang="ru-RU" sz="1600" dirty="0">
                          <a:effectLst/>
                          <a:latin typeface="Calibri"/>
                          <a:ea typeface="Calibri"/>
                        </a:rPr>
                        <a:t>экономия </a:t>
                      </a:r>
                      <a:r>
                        <a:rPr lang="ru-RU" sz="1600" dirty="0" smtClean="0">
                          <a:effectLst/>
                          <a:latin typeface="Calibri"/>
                          <a:ea typeface="Calibri"/>
                        </a:rPr>
                        <a:t>по</a:t>
                      </a:r>
                      <a:r>
                        <a:rPr lang="ru-RU" sz="1600" baseline="0" dirty="0" smtClean="0">
                          <a:effectLst/>
                          <a:latin typeface="Calibri"/>
                          <a:ea typeface="Calibri"/>
                        </a:rPr>
                        <a:t> г.</a:t>
                      </a:r>
                      <a:r>
                        <a:rPr lang="ru-RU" sz="1600" dirty="0" smtClean="0">
                          <a:effectLst/>
                          <a:latin typeface="Calibri"/>
                          <a:ea typeface="Calibri"/>
                        </a:rPr>
                        <a:t> Алматы </a:t>
                      </a: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</a:rPr>
                        <a:t>(НПО ЛУИН) </a:t>
                      </a:r>
                      <a:r>
                        <a:rPr lang="ru-RU" sz="1600" dirty="0" smtClean="0">
                          <a:effectLst/>
                          <a:latin typeface="Calibri"/>
                          <a:ea typeface="Calibri"/>
                        </a:rPr>
                        <a:t>за 01.07.2019 - 31.12.2019</a:t>
                      </a:r>
                      <a:endParaRPr lang="ru-RU" sz="1600" dirty="0" smtClean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40 026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41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</a:rPr>
                        <a:t>Итого 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</a:rPr>
                        <a:t>99 756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</a:rPr>
                        <a:t>$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00675" y="4330852"/>
            <a:ext cx="91085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План </a:t>
            </a:r>
            <a:r>
              <a:rPr lang="ru-RU" sz="2000" b="1" dirty="0" smtClean="0">
                <a:solidFill>
                  <a:srgbClr val="002060"/>
                </a:solidFill>
              </a:rPr>
              <a:t>по распределению </a:t>
            </a:r>
            <a:r>
              <a:rPr lang="ru-RU" sz="2000" b="1" dirty="0">
                <a:solidFill>
                  <a:srgbClr val="002060"/>
                </a:solidFill>
              </a:rPr>
              <a:t>экономии </a:t>
            </a:r>
            <a:r>
              <a:rPr lang="ru-RU" sz="2000" b="1" dirty="0" smtClean="0">
                <a:solidFill>
                  <a:srgbClr val="002060"/>
                </a:solidFill>
              </a:rPr>
              <a:t>2019 </a:t>
            </a:r>
            <a:r>
              <a:rPr lang="ru-RU" sz="2000" b="1" dirty="0">
                <a:solidFill>
                  <a:srgbClr val="002060"/>
                </a:solidFill>
              </a:rPr>
              <a:t>г</a:t>
            </a:r>
            <a:r>
              <a:rPr lang="ru-RU" sz="2000" b="1" dirty="0" smtClean="0">
                <a:solidFill>
                  <a:srgbClr val="002060"/>
                </a:solidFill>
              </a:rPr>
              <a:t>.:</a:t>
            </a:r>
            <a:endParaRPr lang="ru-RU" sz="2000" b="1" dirty="0">
              <a:solidFill>
                <a:srgbClr val="002060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550266"/>
              </p:ext>
            </p:extLst>
          </p:nvPr>
        </p:nvGraphicFramePr>
        <p:xfrm>
          <a:off x="251390" y="4730962"/>
          <a:ext cx="8663918" cy="1493520"/>
        </p:xfrm>
        <a:graphic>
          <a:graphicData uri="http://schemas.openxmlformats.org/drawingml/2006/table">
            <a:tbl>
              <a:tblPr firstRow="1" firstCol="1" bandRow="1"/>
              <a:tblGrid>
                <a:gridCol w="7048611"/>
                <a:gridCol w="1615307"/>
              </a:tblGrid>
              <a:tr h="354360">
                <a:tc>
                  <a:txBody>
                    <a:bodyPr/>
                    <a:lstStyle/>
                    <a:p>
                      <a:pPr marL="342900" indent="-342900">
                        <a:spcAft>
                          <a:spcPts val="0"/>
                        </a:spcAft>
                        <a:buAutoNum type="arabicParenR"/>
                      </a:pPr>
                      <a:r>
                        <a:rPr lang="ru-RU" sz="1600" dirty="0" smtClean="0">
                          <a:effectLst/>
                          <a:latin typeface="Calibri"/>
                          <a:ea typeface="Calibri"/>
                        </a:rPr>
                        <a:t>Усиление </a:t>
                      </a:r>
                      <a:r>
                        <a:rPr lang="ru-RU" sz="1600" dirty="0" smtClean="0">
                          <a:effectLst/>
                          <a:latin typeface="Calibri"/>
                          <a:ea typeface="Calibri"/>
                        </a:rPr>
                        <a:t>профилактической работы</a:t>
                      </a:r>
                      <a:r>
                        <a:rPr lang="ru-RU" sz="1600" baseline="0" dirty="0" smtClean="0">
                          <a:effectLst/>
                          <a:latin typeface="Calibri"/>
                          <a:ea typeface="Calibri"/>
                        </a:rPr>
                        <a:t> среди ЛУИН </a:t>
                      </a:r>
                      <a:r>
                        <a:rPr lang="ru-RU" sz="1600" baseline="0" dirty="0" smtClean="0">
                          <a:effectLst/>
                          <a:latin typeface="Calibri"/>
                          <a:ea typeface="Calibri"/>
                        </a:rPr>
                        <a:t> </a:t>
                      </a:r>
                      <a:r>
                        <a:rPr lang="ru-RU" sz="1600" dirty="0" smtClean="0">
                          <a:effectLst/>
                          <a:latin typeface="Calibri"/>
                          <a:ea typeface="Calibri"/>
                        </a:rPr>
                        <a:t>Костанайской области  </a:t>
                      </a:r>
                      <a:r>
                        <a:rPr lang="ru-RU" sz="1600" dirty="0" smtClean="0">
                          <a:effectLst/>
                          <a:latin typeface="Calibri"/>
                          <a:ea typeface="Calibri"/>
                        </a:rPr>
                        <a:t>в</a:t>
                      </a:r>
                      <a:r>
                        <a:rPr lang="ru-RU" sz="1600" baseline="0" dirty="0" smtClean="0">
                          <a:effectLst/>
                          <a:latin typeface="Calibri"/>
                          <a:ea typeface="Calibri"/>
                        </a:rPr>
                        <a:t>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ru-RU" sz="1600" baseline="0" dirty="0" smtClean="0">
                          <a:effectLst/>
                          <a:latin typeface="Calibri"/>
                          <a:ea typeface="Calibri"/>
                        </a:rPr>
                        <a:t>   </a:t>
                      </a:r>
                      <a:r>
                        <a:rPr lang="ru-RU" sz="1600" dirty="0" smtClean="0">
                          <a:effectLst/>
                          <a:latin typeface="Calibri"/>
                          <a:ea typeface="Calibri"/>
                        </a:rPr>
                        <a:t>4 </a:t>
                      </a:r>
                      <a:r>
                        <a:rPr lang="ru-RU" sz="1600" dirty="0">
                          <a:effectLst/>
                          <a:latin typeface="Calibri"/>
                          <a:ea typeface="Calibri"/>
                        </a:rPr>
                        <a:t>кв. 2019 г</a:t>
                      </a:r>
                      <a:r>
                        <a:rPr lang="ru-RU" sz="1600" dirty="0" smtClean="0">
                          <a:effectLst/>
                          <a:latin typeface="Calibri"/>
                          <a:ea typeface="Calibri"/>
                        </a:rPr>
                        <a:t>.</a:t>
                      </a:r>
                      <a:r>
                        <a:rPr lang="ru-RU" sz="1600" baseline="0" dirty="0" smtClean="0">
                          <a:effectLst/>
                          <a:latin typeface="Calibri"/>
                          <a:ea typeface="Calibri"/>
                        </a:rPr>
                        <a:t> </a:t>
                      </a:r>
                      <a:r>
                        <a:rPr lang="ru-RU" sz="1600" dirty="0" smtClean="0">
                          <a:effectLst/>
                          <a:latin typeface="Calibri"/>
                          <a:ea typeface="Calibri"/>
                        </a:rPr>
                        <a:t> с привлечением </a:t>
                      </a:r>
                      <a:r>
                        <a:rPr lang="ru-RU" sz="1600" dirty="0" smtClean="0">
                          <a:effectLst/>
                          <a:latin typeface="Calibri"/>
                          <a:ea typeface="Calibri"/>
                        </a:rPr>
                        <a:t>НПО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</a:rPr>
                        <a:t>9 827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</a:rPr>
                        <a:t>$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</a:rPr>
                        <a:t>2) </a:t>
                      </a:r>
                      <a:r>
                        <a:rPr lang="ru-RU" sz="1600" dirty="0" smtClean="0">
                          <a:effectLst/>
                          <a:latin typeface="Calibri"/>
                          <a:ea typeface="Calibri"/>
                        </a:rPr>
                        <a:t>Закуп шприцев,</a:t>
                      </a:r>
                      <a:r>
                        <a:rPr lang="ru-RU" sz="1600" baseline="0" dirty="0" smtClean="0">
                          <a:effectLst/>
                          <a:latin typeface="Calibri"/>
                          <a:ea typeface="Calibri"/>
                        </a:rPr>
                        <a:t> презервативов, лубрикантов,  </a:t>
                      </a:r>
                      <a:r>
                        <a:rPr lang="ru-RU" sz="1600" dirty="0" smtClean="0">
                          <a:effectLst/>
                          <a:latin typeface="Calibri"/>
                          <a:ea typeface="Calibri"/>
                        </a:rPr>
                        <a:t>экспресс тестов </a:t>
                      </a:r>
                      <a:r>
                        <a:rPr lang="ru-RU" sz="1600" dirty="0">
                          <a:effectLst/>
                          <a:latin typeface="Calibri"/>
                          <a:ea typeface="Calibri"/>
                        </a:rPr>
                        <a:t>для </a:t>
                      </a:r>
                      <a:r>
                        <a:rPr lang="ru-RU" sz="1600" dirty="0" smtClean="0">
                          <a:effectLst/>
                          <a:latin typeface="Calibri"/>
                          <a:ea typeface="Calibri"/>
                        </a:rPr>
                        <a:t>НПО</a:t>
                      </a:r>
                      <a:r>
                        <a:rPr lang="en-US" sz="1600" baseline="0" dirty="0" smtClean="0">
                          <a:effectLst/>
                          <a:latin typeface="Calibri"/>
                          <a:ea typeface="Calibri"/>
                        </a:rPr>
                        <a:t> </a:t>
                      </a:r>
                      <a:r>
                        <a:rPr lang="ru-RU" sz="1600" baseline="0" dirty="0" smtClean="0">
                          <a:effectLst/>
                          <a:latin typeface="Calibri"/>
                          <a:ea typeface="Calibri"/>
                        </a:rPr>
                        <a:t> пилотных </a:t>
                      </a:r>
                      <a:r>
                        <a:rPr lang="ru-RU" sz="1600" baseline="0" dirty="0" smtClean="0">
                          <a:effectLst/>
                          <a:latin typeface="Calibri"/>
                          <a:ea typeface="Calibri"/>
                        </a:rPr>
                        <a:t>регионов</a:t>
                      </a:r>
                      <a:endParaRPr lang="ru-RU" sz="2000" dirty="0" smtClean="0">
                        <a:solidFill>
                          <a:schemeClr val="tx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</a:rPr>
                        <a:t>70 </a:t>
                      </a:r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</a:rPr>
                        <a:t>929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</a:rPr>
                        <a:t>$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a typeface="Calibri"/>
                        </a:rPr>
                        <a:t>3) Создание информационной системы (база данных)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a typeface="Calibri"/>
                        </a:rPr>
                        <a:t>учета клиентов профилактических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a typeface="Calibri"/>
                        </a:rPr>
                        <a:t>программ 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/>
                        </a:rPr>
                        <a:t>19 000 </a:t>
                      </a:r>
                      <a:r>
                        <a:rPr lang="en-US" sz="16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/>
                        </a:rPr>
                        <a:t>$</a:t>
                      </a:r>
                      <a:endParaRPr lang="ru-RU" sz="1600" b="1" dirty="0" smtClean="0">
                        <a:solidFill>
                          <a:srgbClr val="C00000"/>
                        </a:solidFill>
                        <a:effectLst/>
                        <a:latin typeface="+mn-lt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1210321" y="86282"/>
            <a:ext cx="6803275" cy="8066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210322" y="91984"/>
            <a:ext cx="674605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cs typeface="Times New Roman" panose="02020603050405020304" pitchFamily="18" charset="0"/>
              </a:rPr>
              <a:t>Финансовые показатели деятельности гранта ГФ по ВИЧ в РК за период реализации с </a:t>
            </a:r>
            <a:r>
              <a:rPr lang="ru-RU" sz="20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01.01.2019</a:t>
            </a:r>
            <a:r>
              <a:rPr lang="en-US" sz="20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- </a:t>
            </a:r>
            <a:r>
              <a:rPr lang="ru-RU" sz="2000" b="1" dirty="0">
                <a:solidFill>
                  <a:srgbClr val="002060"/>
                </a:solidFill>
                <a:cs typeface="Times New Roman" panose="02020603050405020304" pitchFamily="18" charset="0"/>
              </a:rPr>
              <a:t>30.06.2019 г. </a:t>
            </a:r>
            <a:endParaRPr lang="ru-RU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8076684" y="312873"/>
            <a:ext cx="466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87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1210321" y="57154"/>
            <a:ext cx="6803275" cy="8066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89413" y="1700808"/>
            <a:ext cx="4860031" cy="5040559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b="1" dirty="0" smtClean="0">
                <a:solidFill>
                  <a:srgbClr val="C00000"/>
                </a:solidFill>
              </a:rPr>
              <a:t>Обоснование:</a:t>
            </a:r>
          </a:p>
          <a:p>
            <a:pPr>
              <a:buAutoNum type="arabicPeriod"/>
            </a:pPr>
            <a:r>
              <a:rPr lang="ru-RU" sz="1600" dirty="0" smtClean="0"/>
              <a:t>Ухудшение эпидситуации среди ЛУИН в регионе;</a:t>
            </a:r>
          </a:p>
          <a:p>
            <a:pPr>
              <a:buAutoNum type="arabicPeriod"/>
            </a:pPr>
            <a:r>
              <a:rPr lang="ru-RU" sz="1600" dirty="0" smtClean="0"/>
              <a:t>Наличие </a:t>
            </a:r>
            <a:r>
              <a:rPr lang="ru-RU" sz="1600" dirty="0" smtClean="0"/>
              <a:t>НПО по работе с ЛУИН;</a:t>
            </a:r>
            <a:endParaRPr lang="ru-RU" sz="1600" dirty="0" smtClean="0"/>
          </a:p>
          <a:p>
            <a:pPr>
              <a:buAutoNum type="arabicPeriod"/>
            </a:pPr>
            <a:r>
              <a:rPr lang="ru-RU" sz="1600" dirty="0" smtClean="0"/>
              <a:t>Наличие средств профилактики (шприцы, презервативы), закупленных за счет бюджета и возможность передать их в НПО;</a:t>
            </a:r>
          </a:p>
          <a:p>
            <a:pPr>
              <a:buAutoNum type="arabicPeriod"/>
            </a:pPr>
            <a:r>
              <a:rPr lang="ru-RU" sz="1600" dirty="0"/>
              <a:t>П</a:t>
            </a:r>
            <a:r>
              <a:rPr lang="ru-RU" sz="1600" dirty="0" smtClean="0"/>
              <a:t>оддержка 10 ставок аутрич-работников ОЦ СПИД за счет средств ГФ с 2018 года.</a:t>
            </a:r>
          </a:p>
          <a:p>
            <a:pPr marL="0" indent="0">
              <a:buNone/>
            </a:pPr>
            <a:endParaRPr lang="ru-RU" sz="16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1600" b="1" dirty="0">
                <a:solidFill>
                  <a:srgbClr val="C00000"/>
                </a:solidFill>
              </a:rPr>
              <a:t>Распределение экономии </a:t>
            </a:r>
            <a:r>
              <a:rPr lang="ru-RU" sz="1600" b="1" dirty="0" smtClean="0">
                <a:solidFill>
                  <a:srgbClr val="C00000"/>
                </a:solidFill>
              </a:rPr>
              <a:t> </a:t>
            </a:r>
            <a:r>
              <a:rPr lang="en-US" sz="1600" b="1" dirty="0" smtClean="0">
                <a:solidFill>
                  <a:srgbClr val="C00000"/>
                </a:solidFill>
              </a:rPr>
              <a:t>$</a:t>
            </a:r>
            <a:r>
              <a:rPr lang="ru-RU" sz="1600" b="1" dirty="0">
                <a:solidFill>
                  <a:srgbClr val="C00000"/>
                </a:solidFill>
              </a:rPr>
              <a:t>9 </a:t>
            </a:r>
            <a:r>
              <a:rPr lang="ru-RU" sz="1600" b="1" dirty="0" smtClean="0">
                <a:solidFill>
                  <a:srgbClr val="C00000"/>
                </a:solidFill>
              </a:rPr>
              <a:t>827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на </a:t>
            </a:r>
            <a:r>
              <a:rPr lang="ru-RU" sz="1600" b="1" dirty="0">
                <a:solidFill>
                  <a:srgbClr val="C00000"/>
                </a:solidFill>
              </a:rPr>
              <a:t>4 кв. </a:t>
            </a:r>
            <a:r>
              <a:rPr lang="ru-RU" sz="1600" b="1" dirty="0" smtClean="0">
                <a:solidFill>
                  <a:srgbClr val="C00000"/>
                </a:solidFill>
              </a:rPr>
              <a:t>2019 г.:</a:t>
            </a:r>
            <a:endParaRPr lang="ru-RU" sz="1600" dirty="0"/>
          </a:p>
          <a:p>
            <a:pPr marL="444500" indent="-444500">
              <a:buAutoNum type="arabicPeriod"/>
            </a:pPr>
            <a:r>
              <a:rPr lang="ru-RU" sz="1600" dirty="0"/>
              <a:t>Поддержка </a:t>
            </a:r>
            <a:r>
              <a:rPr lang="ru-RU" sz="1600" dirty="0" smtClean="0"/>
              <a:t>1 НПО (инфраструктура, штат)</a:t>
            </a:r>
            <a:endParaRPr lang="ru-RU" sz="1600" dirty="0"/>
          </a:p>
          <a:p>
            <a:pPr marL="457200" indent="-457200">
              <a:buAutoNum type="arabicPeriod"/>
            </a:pPr>
            <a:r>
              <a:rPr lang="ru-RU" sz="1600" dirty="0"/>
              <a:t>Выделение дополнительных  10 ставок аутрич-работников для ЛУИН;</a:t>
            </a:r>
          </a:p>
          <a:p>
            <a:pPr marL="457200" indent="-457200">
              <a:buAutoNum type="arabicPeriod"/>
            </a:pPr>
            <a:r>
              <a:rPr lang="ru-RU" sz="1600" dirty="0"/>
              <a:t>Передача 10 ставок аутричей из центра СПИД в НПО.</a:t>
            </a:r>
          </a:p>
          <a:p>
            <a:pPr marL="0" indent="0">
              <a:buNone/>
            </a:pPr>
            <a:endParaRPr lang="ru-RU" sz="2000" b="1" dirty="0">
              <a:solidFill>
                <a:srgbClr val="C00000"/>
              </a:solidFill>
            </a:endParaRPr>
          </a:p>
          <a:p>
            <a:endParaRPr lang="ru-RU" dirty="0"/>
          </a:p>
        </p:txBody>
      </p:sp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497158" y="312873"/>
            <a:ext cx="8229600" cy="41805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Распределение экономии бюджета 2019 г. (1) </a:t>
            </a:r>
            <a:br>
              <a:rPr lang="ru-RU" sz="2400" b="1" dirty="0" smtClean="0">
                <a:solidFill>
                  <a:srgbClr val="002060"/>
                </a:solidFill>
              </a:rPr>
            </a:b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0" y="937924"/>
            <a:ext cx="9144000" cy="6881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spcAft>
                <a:spcPts val="0"/>
              </a:spcAft>
              <a:buAutoNum type="arabicParenR"/>
            </a:pPr>
            <a:r>
              <a:rPr lang="ru-RU" sz="2000" dirty="0" smtClean="0">
                <a:solidFill>
                  <a:srgbClr val="002060"/>
                </a:solidFill>
                <a:ea typeface="Calibri"/>
              </a:rPr>
              <a:t>Усиление </a:t>
            </a:r>
            <a:r>
              <a:rPr lang="ru-RU" sz="2000" dirty="0">
                <a:solidFill>
                  <a:srgbClr val="002060"/>
                </a:solidFill>
                <a:ea typeface="Calibri"/>
              </a:rPr>
              <a:t>профилактической работы среди ЛУИН  </a:t>
            </a:r>
            <a:r>
              <a:rPr lang="ru-RU" sz="2000" dirty="0" err="1">
                <a:solidFill>
                  <a:srgbClr val="002060"/>
                </a:solidFill>
                <a:ea typeface="Calibri"/>
              </a:rPr>
              <a:t>Костанайской</a:t>
            </a:r>
            <a:r>
              <a:rPr lang="ru-RU" sz="2000" dirty="0">
                <a:solidFill>
                  <a:srgbClr val="002060"/>
                </a:solidFill>
                <a:ea typeface="Calibri"/>
              </a:rPr>
              <a:t> области  в </a:t>
            </a:r>
          </a:p>
          <a:p>
            <a:r>
              <a:rPr lang="ru-RU" sz="2000" dirty="0">
                <a:solidFill>
                  <a:srgbClr val="002060"/>
                </a:solidFill>
                <a:ea typeface="Calibri"/>
              </a:rPr>
              <a:t>   4 кв. 2019 </a:t>
            </a:r>
            <a:r>
              <a:rPr lang="ru-RU" sz="2000" dirty="0" smtClean="0">
                <a:solidFill>
                  <a:srgbClr val="002060"/>
                </a:solidFill>
                <a:ea typeface="Calibri"/>
              </a:rPr>
              <a:t>г. с привлечением НПО</a:t>
            </a:r>
            <a:r>
              <a:rPr lang="ru-RU" sz="2400" dirty="0" smtClean="0">
                <a:solidFill>
                  <a:srgbClr val="002060"/>
                </a:solidFill>
                <a:latin typeface="Times New Roman"/>
                <a:ea typeface="Calibri"/>
              </a:rPr>
              <a:t> </a:t>
            </a:r>
            <a:r>
              <a:rPr lang="ru-RU" sz="2000" dirty="0" smtClean="0">
                <a:solidFill>
                  <a:srgbClr val="002060"/>
                </a:solidFill>
              </a:rPr>
              <a:t>(</a:t>
            </a:r>
            <a:r>
              <a:rPr lang="ru-RU" sz="2000" b="1" dirty="0" smtClean="0">
                <a:solidFill>
                  <a:srgbClr val="C00000"/>
                </a:solidFill>
                <a:ea typeface="Calibri"/>
              </a:rPr>
              <a:t>9</a:t>
            </a:r>
            <a:r>
              <a:rPr lang="ru-RU" sz="2000" b="1" dirty="0">
                <a:solidFill>
                  <a:srgbClr val="C00000"/>
                </a:solidFill>
                <a:ea typeface="Calibri"/>
              </a:rPr>
              <a:t> 827 </a:t>
            </a:r>
            <a:r>
              <a:rPr lang="en-US" sz="2000" b="1" dirty="0" smtClean="0">
                <a:solidFill>
                  <a:srgbClr val="C00000"/>
                </a:solidFill>
                <a:ea typeface="Calibri"/>
              </a:rPr>
              <a:t>$</a:t>
            </a:r>
            <a:r>
              <a:rPr lang="ru-RU" sz="2000" dirty="0">
                <a:solidFill>
                  <a:srgbClr val="002060"/>
                </a:solidFill>
              </a:rPr>
              <a:t>)</a:t>
            </a:r>
            <a:endParaRPr lang="ru-RU" sz="2400" b="1" dirty="0">
              <a:solidFill>
                <a:srgbClr val="C00000"/>
              </a:solidFill>
              <a:latin typeface="Times New Roman"/>
              <a:ea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14602" y="1705590"/>
            <a:ext cx="4104456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Arial" pitchFamily="34" charset="0"/>
                <a:cs typeface="Arial" pitchFamily="34" charset="0"/>
              </a:rPr>
              <a:t>Распространённость на 100 тыс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4212395"/>
              </p:ext>
            </p:extLst>
          </p:nvPr>
        </p:nvGraphicFramePr>
        <p:xfrm>
          <a:off x="4975953" y="4581128"/>
          <a:ext cx="4091760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5039544" y="4114830"/>
            <a:ext cx="4104456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/>
              <a:t>Количество зарегистрированных случаев </a:t>
            </a:r>
            <a:r>
              <a:rPr lang="ru-RU" sz="1200" b="1" dirty="0" smtClean="0"/>
              <a:t>ВИЧ по основным путям передач (7 </a:t>
            </a:r>
            <a:r>
              <a:rPr lang="ru-RU" sz="1200" b="1" dirty="0"/>
              <a:t>мес. 2018-2019гг.)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408521" y="4869160"/>
            <a:ext cx="173547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Ухудшение эпидситуации объясняется распространением синтетических наркотиков на территории области, где  более 53%  заразились ВИЧ при их употреблении</a:t>
            </a:r>
            <a:endParaRPr lang="ru-RU" sz="1050" dirty="0"/>
          </a:p>
        </p:txBody>
      </p:sp>
      <p:pic>
        <p:nvPicPr>
          <p:cNvPr id="11" name="Picture 6" descr="ÐÐÐÐÐ¥Ð¡ÐÐÐ ÐÐÐ£Ð§ÐÐ«Ð Ð¦ÐÐÐ¢Ð  ÐÐÐ ÐÐÐ¢ÐÐÐÐÐÐ Ð ÐÐÐ¤ÐÐÐ¦ÐÐÐÐÐ«Ð¥ ÐÐÐÐÐÐÐÐÐÐÐ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116534" y="57154"/>
            <a:ext cx="1093787" cy="80094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8076684" y="57154"/>
            <a:ext cx="466726" cy="800943"/>
          </a:xfrm>
          <a:prstGeom prst="rect">
            <a:avLst/>
          </a:prstGeom>
          <a:solidFill>
            <a:srgbClr val="C00000"/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8613001" y="57153"/>
            <a:ext cx="458671" cy="8009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8076684" y="312873"/>
            <a:ext cx="466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2</a:t>
            </a:r>
            <a:endParaRPr lang="ru-RU" b="1" dirty="0">
              <a:solidFill>
                <a:schemeClr val="bg1"/>
              </a:solidFill>
            </a:endParaRPr>
          </a:p>
        </p:txBody>
      </p:sp>
      <p:graphicFrame>
        <p:nvGraphicFramePr>
          <p:cNvPr id="21" name="Диаграмма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3890623"/>
              </p:ext>
            </p:extLst>
          </p:nvPr>
        </p:nvGraphicFramePr>
        <p:xfrm>
          <a:off x="5039544" y="2021090"/>
          <a:ext cx="4123790" cy="2093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276260" y="2515675"/>
            <a:ext cx="6544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solidFill>
                  <a:srgbClr val="C00000"/>
                </a:solidFill>
              </a:rPr>
              <a:t>РК - 130</a:t>
            </a:r>
            <a:endParaRPr lang="ru-RU" sz="1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31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210321" y="57154"/>
            <a:ext cx="6803275" cy="8066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497158" y="251447"/>
            <a:ext cx="8229600" cy="41805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Распределение экономии бюджета 2019 г. (2) </a:t>
            </a:r>
            <a:br>
              <a:rPr lang="ru-RU" sz="2400" b="1" dirty="0" smtClean="0">
                <a:solidFill>
                  <a:srgbClr val="002060"/>
                </a:solidFill>
              </a:rPr>
            </a:b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165" y="896828"/>
            <a:ext cx="914400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0"/>
              </a:spcAft>
            </a:pPr>
            <a:r>
              <a:rPr lang="ru-RU" sz="2000" dirty="0" smtClean="0">
                <a:solidFill>
                  <a:srgbClr val="002060"/>
                </a:solidFill>
              </a:rPr>
              <a:t>2</a:t>
            </a:r>
            <a:r>
              <a:rPr lang="ru-RU" sz="2000" dirty="0" smtClean="0">
                <a:solidFill>
                  <a:srgbClr val="002060"/>
                </a:solidFill>
              </a:rPr>
              <a:t>. </a:t>
            </a:r>
            <a:r>
              <a:rPr lang="ru-RU" sz="2000" dirty="0" smtClean="0">
                <a:solidFill>
                  <a:srgbClr val="002060"/>
                </a:solidFill>
                <a:ea typeface="Calibri"/>
              </a:rPr>
              <a:t>Закуп шприцев, презервативов, экспресс – тестов  </a:t>
            </a:r>
            <a:r>
              <a:rPr lang="en-US" sz="2000" dirty="0" smtClean="0">
                <a:solidFill>
                  <a:srgbClr val="002060"/>
                </a:solidFill>
                <a:ea typeface="Calibri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ea typeface="Calibri"/>
              </a:rPr>
              <a:t>для НПО пилотных регионов 3. Создание информационной системы  учета клиентов (база данных)</a:t>
            </a:r>
            <a:endParaRPr lang="ru-RU" sz="2400" dirty="0">
              <a:solidFill>
                <a:srgbClr val="002060"/>
              </a:solidFill>
              <a:latin typeface="Times New Roman"/>
              <a:ea typeface="Calibri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9864404"/>
              </p:ext>
            </p:extLst>
          </p:nvPr>
        </p:nvGraphicFramePr>
        <p:xfrm>
          <a:off x="277657" y="1484785"/>
          <a:ext cx="8564679" cy="2823966"/>
        </p:xfrm>
        <a:graphic>
          <a:graphicData uri="http://schemas.openxmlformats.org/drawingml/2006/table">
            <a:tbl>
              <a:tblPr firstRow="1" firstCol="1" bandRow="1"/>
              <a:tblGrid>
                <a:gridCol w="477919"/>
                <a:gridCol w="5204623"/>
                <a:gridCol w="1728191"/>
                <a:gridCol w="1153946"/>
              </a:tblGrid>
              <a:tr h="47236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Мероприятия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Потребность в закупе  от ГФ (шт.)</a:t>
                      </a:r>
                      <a:endParaRPr lang="ru-RU" sz="16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Сумма</a:t>
                      </a:r>
                      <a:r>
                        <a:rPr lang="ru-RU" sz="1600" b="1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 (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$)</a:t>
                      </a:r>
                      <a:endParaRPr lang="ru-RU" sz="16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7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2.1.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Закуп шприцев   для ЛУИН 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304 110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(50%)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$15 675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3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2.2.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3663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Закуп презервативов  для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мужчин, имеющих секс с     мужчинами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– далее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МСМ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207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827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(20%)  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$12 860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7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2.3.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Закуп лубрикантов  для МСМ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233 397 (20%)   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$15 944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1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2.4.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3663" marR="0" indent="-93663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Закуп экспресс-тестов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для НПО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Карагандинской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области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7 900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$26 450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548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   Всего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$70 929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7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3.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Создание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информационной системы учета клиентов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$19 000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741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   Итого</a:t>
                      </a:r>
                      <a:endParaRPr lang="ru-RU" sz="1800" b="0" i="0" u="none" strike="noStrike" dirty="0" smtClean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$89 </a:t>
                      </a:r>
                      <a:r>
                        <a:rPr lang="ru-RU" sz="18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929</a:t>
                      </a:r>
                      <a:endParaRPr lang="ru-RU" sz="18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86336" y="4293096"/>
            <a:ext cx="8678152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Обоснование</a:t>
            </a:r>
            <a:r>
              <a:rPr lang="ru-RU" b="1" dirty="0">
                <a:solidFill>
                  <a:srgbClr val="C00000"/>
                </a:solidFill>
              </a:rPr>
              <a:t>:</a:t>
            </a:r>
          </a:p>
          <a:p>
            <a:r>
              <a:rPr lang="ru-RU" sz="1600" dirty="0" smtClean="0"/>
              <a:t>2.1.  Ухудшение эпид. </a:t>
            </a:r>
            <a:r>
              <a:rPr lang="ru-RU" sz="1600" dirty="0"/>
              <a:t>ситуации по ВИЧ-инфекции </a:t>
            </a:r>
            <a:r>
              <a:rPr lang="ru-RU" sz="1600" dirty="0" smtClean="0"/>
              <a:t>среди ЛУИН за счет распространения и  употребления синтетических наркотиков;  </a:t>
            </a:r>
            <a:endParaRPr lang="ru-RU" sz="1600" dirty="0"/>
          </a:p>
          <a:p>
            <a:r>
              <a:rPr lang="ru-RU" sz="1600" dirty="0" smtClean="0"/>
              <a:t>2.2 – 2.3. Увеличение полового пути </a:t>
            </a:r>
            <a:r>
              <a:rPr lang="ru-RU" sz="1600" dirty="0"/>
              <a:t>передачи ВИЧ-инфекции  среди </a:t>
            </a:r>
            <a:r>
              <a:rPr lang="ru-RU" sz="1600" dirty="0" smtClean="0"/>
              <a:t>МСМ;</a:t>
            </a:r>
          </a:p>
          <a:p>
            <a:r>
              <a:rPr lang="ru-RU" sz="1600" dirty="0" smtClean="0"/>
              <a:t>2.4. Сокращение объемов тестирования  </a:t>
            </a:r>
            <a:r>
              <a:rPr lang="ru-RU" sz="1600" b="1" dirty="0" smtClean="0"/>
              <a:t>ключевых групп населения </a:t>
            </a:r>
            <a:r>
              <a:rPr lang="ru-RU" sz="1600" dirty="0" smtClean="0"/>
              <a:t>(далее – </a:t>
            </a:r>
            <a:r>
              <a:rPr lang="ru-RU" sz="1600" b="1" dirty="0" smtClean="0"/>
              <a:t>КГН</a:t>
            </a:r>
            <a:r>
              <a:rPr lang="ru-RU" sz="1600" dirty="0" smtClean="0"/>
              <a:t>)  на  ВИЧ в Карагандинской области,  ввиду отсутствия экспресс – тестов;</a:t>
            </a:r>
          </a:p>
          <a:p>
            <a:r>
              <a:rPr lang="ru-RU" sz="1600" dirty="0" smtClean="0"/>
              <a:t>3. Усиление мониторинга за реализацией профилактических программ для КГН и ЛЖВ    (службы СПИД и НПО) в соответствии с Концепцией </a:t>
            </a:r>
            <a:r>
              <a:rPr lang="ru-RU" sz="1600" dirty="0"/>
              <a:t>развития электронного здравоохранения</a:t>
            </a:r>
            <a:r>
              <a:rPr lang="ru-RU" sz="1600" dirty="0" smtClean="0"/>
              <a:t> РК (Приказ </a:t>
            </a:r>
            <a:r>
              <a:rPr lang="ru-RU" sz="1600" dirty="0"/>
              <a:t>МЗ РК №498 от </a:t>
            </a:r>
            <a:r>
              <a:rPr lang="ru-RU" sz="1600" dirty="0" smtClean="0"/>
              <a:t>03.09.2017 г.).</a:t>
            </a:r>
            <a:endParaRPr lang="ru-RU" sz="1600" dirty="0"/>
          </a:p>
        </p:txBody>
      </p:sp>
      <p:pic>
        <p:nvPicPr>
          <p:cNvPr id="7" name="Picture 6" descr="ÐÐÐÐÐ¥Ð¡ÐÐÐ ÐÐÐ£Ð§ÐÐ«Ð Ð¦ÐÐÐ¢Ð  ÐÐÐ ÐÐÐ¢ÐÐÐÐÐÐ Ð ÐÐÐ¤ÐÐÐ¦ÐÐÐÐÐ«Ð¥ ÐÐÐÐÐÐÐÐÐÐÐ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116534" y="57154"/>
            <a:ext cx="1093787" cy="80094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8076684" y="57154"/>
            <a:ext cx="466726" cy="800943"/>
          </a:xfrm>
          <a:prstGeom prst="rect">
            <a:avLst/>
          </a:prstGeom>
          <a:solidFill>
            <a:srgbClr val="C00000"/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613001" y="57153"/>
            <a:ext cx="458671" cy="8009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8076684" y="312873"/>
            <a:ext cx="466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3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860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User\Downloads\Области РК распрастраненность1.png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341" t="26850" r="5705" b="27092"/>
          <a:stretch/>
        </p:blipFill>
        <p:spPr bwMode="auto">
          <a:xfrm>
            <a:off x="225878" y="1052736"/>
            <a:ext cx="8719404" cy="4633381"/>
          </a:xfrm>
          <a:prstGeom prst="rect">
            <a:avLst/>
          </a:prstGeom>
          <a:noFill/>
          <a:extLst/>
        </p:spPr>
      </p:pic>
      <p:sp>
        <p:nvSpPr>
          <p:cNvPr id="17" name="Прямоугольник 16"/>
          <p:cNvSpPr/>
          <p:nvPr/>
        </p:nvSpPr>
        <p:spPr>
          <a:xfrm>
            <a:off x="3635896" y="5749293"/>
            <a:ext cx="237626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hlinkClick r:id="rId5"/>
              </a:rPr>
              <a:t>www.kncdiz.kz</a:t>
            </a:r>
            <a:endParaRPr lang="ru-RU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ru-RU" sz="1200" b="1" dirty="0" smtClean="0">
              <a:solidFill>
                <a:schemeClr val="tx2"/>
              </a:solidFill>
            </a:endParaRPr>
          </a:p>
          <a:p>
            <a:r>
              <a:rPr lang="en-US" b="1" dirty="0" smtClean="0"/>
              <a:t>E</a:t>
            </a:r>
            <a:r>
              <a:rPr lang="ru-RU" b="1" dirty="0" smtClean="0"/>
              <a:t>-mail: </a:t>
            </a:r>
            <a:r>
              <a:rPr lang="ru-RU" b="1" dirty="0" err="1" smtClean="0">
                <a:hlinkClick r:id="rId6"/>
              </a:rPr>
              <a:t>info</a:t>
            </a:r>
            <a:r>
              <a:rPr lang="ru-RU" b="1" dirty="0" smtClean="0">
                <a:hlinkClick r:id="rId6"/>
              </a:rPr>
              <a:t>@</a:t>
            </a:r>
            <a:r>
              <a:rPr lang="en-US" b="1" dirty="0" err="1" smtClean="0">
                <a:hlinkClick r:id="rId6"/>
              </a:rPr>
              <a:t>kncdiz</a:t>
            </a:r>
            <a:r>
              <a:rPr lang="ru-RU" b="1" dirty="0" smtClean="0">
                <a:hlinkClick r:id="rId6"/>
              </a:rPr>
              <a:t>.</a:t>
            </a:r>
            <a:r>
              <a:rPr lang="ru-RU" b="1" dirty="0" err="1" smtClean="0">
                <a:hlinkClick r:id="rId6"/>
              </a:rPr>
              <a:t>kz</a:t>
            </a:r>
            <a:endParaRPr lang="ru-RU" sz="105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07" t="23913" r="24129" b="63289"/>
          <a:stretch/>
        </p:blipFill>
        <p:spPr bwMode="auto">
          <a:xfrm>
            <a:off x="2339752" y="2789456"/>
            <a:ext cx="4838810" cy="119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1232000" y="210050"/>
            <a:ext cx="6803275" cy="8066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Благодарю за внимание!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4" name="Picture 6" descr="ÐÐÐÐÐ¥Ð¡ÐÐÐ ÐÐÐ£Ð§ÐÐ«Ð Ð¦ÐÐÐ¢Ð  ÐÐÐ ÐÐÐ¢ÐÐÐÐÐÐ Ð ÐÐÐ¤ÐÐÐ¦ÐÐÐÐÐ«Ð¥ ÐÐÐÐÐÐÐÐÐÐÐ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116534" y="215751"/>
            <a:ext cx="1093787" cy="80094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8094452" y="210050"/>
            <a:ext cx="466726" cy="800943"/>
          </a:xfrm>
          <a:prstGeom prst="rect">
            <a:avLst/>
          </a:prstGeom>
          <a:solidFill>
            <a:srgbClr val="C00000"/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3001" y="212900"/>
            <a:ext cx="458671" cy="8009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56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860</TotalTime>
  <Words>837</Words>
  <Application>Microsoft Office PowerPoint</Application>
  <PresentationFormat>Экран (4:3)</PresentationFormat>
  <Paragraphs>104</Paragraphs>
  <Slides>5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Тема Office</vt:lpstr>
      <vt:lpstr>Согласование запроса на использование средств экономии 2019 года по  проекту гранта Глобального Фонда для борьбы со СПИД, туберкулезом и малярией по компоненту «ВИЧ»</vt:lpstr>
      <vt:lpstr>Презентация PowerPoint</vt:lpstr>
      <vt:lpstr>Распределение экономии бюджета 2019 г. (1)  </vt:lpstr>
      <vt:lpstr>Распределение экономии бюджета 2019 г. (2) 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68</cp:revision>
  <cp:lastPrinted>2019-09-16T10:58:11Z</cp:lastPrinted>
  <dcterms:created xsi:type="dcterms:W3CDTF">2019-09-03T07:23:58Z</dcterms:created>
  <dcterms:modified xsi:type="dcterms:W3CDTF">2019-09-16T11:04:32Z</dcterms:modified>
</cp:coreProperties>
</file>