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1" r:id="rId4"/>
    <p:sldId id="262" r:id="rId5"/>
    <p:sldId id="266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9382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55034289119391"/>
          <c:y val="5.7163948003312808E-2"/>
          <c:w val="0.55781008661309561"/>
          <c:h val="0.726039835538053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Лист1!$D$38</c:f>
              <c:strCache>
                <c:ptCount val="1"/>
                <c:pt idx="0">
                  <c:v>Гомо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Лист1!$C$39:$C$40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Лист1!$D$39:$D$40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Лист1!$E$38</c:f>
              <c:strCache>
                <c:ptCount val="1"/>
                <c:pt idx="0">
                  <c:v>Гетеро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Лист1!$C$39:$C$40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Лист1!$E$39:$E$40</c:f>
              <c:numCache>
                <c:formatCode>General</c:formatCode>
                <c:ptCount val="2"/>
                <c:pt idx="0">
                  <c:v>73</c:v>
                </c:pt>
                <c:pt idx="1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Лист1!$F$38</c:f>
              <c:strCache>
                <c:ptCount val="1"/>
                <c:pt idx="0">
                  <c:v>Парентеральный ВВН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Лист1!$C$39:$C$40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Лист1!$F$39:$F$40</c:f>
              <c:numCache>
                <c:formatCode>General</c:formatCode>
                <c:ptCount val="2"/>
                <c:pt idx="0">
                  <c:v>59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565192"/>
        <c:axId val="202479304"/>
      </c:barChart>
      <c:catAx>
        <c:axId val="173565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2479304"/>
        <c:crosses val="autoZero"/>
        <c:auto val="1"/>
        <c:lblAlgn val="ctr"/>
        <c:lblOffset val="100"/>
        <c:noMultiLvlLbl val="0"/>
      </c:catAx>
      <c:valAx>
        <c:axId val="202479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17356519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5631343992081687"/>
          <c:y val="0.85406089085736925"/>
          <c:w val="0.68737286766116901"/>
          <c:h val="9.3971883685073698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4"/>
              <c:layout>
                <c:manualLayout>
                  <c:x val="0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1593825097786261E-3"/>
                  <c:y val="1.213140122460286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C00000"/>
                        </a:solidFill>
                      </a:rPr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Лист1!$D$8:$D$24</c:f>
              <c:strCache>
                <c:ptCount val="17"/>
                <c:pt idx="0">
                  <c:v>Павлодарская</c:v>
                </c:pt>
                <c:pt idx="1">
                  <c:v>Карагандинская</c:v>
                </c:pt>
                <c:pt idx="2">
                  <c:v>г. Алматы</c:v>
                </c:pt>
                <c:pt idx="3">
                  <c:v>ВКО</c:v>
                </c:pt>
                <c:pt idx="4">
                  <c:v>СКО</c:v>
                </c:pt>
                <c:pt idx="5">
                  <c:v>Костанайская</c:v>
                </c:pt>
                <c:pt idx="6">
                  <c:v>г. Нур-Султан</c:v>
                </c:pt>
                <c:pt idx="7">
                  <c:v>г. Шымкент</c:v>
                </c:pt>
                <c:pt idx="8">
                  <c:v>Алматинская</c:v>
                </c:pt>
                <c:pt idx="9">
                  <c:v>Акмолинская</c:v>
                </c:pt>
                <c:pt idx="10">
                  <c:v>Жамбылская</c:v>
                </c:pt>
                <c:pt idx="11">
                  <c:v>ЗКО</c:v>
                </c:pt>
                <c:pt idx="12">
                  <c:v>Туркестанская</c:v>
                </c:pt>
                <c:pt idx="13">
                  <c:v>Атырауская</c:v>
                </c:pt>
                <c:pt idx="14">
                  <c:v>Актюбинская</c:v>
                </c:pt>
                <c:pt idx="15">
                  <c:v>Мангистауская</c:v>
                </c:pt>
                <c:pt idx="16">
                  <c:v>Кызылординская</c:v>
                </c:pt>
              </c:strCache>
            </c:strRef>
          </c:cat>
          <c:val>
            <c:numRef>
              <c:f>Лист1!$E$8:$E$24</c:f>
              <c:numCache>
                <c:formatCode>0</c:formatCode>
                <c:ptCount val="17"/>
                <c:pt idx="0">
                  <c:v>267.60000000000002</c:v>
                </c:pt>
                <c:pt idx="1">
                  <c:v>246.1</c:v>
                </c:pt>
                <c:pt idx="2">
                  <c:v>227.5</c:v>
                </c:pt>
                <c:pt idx="3">
                  <c:v>210.4</c:v>
                </c:pt>
                <c:pt idx="4">
                  <c:v>203.8</c:v>
                </c:pt>
                <c:pt idx="5">
                  <c:v>190.2</c:v>
                </c:pt>
                <c:pt idx="6">
                  <c:v>123.9</c:v>
                </c:pt>
                <c:pt idx="7">
                  <c:v>123.4</c:v>
                </c:pt>
                <c:pt idx="8">
                  <c:v>111.5</c:v>
                </c:pt>
                <c:pt idx="9">
                  <c:v>92.6</c:v>
                </c:pt>
                <c:pt idx="10">
                  <c:v>72.2</c:v>
                </c:pt>
                <c:pt idx="11">
                  <c:v>67.099999999999994</c:v>
                </c:pt>
                <c:pt idx="12">
                  <c:v>52.3</c:v>
                </c:pt>
                <c:pt idx="13">
                  <c:v>34.9</c:v>
                </c:pt>
                <c:pt idx="14">
                  <c:v>34.4</c:v>
                </c:pt>
                <c:pt idx="15">
                  <c:v>31.4</c:v>
                </c:pt>
                <c:pt idx="16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2482832"/>
        <c:axId val="202481656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Лист1!$D$8:$D$24</c:f>
              <c:strCache>
                <c:ptCount val="17"/>
                <c:pt idx="0">
                  <c:v>Павлодарская</c:v>
                </c:pt>
                <c:pt idx="1">
                  <c:v>Карагандинская</c:v>
                </c:pt>
                <c:pt idx="2">
                  <c:v>г. Алматы</c:v>
                </c:pt>
                <c:pt idx="3">
                  <c:v>ВКО</c:v>
                </c:pt>
                <c:pt idx="4">
                  <c:v>СКО</c:v>
                </c:pt>
                <c:pt idx="5">
                  <c:v>Костанайская</c:v>
                </c:pt>
                <c:pt idx="6">
                  <c:v>г. Нур-Султан</c:v>
                </c:pt>
                <c:pt idx="7">
                  <c:v>г. Шымкент</c:v>
                </c:pt>
                <c:pt idx="8">
                  <c:v>Алматинская</c:v>
                </c:pt>
                <c:pt idx="9">
                  <c:v>Акмолинская</c:v>
                </c:pt>
                <c:pt idx="10">
                  <c:v>Жамбылская</c:v>
                </c:pt>
                <c:pt idx="11">
                  <c:v>ЗКО</c:v>
                </c:pt>
                <c:pt idx="12">
                  <c:v>Туркестанская</c:v>
                </c:pt>
                <c:pt idx="13">
                  <c:v>Атырауская</c:v>
                </c:pt>
                <c:pt idx="14">
                  <c:v>Актюбинская</c:v>
                </c:pt>
                <c:pt idx="15">
                  <c:v>Мангистауская</c:v>
                </c:pt>
                <c:pt idx="16">
                  <c:v>Кызылординская</c:v>
                </c:pt>
              </c:strCache>
            </c:strRef>
          </c:cat>
          <c:val>
            <c:numRef>
              <c:f>Лист1!$F$8:$F$24</c:f>
              <c:numCache>
                <c:formatCode>General</c:formatCode>
                <c:ptCount val="17"/>
                <c:pt idx="0">
                  <c:v>130.4</c:v>
                </c:pt>
                <c:pt idx="1">
                  <c:v>130.4</c:v>
                </c:pt>
                <c:pt idx="2">
                  <c:v>130.4</c:v>
                </c:pt>
                <c:pt idx="3">
                  <c:v>130.4</c:v>
                </c:pt>
                <c:pt idx="4">
                  <c:v>130.4</c:v>
                </c:pt>
                <c:pt idx="5">
                  <c:v>130.4</c:v>
                </c:pt>
                <c:pt idx="6">
                  <c:v>130.4</c:v>
                </c:pt>
                <c:pt idx="7">
                  <c:v>130.4</c:v>
                </c:pt>
                <c:pt idx="8">
                  <c:v>130.4</c:v>
                </c:pt>
                <c:pt idx="9">
                  <c:v>130.4</c:v>
                </c:pt>
                <c:pt idx="10">
                  <c:v>130.4</c:v>
                </c:pt>
                <c:pt idx="11">
                  <c:v>130.4</c:v>
                </c:pt>
                <c:pt idx="12">
                  <c:v>130.4</c:v>
                </c:pt>
                <c:pt idx="13">
                  <c:v>130.4</c:v>
                </c:pt>
                <c:pt idx="14">
                  <c:v>130.4</c:v>
                </c:pt>
                <c:pt idx="15">
                  <c:v>130.4</c:v>
                </c:pt>
                <c:pt idx="16">
                  <c:v>130.4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82832"/>
        <c:axId val="202481656"/>
      </c:lineChart>
      <c:catAx>
        <c:axId val="202482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940000"/>
          <a:lstStyle/>
          <a:p>
            <a:pPr>
              <a:defRPr/>
            </a:pPr>
            <a:endParaRPr lang="ru-RU"/>
          </a:p>
        </c:txPr>
        <c:crossAx val="202481656"/>
        <c:crosses val="autoZero"/>
        <c:auto val="1"/>
        <c:lblAlgn val="ctr"/>
        <c:lblOffset val="100"/>
        <c:noMultiLvlLbl val="0"/>
      </c:catAx>
      <c:valAx>
        <c:axId val="20248165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202482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54EB0-D4E1-49C5-9C64-FE7C3780D72B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EF1A-0842-40CF-811E-A2A347C50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666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связи с тем, что НПО по работе с ЛУИН в г. Алматы не приступило к работе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Тестирование на ВИЧ является частью стандартного пакета профилактики для КП. Он включен в тот же модуль (профилактика) под той же целевой группой населения (МСМ), вмешательство - программирование презервативов и смазок. То же самое относится ко всем КП. В соответствие с международными  рекомендациями по реализации комплексных программ по вопросам ВИЧ и ИППП для МСМ  в Казахстане на сегодняшний день предоставляют:</a:t>
            </a:r>
          </a:p>
          <a:p>
            <a:r>
              <a:rPr lang="ru-RU" dirty="0" smtClean="0"/>
              <a:t>Презервативы/лубриканты;</a:t>
            </a:r>
          </a:p>
          <a:p>
            <a:r>
              <a:rPr lang="ru-RU" dirty="0" smtClean="0"/>
              <a:t>Информационно-образовательный компонент по вопросам ВИЧ-инфекции, инфекций передающихся половым путем и  безопасному половому  поведению;</a:t>
            </a:r>
          </a:p>
          <a:p>
            <a:r>
              <a:rPr lang="ru-RU" dirty="0" smtClean="0"/>
              <a:t>Услуги по консультированию  и тестированию на ВИЧ;</a:t>
            </a:r>
          </a:p>
          <a:p>
            <a:r>
              <a:rPr lang="ru-RU" dirty="0" smtClean="0"/>
              <a:t>Услуги про профилактике, диагностике и лечению ИППП;</a:t>
            </a:r>
          </a:p>
          <a:p>
            <a:r>
              <a:rPr lang="ru-RU" dirty="0" smtClean="0"/>
              <a:t>Помощь при ВИЧ-инфекции  и антиретровирусную терапию; </a:t>
            </a:r>
          </a:p>
          <a:p>
            <a:r>
              <a:rPr lang="ru-RU" dirty="0" smtClean="0"/>
              <a:t>Доступна Аутрич-работ по принципу Равный-равному.</a:t>
            </a:r>
          </a:p>
          <a:p>
            <a:endParaRPr lang="ru-RU" dirty="0" smtClean="0"/>
          </a:p>
          <a:p>
            <a:r>
              <a:rPr lang="ru-RU" dirty="0" smtClean="0"/>
              <a:t>Услуги по предоставлению до- контактной и пост- контактной профилактики для МСМ в стадии рассмотрения.</a:t>
            </a:r>
          </a:p>
          <a:p>
            <a:r>
              <a:rPr lang="ru-RU" dirty="0" smtClean="0"/>
              <a:t>Необходимо проводить работу по ликвидации стигмы и дискриминации по отношению к секс меньшинствам как среди медработников, так и среди общего населения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7EF1A-0842-40CF-811E-A2A347C50C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99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5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7A5-8FAA-48B0-BB79-F638BDBDF97E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kncdiz.kz" TargetMode="External"/><Relationship Id="rId5" Type="http://schemas.openxmlformats.org/officeDocument/2006/relationships/hyperlink" Target="http://www.kncdiz.kz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80920" cy="3443918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</a:rPr>
              <a:t>Согласование </a:t>
            </a:r>
            <a:r>
              <a:rPr lang="ru-RU" sz="2800" b="1" dirty="0" smtClean="0">
                <a:solidFill>
                  <a:srgbClr val="C00000"/>
                </a:solidFill>
              </a:rPr>
              <a:t>запроса на </a:t>
            </a:r>
            <a:r>
              <a:rPr lang="ru-RU" sz="2800" b="1" dirty="0">
                <a:solidFill>
                  <a:srgbClr val="C00000"/>
                </a:solidFill>
              </a:rPr>
              <a:t>использование средств экономии </a:t>
            </a:r>
            <a:r>
              <a:rPr lang="ru-RU" sz="2800" b="1" dirty="0" smtClean="0">
                <a:solidFill>
                  <a:srgbClr val="C00000"/>
                </a:solidFill>
              </a:rPr>
              <a:t>2019 года по  проекту гранта Глобального Фонда для борьбы со СПИД, туберкулезом и малярией по компоненту «ВИЧ»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2495" y="4052664"/>
            <a:ext cx="4456584" cy="1752600"/>
          </a:xfrm>
        </p:spPr>
        <p:txBody>
          <a:bodyPr>
            <a:normAutofit/>
          </a:bodyPr>
          <a:lstStyle/>
          <a:p>
            <a:pPr algn="l"/>
            <a:r>
              <a:rPr lang="ru-RU" sz="2200" b="1" i="1" dirty="0" smtClean="0">
                <a:solidFill>
                  <a:schemeClr val="tx2"/>
                </a:solidFill>
              </a:rPr>
              <a:t>Давлетгалиева Татьяна - </a:t>
            </a:r>
          </a:p>
          <a:p>
            <a:pPr algn="l"/>
            <a:r>
              <a:rPr lang="ru-RU" sz="2200" b="1" i="1" dirty="0" smtClean="0">
                <a:solidFill>
                  <a:schemeClr val="tx2"/>
                </a:solidFill>
              </a:rPr>
              <a:t>Национальный </a:t>
            </a:r>
            <a:r>
              <a:rPr lang="ru-RU" sz="2200" b="1" i="1" dirty="0">
                <a:solidFill>
                  <a:schemeClr val="tx2"/>
                </a:solidFill>
              </a:rPr>
              <a:t>координатор по компоненту </a:t>
            </a:r>
            <a:r>
              <a:rPr lang="ru-RU" sz="2200" b="1" i="1" dirty="0" smtClean="0">
                <a:solidFill>
                  <a:schemeClr val="tx2"/>
                </a:solidFill>
              </a:rPr>
              <a:t>ВИЧ, ГРП ГФ КНЦДИЗ</a:t>
            </a:r>
            <a:endParaRPr lang="ru-RU" sz="2200" b="1" dirty="0">
              <a:solidFill>
                <a:schemeClr val="tx2"/>
              </a:solidFill>
            </a:endParaRPr>
          </a:p>
          <a:p>
            <a:pPr algn="l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052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20 сентября 2019 г.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г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Нур</a:t>
            </a:r>
            <a:r>
              <a:rPr lang="ru-RU" b="1" dirty="0" smtClean="0">
                <a:solidFill>
                  <a:srgbClr val="C00000"/>
                </a:solidFill>
              </a:rPr>
              <a:t>-Султан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Заседание Странового координационного комитета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6633"/>
            <a:ext cx="615817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РГП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ПХВ «Казахский научный центр дерматологии и инфекционных заболеваний» МЗ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8085375" y="91984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639996" y="91984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4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9198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8076684" y="86282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4095" y="86281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Всего сумма гранта (на </a:t>
            </a:r>
            <a:r>
              <a:rPr lang="ru-RU" sz="1800" dirty="0" smtClean="0"/>
              <a:t>2018-2020гг</a:t>
            </a:r>
            <a:r>
              <a:rPr lang="ru-RU" sz="1800" dirty="0"/>
              <a:t>) -   </a:t>
            </a:r>
            <a:r>
              <a:rPr lang="en-US" sz="1800" b="1" dirty="0">
                <a:solidFill>
                  <a:srgbClr val="C00000"/>
                </a:solidFill>
              </a:rPr>
              <a:t>$</a:t>
            </a:r>
            <a:r>
              <a:rPr lang="ru-RU" sz="1800" b="1" dirty="0">
                <a:solidFill>
                  <a:srgbClr val="C00000"/>
                </a:solidFill>
              </a:rPr>
              <a:t>4 500 000</a:t>
            </a:r>
          </a:p>
          <a:p>
            <a:pPr marL="0" indent="0">
              <a:buNone/>
            </a:pPr>
            <a:r>
              <a:rPr lang="ru-RU" sz="1800" dirty="0"/>
              <a:t>Бюджет </a:t>
            </a:r>
            <a:r>
              <a:rPr lang="ru-RU" sz="1800" dirty="0" smtClean="0"/>
              <a:t>на 2019г. </a:t>
            </a: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en-US" sz="1800" b="1" dirty="0">
                <a:solidFill>
                  <a:srgbClr val="002060"/>
                </a:solidFill>
              </a:rPr>
              <a:t>$ </a:t>
            </a:r>
            <a:r>
              <a:rPr lang="ru-RU" sz="1800" b="1" dirty="0">
                <a:solidFill>
                  <a:srgbClr val="002060"/>
                </a:solidFill>
              </a:rPr>
              <a:t>1 522 292 </a:t>
            </a:r>
            <a:r>
              <a:rPr lang="ru-RU" sz="1800" dirty="0" smtClean="0"/>
              <a:t>(497 </a:t>
            </a:r>
            <a:r>
              <a:rPr lang="ru-RU" sz="1800" dirty="0"/>
              <a:t>424 134 тенге, по курсу </a:t>
            </a:r>
            <a:r>
              <a:rPr lang="ru-RU" sz="1800" dirty="0" smtClean="0"/>
              <a:t>бюджета 326,76</a:t>
            </a:r>
            <a:r>
              <a:rPr lang="ru-RU" sz="1800" dirty="0"/>
              <a:t>) </a:t>
            </a:r>
          </a:p>
          <a:p>
            <a:pPr marL="0" indent="0">
              <a:buNone/>
            </a:pPr>
            <a:r>
              <a:rPr lang="ru-RU" sz="1800" dirty="0" smtClean="0"/>
              <a:t>Фактическое </a:t>
            </a:r>
            <a:r>
              <a:rPr lang="ru-RU" sz="1800" dirty="0"/>
              <a:t>освоение Бюджета за </a:t>
            </a:r>
            <a:r>
              <a:rPr lang="ru-RU" sz="1800" dirty="0" smtClean="0"/>
              <a:t>6 мес. 2019г.  </a:t>
            </a:r>
            <a:r>
              <a:rPr lang="ru-RU" sz="1800" dirty="0">
                <a:solidFill>
                  <a:srgbClr val="002060"/>
                </a:solidFill>
              </a:rPr>
              <a:t>– </a:t>
            </a:r>
            <a:r>
              <a:rPr lang="en-US" sz="1800" b="1" dirty="0">
                <a:solidFill>
                  <a:srgbClr val="002060"/>
                </a:solidFill>
              </a:rPr>
              <a:t>$</a:t>
            </a:r>
            <a:r>
              <a:rPr lang="ru-RU" sz="1800" b="1" dirty="0">
                <a:solidFill>
                  <a:srgbClr val="002060"/>
                </a:solidFill>
              </a:rPr>
              <a:t> 574 948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/>
              <a:t>Ожидаемые платежи до 31.12.2019г. </a:t>
            </a:r>
            <a:r>
              <a:rPr lang="ru-RU" sz="1800" dirty="0" smtClean="0">
                <a:solidFill>
                  <a:srgbClr val="002060"/>
                </a:solidFill>
              </a:rPr>
              <a:t>- </a:t>
            </a:r>
            <a:r>
              <a:rPr lang="en-US" sz="1800" b="1" dirty="0" smtClean="0">
                <a:solidFill>
                  <a:srgbClr val="002060"/>
                </a:solidFill>
              </a:rPr>
              <a:t>$ </a:t>
            </a:r>
            <a:r>
              <a:rPr lang="ru-RU" sz="1800" b="1" dirty="0" smtClean="0">
                <a:solidFill>
                  <a:srgbClr val="002060"/>
                </a:solidFill>
              </a:rPr>
              <a:t>847 588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Экономия  за 2019 г.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32279"/>
              </p:ext>
            </p:extLst>
          </p:nvPr>
        </p:nvGraphicFramePr>
        <p:xfrm>
          <a:off x="153611" y="2780928"/>
          <a:ext cx="8689819" cy="1510542"/>
        </p:xfrm>
        <a:graphic>
          <a:graphicData uri="http://schemas.openxmlformats.org/drawingml/2006/table">
            <a:tbl>
              <a:tblPr firstRow="1" firstCol="1" bandRow="1"/>
              <a:tblGrid>
                <a:gridCol w="7069683"/>
                <a:gridCol w="1620136"/>
              </a:tblGrid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Фактическая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</a:rPr>
                        <a:t>экономия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ССП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гранта ( г. </a:t>
                      </a:r>
                      <a:r>
                        <a:rPr lang="ru-RU" sz="1600" dirty="0" err="1" smtClean="0">
                          <a:effectLst/>
                          <a:latin typeface="Calibri"/>
                          <a:ea typeface="Calibri"/>
                        </a:rPr>
                        <a:t>Нур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 -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Султан, Карагандинская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область)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9 871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</a:rPr>
                        <a:t>Фактическая </a:t>
                      </a:r>
                      <a:r>
                        <a:rPr lang="ru-RU" sz="1600" dirty="0">
                          <a:effectLst/>
                          <a:latin typeface="+mj-lt"/>
                          <a:ea typeface="Calibri"/>
                        </a:rPr>
                        <a:t>экономия </a:t>
                      </a:r>
                      <a:r>
                        <a:rPr lang="ru-RU" sz="1600" baseline="0" dirty="0" smtClean="0">
                          <a:effectLst/>
                          <a:latin typeface="+mj-lt"/>
                          <a:ea typeface="Calibri"/>
                        </a:rPr>
                        <a:t> по г. 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</a:rPr>
                        <a:t>Алматы (НПО для </a:t>
                      </a:r>
                      <a:r>
                        <a:rPr lang="ru-RU" sz="1600" b="1" dirty="0" smtClean="0">
                          <a:effectLst/>
                          <a:latin typeface="+mj-lt"/>
                          <a:ea typeface="Calibri"/>
                        </a:rPr>
                        <a:t>лиц</a:t>
                      </a:r>
                      <a:r>
                        <a:rPr lang="ru-RU" sz="1600" b="1" baseline="0" dirty="0" smtClean="0">
                          <a:effectLst/>
                          <a:latin typeface="+mj-lt"/>
                          <a:ea typeface="Calibri"/>
                        </a:rPr>
                        <a:t> употребляющих инъекционные наркотики</a:t>
                      </a:r>
                      <a:r>
                        <a:rPr lang="ru-RU" sz="1600" baseline="0" dirty="0" smtClean="0">
                          <a:effectLst/>
                          <a:latin typeface="+mj-lt"/>
                          <a:ea typeface="Calibri"/>
                        </a:rPr>
                        <a:t> – далее </a:t>
                      </a:r>
                      <a:r>
                        <a:rPr lang="ru-RU" sz="1600" b="1" baseline="0" dirty="0" smtClean="0">
                          <a:effectLst/>
                          <a:latin typeface="+mj-lt"/>
                          <a:ea typeface="Calibri"/>
                        </a:rPr>
                        <a:t>ЛУИН</a:t>
                      </a: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</a:rPr>
                        <a:t>),  01.01.2019 -30.06.2019 г.</a:t>
                      </a:r>
                      <a:endParaRPr lang="ru-RU" sz="16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49 859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Прогнозируемая 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</a:rPr>
                        <a:t>экономия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по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г.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 Алматы 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</a:rPr>
                        <a:t>(НПО ЛУИН)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за 01.07.2019 - 31.12.2019</a:t>
                      </a:r>
                      <a:endParaRPr lang="ru-RU" sz="1600" dirty="0" smtClean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40 026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4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Итого 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99 756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$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675" y="4330852"/>
            <a:ext cx="9108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План </a:t>
            </a:r>
            <a:r>
              <a:rPr lang="ru-RU" sz="2000" b="1" dirty="0" smtClean="0">
                <a:solidFill>
                  <a:srgbClr val="002060"/>
                </a:solidFill>
              </a:rPr>
              <a:t>по распределению </a:t>
            </a:r>
            <a:r>
              <a:rPr lang="ru-RU" sz="2000" b="1" dirty="0">
                <a:solidFill>
                  <a:srgbClr val="002060"/>
                </a:solidFill>
              </a:rPr>
              <a:t>экономии </a:t>
            </a:r>
            <a:r>
              <a:rPr lang="ru-RU" sz="2000" b="1" dirty="0" smtClean="0">
                <a:solidFill>
                  <a:srgbClr val="002060"/>
                </a:solidFill>
              </a:rPr>
              <a:t>2019 </a:t>
            </a:r>
            <a:r>
              <a:rPr lang="ru-RU" sz="2000" b="1" dirty="0">
                <a:solidFill>
                  <a:srgbClr val="002060"/>
                </a:solidFill>
              </a:rPr>
              <a:t>г</a:t>
            </a:r>
            <a:r>
              <a:rPr lang="ru-RU" sz="2000" b="1" dirty="0" smtClean="0">
                <a:solidFill>
                  <a:srgbClr val="002060"/>
                </a:solidFill>
              </a:rPr>
              <a:t>.: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50266"/>
              </p:ext>
            </p:extLst>
          </p:nvPr>
        </p:nvGraphicFramePr>
        <p:xfrm>
          <a:off x="251390" y="4730962"/>
          <a:ext cx="8663918" cy="1493520"/>
        </p:xfrm>
        <a:graphic>
          <a:graphicData uri="http://schemas.openxmlformats.org/drawingml/2006/table">
            <a:tbl>
              <a:tblPr firstRow="1" firstCol="1" bandRow="1"/>
              <a:tblGrid>
                <a:gridCol w="7048611"/>
                <a:gridCol w="1615307"/>
              </a:tblGrid>
              <a:tr h="35436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AutoNum type="arabicParenR"/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Усиление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профилактической работы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среди ЛУИН 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Костанайской области 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в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 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4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</a:rPr>
                        <a:t>кв. 2019 г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.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 с привлечением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НПО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9 827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$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</a:rPr>
                        <a:t>2)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Закуп шприцев,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презервативов, лубрикантов, 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экспресс тестов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</a:rPr>
                        <a:t>для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</a:rPr>
                        <a:t>НПО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 пилотных </a:t>
                      </a:r>
                      <a:r>
                        <a:rPr lang="ru-RU" sz="1600" baseline="0" dirty="0" smtClean="0">
                          <a:effectLst/>
                          <a:latin typeface="Calibri"/>
                          <a:ea typeface="Calibri"/>
                        </a:rPr>
                        <a:t>регионов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70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929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</a:rPr>
                        <a:t>$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a typeface="Calibri"/>
                        </a:rPr>
                        <a:t>3) Создание информационной системы (база данных)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a typeface="Calibri"/>
                        </a:rPr>
                        <a:t>учета клиентов профилактических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a typeface="Calibri"/>
                        </a:rPr>
                        <a:t>программ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19 000 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$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10321" y="86282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10322" y="91984"/>
            <a:ext cx="6746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Финансовые показатели деятельности гранта ГФ по ВИЧ в РК за период реализации с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01.01.2019</a:t>
            </a:r>
            <a:r>
              <a:rPr lang="en-US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30.06.2019 г. 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6684" y="312873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210321" y="57154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89413" y="1700808"/>
            <a:ext cx="4860031" cy="504055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Обоснование:</a:t>
            </a:r>
          </a:p>
          <a:p>
            <a:pPr>
              <a:buAutoNum type="arabicPeriod"/>
            </a:pPr>
            <a:r>
              <a:rPr lang="ru-RU" sz="1600" dirty="0" smtClean="0"/>
              <a:t>Ухудшение эпидситуации среди ЛУИН в регионе;</a:t>
            </a:r>
          </a:p>
          <a:p>
            <a:pPr>
              <a:buAutoNum type="arabicPeriod"/>
            </a:pPr>
            <a:r>
              <a:rPr lang="ru-RU" sz="1600" dirty="0" smtClean="0"/>
              <a:t>Наличие </a:t>
            </a:r>
            <a:r>
              <a:rPr lang="ru-RU" sz="1600" dirty="0" smtClean="0"/>
              <a:t>НПО по работе с ЛУИН;</a:t>
            </a:r>
            <a:endParaRPr lang="ru-RU" sz="1600" dirty="0" smtClean="0"/>
          </a:p>
          <a:p>
            <a:pPr>
              <a:buAutoNum type="arabicPeriod"/>
            </a:pPr>
            <a:r>
              <a:rPr lang="ru-RU" sz="1600" dirty="0" smtClean="0"/>
              <a:t>Наличие средств профилактики (шприцы, презервативы), закупленных за счет бюджета и возможность передать их в НПО;</a:t>
            </a:r>
          </a:p>
          <a:p>
            <a:pPr>
              <a:buAutoNum type="arabicPeriod"/>
            </a:pPr>
            <a:r>
              <a:rPr lang="ru-RU" sz="1600" dirty="0"/>
              <a:t>П</a:t>
            </a:r>
            <a:r>
              <a:rPr lang="ru-RU" sz="1600" dirty="0" smtClean="0"/>
              <a:t>оддержка 10 ставок аутрич-работников ОЦ СПИД за счет средств ГФ с 2018 года.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</a:rPr>
              <a:t>Распределение экономии 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$</a:t>
            </a:r>
            <a:r>
              <a:rPr lang="ru-RU" sz="1600" b="1" dirty="0">
                <a:solidFill>
                  <a:srgbClr val="C00000"/>
                </a:solidFill>
              </a:rPr>
              <a:t>9 </a:t>
            </a:r>
            <a:r>
              <a:rPr lang="ru-RU" sz="1600" b="1" dirty="0" smtClean="0">
                <a:solidFill>
                  <a:srgbClr val="C00000"/>
                </a:solidFill>
              </a:rPr>
              <a:t>827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</a:rPr>
              <a:t>на </a:t>
            </a:r>
            <a:r>
              <a:rPr lang="ru-RU" sz="1600" b="1" dirty="0">
                <a:solidFill>
                  <a:srgbClr val="C00000"/>
                </a:solidFill>
              </a:rPr>
              <a:t>4 кв. </a:t>
            </a:r>
            <a:r>
              <a:rPr lang="ru-RU" sz="1600" b="1" dirty="0" smtClean="0">
                <a:solidFill>
                  <a:srgbClr val="C00000"/>
                </a:solidFill>
              </a:rPr>
              <a:t>2019 г.:</a:t>
            </a:r>
            <a:endParaRPr lang="ru-RU" sz="1600" dirty="0"/>
          </a:p>
          <a:p>
            <a:pPr marL="444500" indent="-444500">
              <a:buAutoNum type="arabicPeriod"/>
            </a:pPr>
            <a:r>
              <a:rPr lang="ru-RU" sz="1600" dirty="0"/>
              <a:t>Поддержка </a:t>
            </a:r>
            <a:r>
              <a:rPr lang="ru-RU" sz="1600" dirty="0" smtClean="0"/>
              <a:t>1 НПО (инфраструктура, штат)</a:t>
            </a:r>
            <a:endParaRPr lang="ru-RU" sz="1600" dirty="0"/>
          </a:p>
          <a:p>
            <a:pPr marL="457200" indent="-457200">
              <a:buAutoNum type="arabicPeriod"/>
            </a:pPr>
            <a:r>
              <a:rPr lang="ru-RU" sz="1600" dirty="0"/>
              <a:t>Выделение дополнительных  10 ставок аутрич-работников для ЛУИН;</a:t>
            </a:r>
          </a:p>
          <a:p>
            <a:pPr marL="457200" indent="-457200">
              <a:buAutoNum type="arabicPeriod"/>
            </a:pPr>
            <a:r>
              <a:rPr lang="ru-RU" sz="1600" dirty="0"/>
              <a:t>Передача 10 ставок аутричей из центра СПИД в НПО.</a:t>
            </a:r>
          </a:p>
          <a:p>
            <a:pPr marL="0" indent="0"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7158" y="312873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Распределение экономии бюджета 2019 г. (1)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937924"/>
            <a:ext cx="9144000" cy="688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Aft>
                <a:spcPts val="0"/>
              </a:spcAft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ea typeface="Calibri"/>
              </a:rPr>
              <a:t>Усиление </a:t>
            </a:r>
            <a:r>
              <a:rPr lang="ru-RU" sz="2000" dirty="0">
                <a:solidFill>
                  <a:srgbClr val="002060"/>
                </a:solidFill>
                <a:ea typeface="Calibri"/>
              </a:rPr>
              <a:t>профилактической работы среди ЛУИН  </a:t>
            </a:r>
            <a:r>
              <a:rPr lang="ru-RU" sz="2000" dirty="0" err="1">
                <a:solidFill>
                  <a:srgbClr val="002060"/>
                </a:solidFill>
                <a:ea typeface="Calibri"/>
              </a:rPr>
              <a:t>Костанайской</a:t>
            </a:r>
            <a:r>
              <a:rPr lang="ru-RU" sz="2000" dirty="0">
                <a:solidFill>
                  <a:srgbClr val="002060"/>
                </a:solidFill>
                <a:ea typeface="Calibri"/>
              </a:rPr>
              <a:t> области  в </a:t>
            </a:r>
          </a:p>
          <a:p>
            <a:r>
              <a:rPr lang="ru-RU" sz="2000" dirty="0">
                <a:solidFill>
                  <a:srgbClr val="002060"/>
                </a:solidFill>
                <a:ea typeface="Calibri"/>
              </a:rPr>
              <a:t>   4 кв. 2019 </a:t>
            </a:r>
            <a:r>
              <a:rPr lang="ru-RU" sz="2000" dirty="0" smtClean="0">
                <a:solidFill>
                  <a:srgbClr val="002060"/>
                </a:solidFill>
                <a:ea typeface="Calibri"/>
              </a:rPr>
              <a:t>г. с привлечением НПО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ru-RU" sz="2000" b="1" dirty="0" smtClean="0">
                <a:solidFill>
                  <a:srgbClr val="C00000"/>
                </a:solidFill>
                <a:ea typeface="Calibri"/>
              </a:rPr>
              <a:t>9</a:t>
            </a:r>
            <a:r>
              <a:rPr lang="ru-RU" sz="2000" b="1" dirty="0">
                <a:solidFill>
                  <a:srgbClr val="C00000"/>
                </a:solidFill>
                <a:ea typeface="Calibri"/>
              </a:rPr>
              <a:t> 827 </a:t>
            </a:r>
            <a:r>
              <a:rPr lang="en-US" sz="2000" b="1" dirty="0" smtClean="0">
                <a:solidFill>
                  <a:srgbClr val="C00000"/>
                </a:solidFill>
                <a:ea typeface="Calibri"/>
              </a:rPr>
              <a:t>$</a:t>
            </a:r>
            <a:r>
              <a:rPr lang="ru-RU" sz="2000" dirty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C00000"/>
              </a:solidFill>
              <a:latin typeface="Times New Roman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4602" y="1705590"/>
            <a:ext cx="4104456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Распространённость на 100 тыс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212395"/>
              </p:ext>
            </p:extLst>
          </p:nvPr>
        </p:nvGraphicFramePr>
        <p:xfrm>
          <a:off x="4975953" y="4581128"/>
          <a:ext cx="409176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39544" y="4114830"/>
            <a:ext cx="410445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Количество зарегистрированных случаев </a:t>
            </a:r>
            <a:r>
              <a:rPr lang="ru-RU" sz="1200" b="1" dirty="0" smtClean="0"/>
              <a:t>ВИЧ по основным путям передач (7 </a:t>
            </a:r>
            <a:r>
              <a:rPr lang="ru-RU" sz="1200" b="1" dirty="0"/>
              <a:t>мес. 2018-2019гг.)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8521" y="4869160"/>
            <a:ext cx="1735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Ухудшение эпидситуации объясняется распространением синтетических наркотиков на территории области, где  более 53%  заразились ВИЧ при их употреблении</a:t>
            </a:r>
            <a:endParaRPr lang="ru-RU" sz="1050" dirty="0"/>
          </a:p>
        </p:txBody>
      </p:sp>
      <p:pic>
        <p:nvPicPr>
          <p:cNvPr id="11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5715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076684" y="57154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13001" y="57153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076684" y="312873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890623"/>
              </p:ext>
            </p:extLst>
          </p:nvPr>
        </p:nvGraphicFramePr>
        <p:xfrm>
          <a:off x="5039544" y="2021090"/>
          <a:ext cx="4123790" cy="209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6260" y="2515675"/>
            <a:ext cx="654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C00000"/>
                </a:solidFill>
              </a:rPr>
              <a:t>РК - 130</a:t>
            </a:r>
            <a:endParaRPr lang="ru-RU" sz="1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10321" y="57154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7158" y="251447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Распределение экономии бюджета 2019 г. (2)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65" y="896828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0"/>
              </a:spcAft>
            </a:pPr>
            <a:r>
              <a:rPr lang="ru-RU" sz="2000" dirty="0" smtClean="0">
                <a:solidFill>
                  <a:srgbClr val="002060"/>
                </a:solidFill>
              </a:rPr>
              <a:t>2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  <a:ea typeface="Calibri"/>
              </a:rPr>
              <a:t>Закуп шприцев, презервативов, экспресс – тестов  </a:t>
            </a:r>
            <a:r>
              <a:rPr lang="en-US" sz="2000" dirty="0" smtClean="0">
                <a:solidFill>
                  <a:srgbClr val="002060"/>
                </a:solidFill>
                <a:ea typeface="Calibri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ea typeface="Calibri"/>
              </a:rPr>
              <a:t>для НПО пилотных регионов 3. Создание информационной системы  учета клиентов (база данных)</a:t>
            </a:r>
            <a:endParaRPr lang="ru-RU" sz="2400" dirty="0">
              <a:solidFill>
                <a:srgbClr val="002060"/>
              </a:solidFill>
              <a:latin typeface="Times New Roman"/>
              <a:ea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864404"/>
              </p:ext>
            </p:extLst>
          </p:nvPr>
        </p:nvGraphicFramePr>
        <p:xfrm>
          <a:off x="277657" y="1484785"/>
          <a:ext cx="8564679" cy="2823966"/>
        </p:xfrm>
        <a:graphic>
          <a:graphicData uri="http://schemas.openxmlformats.org/drawingml/2006/table">
            <a:tbl>
              <a:tblPr firstRow="1" firstCol="1" bandRow="1"/>
              <a:tblGrid>
                <a:gridCol w="477919"/>
                <a:gridCol w="5204623"/>
                <a:gridCol w="1728191"/>
                <a:gridCol w="1153946"/>
              </a:tblGrid>
              <a:tr h="4723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Мероприятия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Потребность в закупе  от ГФ (шт.)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Сумма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 (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$)</a:t>
                      </a:r>
                      <a:endParaRPr lang="ru-RU" sz="16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Закуп шприцев   для ЛУИН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304 110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(50%)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$15 675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Закуп презервативов  для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мужчин, имеющих секс с     мужчинами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далее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МСМ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(20%)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$12 860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Закуп лубрикантов  для МСМ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233 397 (20%)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$15 944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marR="0" indent="-936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Закуп экспресс-тестов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для НПО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Карагандинской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7 900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$26 450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4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 Всего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$70 929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Создание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информационной системы учета клиентов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$19 000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 Итого</a:t>
                      </a:r>
                      <a:endParaRPr lang="ru-RU" sz="1800" b="0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$89 </a:t>
                      </a:r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929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6336" y="4293096"/>
            <a:ext cx="86781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Обоснование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r>
              <a:rPr lang="ru-RU" sz="1600" dirty="0" smtClean="0"/>
              <a:t>2.1.  Ухудшение эпид. </a:t>
            </a:r>
            <a:r>
              <a:rPr lang="ru-RU" sz="1600" dirty="0"/>
              <a:t>ситуации по ВИЧ-инфекции </a:t>
            </a:r>
            <a:r>
              <a:rPr lang="ru-RU" sz="1600" dirty="0" smtClean="0"/>
              <a:t>среди ЛУИН за счет распространения и  употребления синтетических наркотиков;  </a:t>
            </a:r>
            <a:endParaRPr lang="ru-RU" sz="1600" dirty="0"/>
          </a:p>
          <a:p>
            <a:r>
              <a:rPr lang="ru-RU" sz="1600" dirty="0" smtClean="0"/>
              <a:t>2.2 – 2.3. Увеличение полового пути </a:t>
            </a:r>
            <a:r>
              <a:rPr lang="ru-RU" sz="1600" dirty="0"/>
              <a:t>передачи ВИЧ-инфекции  среди </a:t>
            </a:r>
            <a:r>
              <a:rPr lang="ru-RU" sz="1600" dirty="0" smtClean="0"/>
              <a:t>МСМ;</a:t>
            </a:r>
          </a:p>
          <a:p>
            <a:r>
              <a:rPr lang="ru-RU" sz="1600" dirty="0" smtClean="0"/>
              <a:t>2.4. Сокращение объемов тестирования  </a:t>
            </a:r>
            <a:r>
              <a:rPr lang="ru-RU" sz="1600" b="1" dirty="0" smtClean="0"/>
              <a:t>ключевых групп населения </a:t>
            </a:r>
            <a:r>
              <a:rPr lang="ru-RU" sz="1600" dirty="0" smtClean="0"/>
              <a:t>(далее – </a:t>
            </a:r>
            <a:r>
              <a:rPr lang="ru-RU" sz="1600" b="1" dirty="0" smtClean="0"/>
              <a:t>КГН</a:t>
            </a:r>
            <a:r>
              <a:rPr lang="ru-RU" sz="1600" dirty="0" smtClean="0"/>
              <a:t>)  на  ВИЧ в Карагандинской области,  ввиду отсутствия экспресс – тестов;</a:t>
            </a:r>
          </a:p>
          <a:p>
            <a:r>
              <a:rPr lang="ru-RU" sz="1600" dirty="0" smtClean="0"/>
              <a:t>3. Усиление мониторинга за реализацией профилактических программ для КГН и ЛЖВ    (службы СПИД и НПО) в соответствии с Концепцией </a:t>
            </a:r>
            <a:r>
              <a:rPr lang="ru-RU" sz="1600" dirty="0"/>
              <a:t>развития электронного здравоохранения</a:t>
            </a:r>
            <a:r>
              <a:rPr lang="ru-RU" sz="1600" dirty="0" smtClean="0"/>
              <a:t> РК (Приказ </a:t>
            </a:r>
            <a:r>
              <a:rPr lang="ru-RU" sz="1600" dirty="0"/>
              <a:t>МЗ РК №498 от </a:t>
            </a:r>
            <a:r>
              <a:rPr lang="ru-RU" sz="1600" dirty="0" smtClean="0"/>
              <a:t>03.09.2017 г.).</a:t>
            </a:r>
            <a:endParaRPr lang="ru-RU" sz="1600" dirty="0"/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57154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076684" y="57154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13001" y="57153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76684" y="312873"/>
            <a:ext cx="466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6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User\Downloads\Области РК распрастраненность1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225878" y="1052736"/>
            <a:ext cx="8719404" cy="4633381"/>
          </a:xfrm>
          <a:prstGeom prst="rect">
            <a:avLst/>
          </a:prstGeom>
          <a:noFill/>
          <a:extLst/>
        </p:spPr>
      </p:pic>
      <p:sp>
        <p:nvSpPr>
          <p:cNvPr id="17" name="Прямоугольник 16"/>
          <p:cNvSpPr/>
          <p:nvPr/>
        </p:nvSpPr>
        <p:spPr>
          <a:xfrm>
            <a:off x="3635896" y="5749293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www.kncdiz.kz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 smtClean="0">
              <a:solidFill>
                <a:schemeClr val="tx2"/>
              </a:solidFill>
            </a:endParaRPr>
          </a:p>
          <a:p>
            <a:r>
              <a:rPr lang="en-US" b="1" dirty="0" smtClean="0"/>
              <a:t>E</a:t>
            </a:r>
            <a:r>
              <a:rPr lang="ru-RU" b="1" dirty="0" smtClean="0"/>
              <a:t>-mail: </a:t>
            </a:r>
            <a:r>
              <a:rPr lang="ru-RU" b="1" dirty="0" err="1" smtClean="0">
                <a:hlinkClick r:id="rId6"/>
              </a:rPr>
              <a:t>info</a:t>
            </a:r>
            <a:r>
              <a:rPr lang="ru-RU" b="1" dirty="0" smtClean="0">
                <a:hlinkClick r:id="rId6"/>
              </a:rPr>
              <a:t>@</a:t>
            </a:r>
            <a:r>
              <a:rPr lang="en-US" b="1" dirty="0" err="1" smtClean="0">
                <a:hlinkClick r:id="rId6"/>
              </a:rPr>
              <a:t>kncdiz</a:t>
            </a:r>
            <a:r>
              <a:rPr lang="ru-RU" b="1" dirty="0" smtClean="0">
                <a:hlinkClick r:id="rId6"/>
              </a:rPr>
              <a:t>.</a:t>
            </a:r>
            <a:r>
              <a:rPr lang="ru-RU" b="1" dirty="0" err="1" smtClean="0">
                <a:hlinkClick r:id="rId6"/>
              </a:rPr>
              <a:t>kz</a:t>
            </a:r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339752" y="2789456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32000" y="210050"/>
            <a:ext cx="6803275" cy="8066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116534" y="215751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8094452" y="210050"/>
            <a:ext cx="466726" cy="80094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3001" y="212900"/>
            <a:ext cx="458671" cy="800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837</Words>
  <Application>Microsoft Office PowerPoint</Application>
  <PresentationFormat>Экран (4:3)</PresentationFormat>
  <Paragraphs>104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Согласование запроса на использование средств экономии 2019 года по  проекту гранта Глобального Фонда для борьбы со СПИД, туберкулезом и малярией по компоненту «ВИЧ»</vt:lpstr>
      <vt:lpstr>Презентация PowerPoint</vt:lpstr>
      <vt:lpstr>Распределение экономии бюджета 2019 г. (1)  </vt:lpstr>
      <vt:lpstr>Распределение экономии бюджета 2019 г. (2)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68</cp:revision>
  <cp:lastPrinted>2019-09-16T10:58:11Z</cp:lastPrinted>
  <dcterms:created xsi:type="dcterms:W3CDTF">2019-09-03T07:23:58Z</dcterms:created>
  <dcterms:modified xsi:type="dcterms:W3CDTF">2019-09-16T11:04:32Z</dcterms:modified>
</cp:coreProperties>
</file>