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72" r:id="rId13"/>
    <p:sldId id="273" r:id="rId14"/>
    <p:sldId id="266" r:id="rId15"/>
    <p:sldId id="267" r:id="rId16"/>
    <p:sldId id="269" r:id="rId17"/>
    <p:sldId id="274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232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>
                <a:solidFill>
                  <a:srgbClr val="002060"/>
                </a:solidFill>
              </a:rPr>
              <a:t>2017 г.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CA5-B542-859F-F9B6BC5FCFA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CA5-B542-859F-F9B6BC5FCFA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0206EA04-D7EC-4D89-B787-1DED40D3AFD3}" type="VALUE">
                      <a:rPr lang="en-US" sz="2800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CA5-B542-859F-F9B6BC5FCFA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2EB112D-72D9-446C-BF9F-9EDADC52EC40}" type="VALUE">
                      <a:rPr lang="en-US" sz="2800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CA5-B542-859F-F9B6BC5FCF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Подавленная ВН</c:v>
                </c:pt>
                <c:pt idx="1">
                  <c:v>Неподавленная ВН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0.43</c:v>
                </c:pt>
                <c:pt idx="1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A5-B542-859F-F9B6BC5FCF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>
                <a:solidFill>
                  <a:srgbClr val="002060"/>
                </a:solidFill>
              </a:rPr>
              <a:t>2019 г.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E3E-F949-B54F-CDECF348096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E3E-F949-B54F-CDECF348096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5CAAD286-8B07-4AFE-AE75-0E64E3BFC6E5}" type="VALUE">
                      <a:rPr lang="en-US" sz="2800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E3E-F949-B54F-CDECF348096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B35821C-D873-429D-95F5-D192C5C38BFA}" type="VALUE">
                      <a:rPr lang="en-US" sz="2800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E3E-F949-B54F-CDECF34809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Подавленная ВН</c:v>
                </c:pt>
                <c:pt idx="1">
                  <c:v>Неподавленная ВН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0.64</c:v>
                </c:pt>
                <c:pt idx="1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E3E-F949-B54F-CDECF34809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/>
              <a:t>Освободившиеся клиенты Проекта 2017-2019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Освободившиеся клиенты Проекта 2017-2019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BE5-6B40-8B8D-3B1CD62EA38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BE5-6B40-8B8D-3B1CD62EA38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BE5-6B40-8B8D-3B1CD62EA38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BE5-6B40-8B8D-3B1CD62EA383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BE5-6B40-8B8D-3B1CD62EA38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1BE5-6B40-8B8D-3B1CD62EA3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 свободе</c:v>
                </c:pt>
                <c:pt idx="1">
                  <c:v>Вернулись в тюрьму</c:v>
                </c:pt>
                <c:pt idx="2">
                  <c:v>Уехали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0.67</c:v>
                </c:pt>
                <c:pt idx="1">
                  <c:v>0.1</c:v>
                </c:pt>
                <c:pt idx="2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BE5-6B40-8B8D-3B1CD62EA3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12197-F350-4C4D-95E3-400E666D2167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D6B34-53F0-413F-903E-DDFDF5A9D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731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6B34-53F0-413F-903E-DDFDF5A9D45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469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6B34-53F0-413F-903E-DDFDF5A9D457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996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6B34-53F0-413F-903E-DDFDF5A9D457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362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6B34-53F0-413F-903E-DDFDF5A9D457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578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6B34-53F0-413F-903E-DDFDF5A9D457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6031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6B34-53F0-413F-903E-DDFDF5A9D457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7015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6B34-53F0-413F-903E-DDFDF5A9D457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4369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6B34-53F0-413F-903E-DDFDF5A9D457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8889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6B34-53F0-413F-903E-DDFDF5A9D457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345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6B34-53F0-413F-903E-DDFDF5A9D45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345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6B34-53F0-413F-903E-DDFDF5A9D45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444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6B34-53F0-413F-903E-DDFDF5A9D45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230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6B34-53F0-413F-903E-DDFDF5A9D45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785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6B34-53F0-413F-903E-DDFDF5A9D45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242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6B34-53F0-413F-903E-DDFDF5A9D45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911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6B34-53F0-413F-903E-DDFDF5A9D45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1730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6B34-53F0-413F-903E-DDFDF5A9D45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556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42DA-42E0-4EDB-9523-2A9FF13D288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921B-FA19-4808-BA36-8E8E9914C5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250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42DA-42E0-4EDB-9523-2A9FF13D288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921B-FA19-4808-BA36-8E8E9914C5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425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42DA-42E0-4EDB-9523-2A9FF13D288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921B-FA19-4808-BA36-8E8E9914C5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039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42DA-42E0-4EDB-9523-2A9FF13D288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921B-FA19-4808-BA36-8E8E9914C5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76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42DA-42E0-4EDB-9523-2A9FF13D288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921B-FA19-4808-BA36-8E8E9914C5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288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42DA-42E0-4EDB-9523-2A9FF13D288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921B-FA19-4808-BA36-8E8E9914C5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12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42DA-42E0-4EDB-9523-2A9FF13D288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921B-FA19-4808-BA36-8E8E9914C5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334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42DA-42E0-4EDB-9523-2A9FF13D288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921B-FA19-4808-BA36-8E8E9914C5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811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42DA-42E0-4EDB-9523-2A9FF13D288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921B-FA19-4808-BA36-8E8E9914C5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950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42DA-42E0-4EDB-9523-2A9FF13D288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921B-FA19-4808-BA36-8E8E9914C5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787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42DA-42E0-4EDB-9523-2A9FF13D288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921B-FA19-4808-BA36-8E8E9914C5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225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242DA-42E0-4EDB-9523-2A9FF13D288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7921B-FA19-4808-BA36-8E8E9914C5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32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" b="1527"/>
          <a:stretch/>
        </p:blipFill>
        <p:spPr>
          <a:xfrm>
            <a:off x="-1" y="9524"/>
            <a:ext cx="12182887" cy="68484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584335"/>
            <a:ext cx="11519996" cy="3282940"/>
          </a:xfrm>
        </p:spPr>
        <p:txBody>
          <a:bodyPr>
            <a:normAutofit/>
          </a:bodyPr>
          <a:lstStyle/>
          <a:p>
            <a:r>
              <a:rPr lang="ru-RU" sz="5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Проект по противодействию ВИЧ</a:t>
            </a:r>
            <a:br>
              <a:rPr lang="ru-RU" sz="5200" b="1" dirty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52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в Казахстане</a:t>
            </a:r>
            <a:br>
              <a:rPr lang="ru-RU" sz="5200" b="1" dirty="0">
                <a:solidFill>
                  <a:srgbClr val="C00000"/>
                </a:solidFill>
                <a:latin typeface="Century Gothic" panose="020B0502020202020204" pitchFamily="34" charset="0"/>
              </a:rPr>
            </a:br>
            <a:br>
              <a:rPr lang="ru-RU" sz="4000" dirty="0">
                <a:solidFill>
                  <a:srgbClr val="C00000"/>
                </a:solidFill>
                <a:latin typeface="Century Gothic" panose="020B0502020202020204" pitchFamily="34" charset="0"/>
              </a:rPr>
            </a:br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>ИТОГИ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486"/>
          <a:stretch/>
        </p:blipFill>
        <p:spPr>
          <a:xfrm>
            <a:off x="0" y="156710"/>
            <a:ext cx="4987874" cy="1672090"/>
          </a:xfrm>
          <a:prstGeom prst="rect">
            <a:avLst/>
          </a:prstGeom>
        </p:spPr>
      </p:pic>
      <p:pic>
        <p:nvPicPr>
          <p:cNvPr id="6" name="Рисунок 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94612" y="76270"/>
            <a:ext cx="3949234" cy="1508065"/>
          </a:xfrm>
          <a:prstGeom prst="rect">
            <a:avLst/>
          </a:prstGeom>
        </p:spPr>
      </p:pic>
      <p:pic>
        <p:nvPicPr>
          <p:cNvPr id="7" name="Рисунок 6" descr="D:\Вос\Работа\Answer\логотип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68" y="4527562"/>
            <a:ext cx="3776538" cy="1924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6" descr="Описание: C:\Users\User\Desktop\КИМ Д\письма в ДУИС\лого герлита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4314825"/>
            <a:ext cx="2861771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1183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" b="1527"/>
          <a:stretch/>
        </p:blipFill>
        <p:spPr>
          <a:xfrm>
            <a:off x="-1" y="9524"/>
            <a:ext cx="12182887" cy="68484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66824"/>
          </a:xfrm>
        </p:spPr>
        <p:txBody>
          <a:bodyPr/>
          <a:lstStyle/>
          <a:p>
            <a:pPr algn="ctr"/>
            <a:r>
              <a:rPr lang="ru-RU" sz="6000" dirty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19249"/>
            <a:ext cx="12191999" cy="5248273"/>
          </a:xfrm>
        </p:spPr>
        <p:txBody>
          <a:bodyPr>
            <a:normAutofit/>
          </a:bodyPr>
          <a:lstStyle/>
          <a:p>
            <a:pPr marL="361950" indent="0">
              <a:buNone/>
            </a:pPr>
            <a:r>
              <a:rPr lang="ru-RU" sz="3000" b="1" dirty="0">
                <a:latin typeface="Century Gothic" panose="020B0502020202020204" pitchFamily="34" charset="0"/>
              </a:rPr>
              <a:t>2 фаза </a:t>
            </a:r>
            <a:r>
              <a:rPr lang="ru-RU" sz="3000" dirty="0">
                <a:latin typeface="Century Gothic" panose="020B0502020202020204" pitchFamily="34" charset="0"/>
              </a:rPr>
              <a:t>проекта (работа с ключевыми группами – ЛУИН и ЛЖВ)</a:t>
            </a:r>
            <a:r>
              <a:rPr lang="ru-RU" sz="3000" b="1" dirty="0">
                <a:latin typeface="Century Gothic" panose="020B0502020202020204" pitchFamily="34" charset="0"/>
              </a:rPr>
              <a:t> </a:t>
            </a:r>
          </a:p>
          <a:p>
            <a:pPr marL="361950" indent="0">
              <a:buNone/>
            </a:pPr>
            <a:r>
              <a:rPr lang="ru-RU" sz="3000" dirty="0">
                <a:latin typeface="Century Gothic" panose="020B0502020202020204" pitchFamily="34" charset="0"/>
              </a:rPr>
              <a:t>2016-2017 годы – внимание сконцентрировано на наиболее уязвимых заключенных:</a:t>
            </a:r>
          </a:p>
          <a:p>
            <a:pPr marL="361950" indent="0">
              <a:buNone/>
            </a:pPr>
            <a:endParaRPr lang="ru-RU" sz="2000" dirty="0">
              <a:latin typeface="Century Gothic" panose="020B0502020202020204" pitchFamily="34" charset="0"/>
            </a:endParaRPr>
          </a:p>
          <a:p>
            <a:pPr marL="361950" indent="-361950"/>
            <a:r>
              <a:rPr lang="ru-RU" sz="3000" dirty="0">
                <a:latin typeface="Century Gothic" panose="020B0502020202020204" pitchFamily="34" charset="0"/>
              </a:rPr>
              <a:t>В результате, 2281 заключенный (с упором на ЛУИН) прошел тест на ВИЧ и знает свой результат. За все время – </a:t>
            </a:r>
            <a:r>
              <a:rPr lang="ru-RU" sz="3000" b="1" dirty="0">
                <a:latin typeface="Century Gothic" panose="020B0502020202020204" pitchFamily="34" charset="0"/>
              </a:rPr>
              <a:t>4363</a:t>
            </a:r>
            <a:r>
              <a:rPr lang="ru-RU" sz="3000" dirty="0">
                <a:latin typeface="Century Gothic" panose="020B0502020202020204" pitchFamily="34" charset="0"/>
              </a:rPr>
              <a:t> человека.</a:t>
            </a:r>
          </a:p>
          <a:p>
            <a:pPr marL="361950" indent="-361950"/>
            <a:r>
              <a:rPr lang="ru-RU" sz="3000" dirty="0">
                <a:latin typeface="Century Gothic" panose="020B0502020202020204" pitchFamily="34" charset="0"/>
              </a:rPr>
              <a:t>242 заключенных (ЛУИН и ЛЖВ) освободились в рамках программы СТАРТ+. За все время – </a:t>
            </a:r>
            <a:r>
              <a:rPr lang="ru-RU" sz="3000" b="1" dirty="0">
                <a:latin typeface="Century Gothic" panose="020B0502020202020204" pitchFamily="34" charset="0"/>
              </a:rPr>
              <a:t>545</a:t>
            </a:r>
            <a:r>
              <a:rPr lang="ru-RU" sz="3000" dirty="0">
                <a:latin typeface="Century Gothic" panose="020B0502020202020204" pitchFamily="34" charset="0"/>
              </a:rPr>
              <a:t> человек.</a:t>
            </a:r>
          </a:p>
          <a:p>
            <a:pPr marL="361950" indent="-361950" algn="just"/>
            <a:endParaRPr lang="ru-RU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959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" b="1527"/>
          <a:stretch/>
        </p:blipFill>
        <p:spPr>
          <a:xfrm>
            <a:off x="-1" y="9524"/>
            <a:ext cx="12182887" cy="68484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66824"/>
          </a:xfrm>
        </p:spPr>
        <p:txBody>
          <a:bodyPr/>
          <a:lstStyle/>
          <a:p>
            <a:pPr algn="ctr"/>
            <a:r>
              <a:rPr lang="ru-RU" sz="6000" dirty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19249"/>
            <a:ext cx="12191999" cy="5248273"/>
          </a:xfrm>
        </p:spPr>
        <p:txBody>
          <a:bodyPr>
            <a:normAutofit/>
          </a:bodyPr>
          <a:lstStyle/>
          <a:p>
            <a:pPr marL="361950" indent="0">
              <a:buNone/>
            </a:pPr>
            <a:r>
              <a:rPr lang="ru-RU" sz="3000" b="1" dirty="0">
                <a:latin typeface="Century Gothic" panose="020B0502020202020204" pitchFamily="34" charset="0"/>
              </a:rPr>
              <a:t>3 фаза </a:t>
            </a:r>
            <a:r>
              <a:rPr lang="ru-RU" sz="3000" dirty="0">
                <a:latin typeface="Century Gothic" panose="020B0502020202020204" pitchFamily="34" charset="0"/>
              </a:rPr>
              <a:t>проекта 2018-2019 годы – вторые и третьи «90» – акцент на работе с ЛЖВ – раннее начало АРТ и приверженность лечению:</a:t>
            </a:r>
          </a:p>
          <a:p>
            <a:pPr marL="361950" indent="0">
              <a:buNone/>
            </a:pPr>
            <a:endParaRPr lang="ru-RU" sz="2000" dirty="0">
              <a:latin typeface="Century Gothic" panose="020B0502020202020204" pitchFamily="34" charset="0"/>
            </a:endParaRPr>
          </a:p>
          <a:p>
            <a:pPr marL="361950" indent="-361950"/>
            <a:r>
              <a:rPr lang="ru-RU" sz="3000" dirty="0">
                <a:latin typeface="Century Gothic" panose="020B0502020202020204" pitchFamily="34" charset="0"/>
              </a:rPr>
              <a:t>90% заключенных ЛЖВ проектных учреждений (</a:t>
            </a:r>
            <a:r>
              <a:rPr lang="ru-RU" sz="3000" b="1" dirty="0">
                <a:latin typeface="Century Gothic" panose="020B0502020202020204" pitchFamily="34" charset="0"/>
              </a:rPr>
              <a:t>более 200 человек ежегодно</a:t>
            </a:r>
            <a:r>
              <a:rPr lang="ru-RU" sz="3000" dirty="0">
                <a:latin typeface="Century Gothic" panose="020B0502020202020204" pitchFamily="34" charset="0"/>
              </a:rPr>
              <a:t>) получают непрерывную поддержку – консультирование, обучение, группы взаимопомощи, </a:t>
            </a:r>
          </a:p>
          <a:p>
            <a:pPr marL="361950" indent="-361950"/>
            <a:r>
              <a:rPr lang="ru-RU" sz="3000" b="1" dirty="0">
                <a:latin typeface="Century Gothic" panose="020B0502020202020204" pitchFamily="34" charset="0"/>
              </a:rPr>
              <a:t>236 </a:t>
            </a:r>
            <a:r>
              <a:rPr lang="ru-RU" sz="3000" dirty="0">
                <a:latin typeface="Century Gothic" panose="020B0502020202020204" pitchFamily="34" charset="0"/>
              </a:rPr>
              <a:t>ЛЖВ освободились в рамках программы СТАРТ+.</a:t>
            </a:r>
          </a:p>
        </p:txBody>
      </p:sp>
    </p:spTree>
    <p:extLst>
      <p:ext uri="{BB962C8B-B14F-4D97-AF65-F5344CB8AC3E}">
        <p14:creationId xmlns:p14="http://schemas.microsoft.com/office/powerpoint/2010/main" val="3812163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" b="1527"/>
          <a:stretch/>
        </p:blipFill>
        <p:spPr>
          <a:xfrm>
            <a:off x="-1" y="9524"/>
            <a:ext cx="12182887" cy="68484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47774"/>
          </a:xfrm>
        </p:spPr>
        <p:txBody>
          <a:bodyPr>
            <a:normAutofit/>
          </a:bodyPr>
          <a:lstStyle/>
          <a:p>
            <a:pPr algn="ctr"/>
            <a:r>
              <a:rPr lang="ru-RU" sz="6000" dirty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</a:t>
            </a:r>
            <a:endParaRPr lang="ru-RU" sz="6000" dirty="0"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2101414"/>
              </p:ext>
            </p:extLst>
          </p:nvPr>
        </p:nvGraphicFramePr>
        <p:xfrm>
          <a:off x="-1" y="2209245"/>
          <a:ext cx="609600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Объект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3291929"/>
              </p:ext>
            </p:extLst>
          </p:nvPr>
        </p:nvGraphicFramePr>
        <p:xfrm>
          <a:off x="6082328" y="2209245"/>
          <a:ext cx="609600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219451" y="1247775"/>
            <a:ext cx="5734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Вирусная нагрузка</a:t>
            </a:r>
          </a:p>
        </p:txBody>
      </p:sp>
    </p:spTree>
    <p:extLst>
      <p:ext uri="{BB962C8B-B14F-4D97-AF65-F5344CB8AC3E}">
        <p14:creationId xmlns:p14="http://schemas.microsoft.com/office/powerpoint/2010/main" val="671490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" b="1527"/>
          <a:stretch/>
        </p:blipFill>
        <p:spPr>
          <a:xfrm>
            <a:off x="-1" y="9524"/>
            <a:ext cx="12182887" cy="68484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66824"/>
          </a:xfrm>
        </p:spPr>
        <p:txBody>
          <a:bodyPr/>
          <a:lstStyle/>
          <a:p>
            <a:pPr algn="ctr"/>
            <a:r>
              <a:rPr lang="ru-RU" sz="6000" dirty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2152650"/>
            <a:ext cx="6096000" cy="4714872"/>
          </a:xfrm>
        </p:spPr>
        <p:txBody>
          <a:bodyPr>
            <a:normAutofit/>
          </a:bodyPr>
          <a:lstStyle/>
          <a:p>
            <a:pPr marL="361950" indent="0">
              <a:buNone/>
            </a:pPr>
            <a:r>
              <a:rPr lang="ru-RU" sz="3000" dirty="0">
                <a:latin typeface="Century Gothic" panose="020B0502020202020204" pitchFamily="34" charset="0"/>
              </a:rPr>
              <a:t>2017-2019 гг. – из 175 человек, освободившихся в рамках проекта: </a:t>
            </a:r>
          </a:p>
          <a:p>
            <a:pPr marL="361950" indent="0">
              <a:buNone/>
            </a:pPr>
            <a:endParaRPr lang="ru-RU" sz="800" dirty="0">
              <a:latin typeface="Century Gothic" panose="020B0502020202020204" pitchFamily="34" charset="0"/>
            </a:endParaRPr>
          </a:p>
          <a:p>
            <a:pPr marL="361950" indent="0">
              <a:buNone/>
            </a:pPr>
            <a:r>
              <a:rPr lang="ru-RU" sz="3000" dirty="0">
                <a:latin typeface="Century Gothic" panose="020B0502020202020204" pitchFamily="34" charset="0"/>
              </a:rPr>
              <a:t>40 уехали в другие области (их судьба неизвестна).</a:t>
            </a:r>
          </a:p>
          <a:p>
            <a:pPr marL="361950" indent="0">
              <a:buNone/>
            </a:pPr>
            <a:r>
              <a:rPr lang="ru-RU" sz="3000" dirty="0">
                <a:latin typeface="Century Gothic" panose="020B0502020202020204" pitchFamily="34" charset="0"/>
              </a:rPr>
              <a:t>18 вернулись в тюрьму</a:t>
            </a:r>
          </a:p>
          <a:p>
            <a:pPr marL="361950" indent="0">
              <a:buNone/>
            </a:pPr>
            <a:r>
              <a:rPr lang="ru-RU" sz="3000" b="1" dirty="0">
                <a:latin typeface="Century Gothic" panose="020B0502020202020204" pitchFamily="34" charset="0"/>
              </a:rPr>
              <a:t>117</a:t>
            </a:r>
            <a:r>
              <a:rPr lang="ru-RU" sz="3000" dirty="0">
                <a:latin typeface="Century Gothic" panose="020B0502020202020204" pitchFamily="34" charset="0"/>
              </a:rPr>
              <a:t> человек живут на свободе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53942073"/>
              </p:ext>
            </p:extLst>
          </p:nvPr>
        </p:nvGraphicFramePr>
        <p:xfrm>
          <a:off x="6096000" y="2152650"/>
          <a:ext cx="6096000" cy="4438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495550" y="1247775"/>
            <a:ext cx="72008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Криминальные рецидивы</a:t>
            </a:r>
          </a:p>
        </p:txBody>
      </p:sp>
    </p:spTree>
    <p:extLst>
      <p:ext uri="{BB962C8B-B14F-4D97-AF65-F5344CB8AC3E}">
        <p14:creationId xmlns:p14="http://schemas.microsoft.com/office/powerpoint/2010/main" val="3604526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" b="1527"/>
          <a:stretch/>
        </p:blipFill>
        <p:spPr>
          <a:xfrm>
            <a:off x="-1" y="9524"/>
            <a:ext cx="12182887" cy="68484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66824"/>
          </a:xfrm>
        </p:spPr>
        <p:txBody>
          <a:bodyPr/>
          <a:lstStyle/>
          <a:p>
            <a:pPr algn="ctr"/>
            <a:r>
              <a:rPr lang="en-US" sz="6000" dirty="0">
                <a:latin typeface="Century Gothic" panose="020B0502020202020204" pitchFamily="34" charset="0"/>
              </a:rPr>
              <a:t>POZ.INFO</a:t>
            </a:r>
            <a:endParaRPr lang="ru-RU" sz="6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76349"/>
            <a:ext cx="12182886" cy="5591174"/>
          </a:xfrm>
        </p:spPr>
        <p:txBody>
          <a:bodyPr>
            <a:noAutofit/>
          </a:bodyPr>
          <a:lstStyle/>
          <a:p>
            <a:pPr marL="361950" indent="0">
              <a:buNone/>
            </a:pPr>
            <a:r>
              <a:rPr lang="ru-RU" dirty="0">
                <a:latin typeface="Century Gothic" panose="020B0502020202020204" pitchFamily="34" charset="0"/>
              </a:rPr>
              <a:t>Первое в Казахстане мобильное приложение для ЛЖВ, помогающее оставаться приверженным АРТ, включает</a:t>
            </a:r>
            <a:r>
              <a:rPr lang="en-US" dirty="0">
                <a:latin typeface="Century Gothic" panose="020B0502020202020204" pitchFamily="34" charset="0"/>
              </a:rPr>
              <a:t>:</a:t>
            </a:r>
          </a:p>
          <a:p>
            <a:pPr marL="361950" lvl="1" indent="-323850"/>
            <a:r>
              <a:rPr lang="ru-RU" sz="2800" dirty="0">
                <a:latin typeface="Century Gothic" panose="020B0502020202020204" pitchFamily="34" charset="0"/>
              </a:rPr>
              <a:t>Информацию о каждом АРВ-препарате</a:t>
            </a:r>
            <a:r>
              <a:rPr lang="en-US" sz="2800" dirty="0">
                <a:latin typeface="Century Gothic" panose="020B0502020202020204" pitchFamily="34" charset="0"/>
              </a:rPr>
              <a:t>;</a:t>
            </a:r>
          </a:p>
          <a:p>
            <a:pPr marL="361950" lvl="1" indent="-323850"/>
            <a:r>
              <a:rPr lang="ru-RU" sz="2800" dirty="0">
                <a:latin typeface="Century Gothic" panose="020B0502020202020204" pitchFamily="34" charset="0"/>
              </a:rPr>
              <a:t>Основную информацию о ВИЧ и лечении</a:t>
            </a:r>
            <a:r>
              <a:rPr lang="en-US" sz="2800" dirty="0">
                <a:latin typeface="Century Gothic" panose="020B0502020202020204" pitchFamily="34" charset="0"/>
              </a:rPr>
              <a:t>;</a:t>
            </a:r>
          </a:p>
          <a:p>
            <a:pPr marL="361950" lvl="1" indent="-323850"/>
            <a:r>
              <a:rPr lang="ru-RU" sz="2800" dirty="0">
                <a:latin typeface="Century Gothic" panose="020B0502020202020204" pitchFamily="34" charset="0"/>
              </a:rPr>
              <a:t>Контактные данные медицинских учреждений и НПО в каждом регионе</a:t>
            </a:r>
            <a:r>
              <a:rPr lang="en-US" sz="2800" dirty="0">
                <a:latin typeface="Century Gothic" panose="020B0502020202020204" pitchFamily="34" charset="0"/>
              </a:rPr>
              <a:t>;</a:t>
            </a:r>
          </a:p>
          <a:p>
            <a:pPr marL="361950" lvl="1" indent="-323850"/>
            <a:r>
              <a:rPr lang="ru-RU" sz="2800" dirty="0">
                <a:latin typeface="Century Gothic" panose="020B0502020202020204" pitchFamily="34" charset="0"/>
              </a:rPr>
              <a:t>Персональная настройка схемы приема препаратов</a:t>
            </a:r>
            <a:r>
              <a:rPr lang="en-US" sz="2800" dirty="0">
                <a:latin typeface="Century Gothic" panose="020B0502020202020204" pitchFamily="34" charset="0"/>
              </a:rPr>
              <a:t>;</a:t>
            </a:r>
          </a:p>
          <a:p>
            <a:pPr marL="361950" lvl="1" indent="-323850"/>
            <a:r>
              <a:rPr lang="ru-RU" sz="2800" dirty="0">
                <a:latin typeface="Century Gothic" panose="020B0502020202020204" pitchFamily="34" charset="0"/>
              </a:rPr>
              <a:t>Настройка напоминания о времени приема препаратов</a:t>
            </a:r>
            <a:r>
              <a:rPr lang="en-US" sz="2800" dirty="0">
                <a:latin typeface="Century Gothic" panose="020B0502020202020204" pitchFamily="34" charset="0"/>
              </a:rPr>
              <a:t>.</a:t>
            </a:r>
          </a:p>
          <a:p>
            <a:pPr marL="274320" lvl="1"/>
            <a:endParaRPr lang="en-US" sz="1400" dirty="0">
              <a:latin typeface="Century Gothic" panose="020B0502020202020204" pitchFamily="34" charset="0"/>
            </a:endParaRPr>
          </a:p>
          <a:p>
            <a:pPr marL="361950" lvl="1" indent="0">
              <a:spcBef>
                <a:spcPts val="1000"/>
              </a:spcBef>
              <a:buNone/>
            </a:pPr>
            <a:r>
              <a:rPr lang="ru-RU" sz="2800" dirty="0">
                <a:latin typeface="Century Gothic" panose="020B0502020202020204" pitchFamily="34" charset="0"/>
              </a:rPr>
              <a:t>Приложение было представлено на </a:t>
            </a:r>
            <a:r>
              <a:rPr lang="en-US" sz="2800" dirty="0">
                <a:latin typeface="Century Gothic" panose="020B0502020202020204" pitchFamily="34" charset="0"/>
              </a:rPr>
              <a:t>22</a:t>
            </a:r>
            <a:r>
              <a:rPr lang="ru-RU" sz="2800" dirty="0">
                <a:latin typeface="Century Gothic" panose="020B0502020202020204" pitchFamily="34" charset="0"/>
              </a:rPr>
              <a:t> международной конференции по СПИДу в Амстердаме, официально анонсировано для всех СПИД центров Казахстана.</a:t>
            </a:r>
          </a:p>
        </p:txBody>
      </p:sp>
    </p:spTree>
    <p:extLst>
      <p:ext uri="{BB962C8B-B14F-4D97-AF65-F5344CB8AC3E}">
        <p14:creationId xmlns:p14="http://schemas.microsoft.com/office/powerpoint/2010/main" val="158028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" b="1527"/>
          <a:stretch/>
        </p:blipFill>
        <p:spPr>
          <a:xfrm>
            <a:off x="-1" y="9524"/>
            <a:ext cx="12182887" cy="68484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66824"/>
          </a:xfrm>
        </p:spPr>
        <p:txBody>
          <a:bodyPr/>
          <a:lstStyle/>
          <a:p>
            <a:pPr algn="ctr"/>
            <a:r>
              <a:rPr lang="ru-RU" sz="6000" dirty="0">
                <a:latin typeface="Century Gothic" panose="020B0502020202020204" pitchFamily="34" charset="0"/>
              </a:rPr>
              <a:t>Необходимые ресурсы</a:t>
            </a:r>
            <a:endParaRPr lang="ru-RU" sz="6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" y="1276349"/>
            <a:ext cx="12192001" cy="5591174"/>
          </a:xfrm>
        </p:spPr>
        <p:txBody>
          <a:bodyPr>
            <a:noAutofit/>
          </a:bodyPr>
          <a:lstStyle/>
          <a:p>
            <a:pPr marL="44767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latin typeface="Century Gothic" panose="020B0502020202020204" pitchFamily="34" charset="0"/>
              </a:rPr>
              <a:t>Представленная модель работы основана на проведении длительной индивидуальной работы,</a:t>
            </a:r>
          </a:p>
          <a:p>
            <a:pPr marL="44767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latin typeface="Century Gothic" panose="020B0502020202020204" pitchFamily="34" charset="0"/>
              </a:rPr>
              <a:t>для получения устойчивых, качественных результатов, требующая значительных затрат времени и людских ресурсов.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400" dirty="0">
              <a:latin typeface="Century Gothic" panose="020B0502020202020204" pitchFamily="34" charset="0"/>
            </a:endParaRPr>
          </a:p>
          <a:p>
            <a:pPr marL="44767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latin typeface="Century Gothic" panose="020B0502020202020204" pitchFamily="34" charset="0"/>
              </a:rPr>
              <a:t>Основные затраты включают</a:t>
            </a:r>
            <a:r>
              <a:rPr lang="en-US" dirty="0">
                <a:latin typeface="Century Gothic" panose="020B0502020202020204" pitchFamily="34" charset="0"/>
              </a:rPr>
              <a:t>: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dirty="0">
                <a:latin typeface="Century Gothic" panose="020B0502020202020204" pitchFamily="34" charset="0"/>
              </a:rPr>
              <a:t>Оплату труда равных консультантов и поощрение равных навигаторов.</a:t>
            </a:r>
            <a:endParaRPr lang="en-US" dirty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dirty="0">
                <a:latin typeface="Century Gothic" panose="020B0502020202020204" pitchFamily="34" charset="0"/>
              </a:rPr>
              <a:t>Транспортные расходы</a:t>
            </a:r>
            <a:r>
              <a:rPr lang="en-US" dirty="0">
                <a:latin typeface="Century Gothic" panose="020B0502020202020204" pitchFamily="34" charset="0"/>
              </a:rPr>
              <a:t> (</a:t>
            </a:r>
            <a:r>
              <a:rPr lang="ru-RU" dirty="0">
                <a:latin typeface="Century Gothic" panose="020B0502020202020204" pitchFamily="34" charset="0"/>
              </a:rPr>
              <a:t>проезд к поставщикам услуг</a:t>
            </a:r>
            <a:r>
              <a:rPr lang="en-US" dirty="0">
                <a:latin typeface="Century Gothic" panose="020B0502020202020204" pitchFamily="34" charset="0"/>
              </a:rPr>
              <a:t>)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dirty="0">
                <a:latin typeface="Century Gothic" panose="020B0502020202020204" pitchFamily="34" charset="0"/>
              </a:rPr>
              <a:t>Поддержание домов-на-полпути, хозяйственные расходы, включая питание и отопление.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dirty="0">
                <a:latin typeface="Century Gothic" panose="020B0502020202020204" pitchFamily="34" charset="0"/>
              </a:rPr>
              <a:t>Развитие и расширение мобильного приложения </a:t>
            </a:r>
            <a:r>
              <a:rPr lang="en-US" dirty="0">
                <a:latin typeface="Century Gothic" panose="020B0502020202020204" pitchFamily="34" charset="0"/>
              </a:rPr>
              <a:t>POZ.INFO.</a:t>
            </a:r>
          </a:p>
        </p:txBody>
      </p:sp>
    </p:spTree>
    <p:extLst>
      <p:ext uri="{BB962C8B-B14F-4D97-AF65-F5344CB8AC3E}">
        <p14:creationId xmlns:p14="http://schemas.microsoft.com/office/powerpoint/2010/main" val="3526974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" b="1527"/>
          <a:stretch/>
        </p:blipFill>
        <p:spPr>
          <a:xfrm>
            <a:off x="-1" y="9524"/>
            <a:ext cx="12182887" cy="68484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1"/>
            <a:ext cx="12192001" cy="1266824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latin typeface="Century Gothic" panose="020B0502020202020204" pitchFamily="34" charset="0"/>
              </a:rPr>
              <a:t>Переход на республиканский уровень</a:t>
            </a:r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76349"/>
            <a:ext cx="11858625" cy="5591174"/>
          </a:xfrm>
        </p:spPr>
        <p:txBody>
          <a:bodyPr>
            <a:noAutofit/>
          </a:bodyPr>
          <a:lstStyle/>
          <a:p>
            <a:pPr marL="54292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600" b="1" dirty="0">
                <a:latin typeface="Century Gothic" panose="020B0502020202020204" pitchFamily="34" charset="0"/>
              </a:rPr>
              <a:t>Институционализация прямого сервиса: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000" dirty="0">
              <a:latin typeface="Century Gothic" panose="020B0502020202020204" pitchFamily="34" charset="0"/>
            </a:endParaRP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AutoNum type="arabicPeriod"/>
            </a:pPr>
            <a:r>
              <a:rPr lang="ru-RU" sz="3000" dirty="0">
                <a:latin typeface="Century Gothic" panose="020B0502020202020204" pitchFamily="34" charset="0"/>
              </a:rPr>
              <a:t>Внедрение системы равных навигаторов в работу пенитенциарных учреждений (принять соответствующие приказы, инструкции, практические руководства и т.д.).</a:t>
            </a:r>
            <a:endParaRPr lang="en-US" sz="3000" dirty="0">
              <a:latin typeface="Century Gothic" panose="020B0502020202020204" pitchFamily="34" charset="0"/>
            </a:endParaRP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ru-RU" sz="3000" dirty="0">
                <a:latin typeface="Century Gothic" panose="020B0502020202020204" pitchFamily="34" charset="0"/>
              </a:rPr>
              <a:t>Внедрение программы СТАРТ+ в работу службы пробации</a:t>
            </a:r>
            <a:r>
              <a:rPr lang="en-US" sz="3000" dirty="0">
                <a:latin typeface="Century Gothic" panose="020B0502020202020204" pitchFamily="34" charset="0"/>
              </a:rPr>
              <a:t>. </a:t>
            </a:r>
            <a:endParaRPr lang="ru-RU" sz="3000" dirty="0">
              <a:latin typeface="Century Gothic" panose="020B0502020202020204" pitchFamily="34" charset="0"/>
            </a:endParaRP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AutoNum type="arabicPeriod"/>
            </a:pPr>
            <a:r>
              <a:rPr lang="ru-RU" sz="3000" dirty="0">
                <a:latin typeface="Century Gothic" panose="020B0502020202020204" pitchFamily="34" charset="0"/>
              </a:rPr>
              <a:t>Обеспечение финансирования этих программ из государственного бюджета (штатные единицы, бюджетное финансирование НПО и т.д.)</a:t>
            </a:r>
            <a:endParaRPr lang="en-US" sz="3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57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" b="1527"/>
          <a:stretch/>
        </p:blipFill>
        <p:spPr>
          <a:xfrm>
            <a:off x="-1" y="9524"/>
            <a:ext cx="12182887" cy="68484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584335"/>
            <a:ext cx="11519996" cy="1978015"/>
          </a:xfrm>
        </p:spPr>
        <p:txBody>
          <a:bodyPr>
            <a:normAutofit/>
          </a:bodyPr>
          <a:lstStyle/>
          <a:p>
            <a:r>
              <a:rPr lang="ru-RU" sz="6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Спасибо </a:t>
            </a:r>
            <a:r>
              <a:rPr lang="ru-RU" sz="6600" b="1">
                <a:solidFill>
                  <a:srgbClr val="002060"/>
                </a:solidFill>
                <a:latin typeface="Century Gothic" panose="020B0502020202020204" pitchFamily="34" charset="0"/>
              </a:rPr>
              <a:t>за внимание</a:t>
            </a:r>
            <a:r>
              <a:rPr lang="ru-RU" sz="6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!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486"/>
          <a:stretch/>
        </p:blipFill>
        <p:spPr>
          <a:xfrm>
            <a:off x="0" y="156710"/>
            <a:ext cx="4987874" cy="1672090"/>
          </a:xfrm>
          <a:prstGeom prst="rect">
            <a:avLst/>
          </a:prstGeom>
        </p:spPr>
      </p:pic>
      <p:pic>
        <p:nvPicPr>
          <p:cNvPr id="6" name="Рисунок 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94612" y="76270"/>
            <a:ext cx="3949234" cy="1508065"/>
          </a:xfrm>
          <a:prstGeom prst="rect">
            <a:avLst/>
          </a:prstGeom>
        </p:spPr>
      </p:pic>
      <p:pic>
        <p:nvPicPr>
          <p:cNvPr id="7" name="Рисунок 6" descr="D:\Вос\Работа\Answer\логотип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68" y="4527562"/>
            <a:ext cx="3776538" cy="1924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6" descr="Описание: C:\Users\User\Desktop\КИМ Д\письма в ДУИС\лого герлита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2075" y="4314825"/>
            <a:ext cx="2861771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5266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" b="1527"/>
          <a:stretch/>
        </p:blipFill>
        <p:spPr>
          <a:xfrm>
            <a:off x="-1" y="9524"/>
            <a:ext cx="12182887" cy="68484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66824"/>
          </a:xfrm>
        </p:spPr>
        <p:txBody>
          <a:bodyPr/>
          <a:lstStyle/>
          <a:p>
            <a:pPr algn="ctr"/>
            <a:r>
              <a:rPr lang="ru-RU" sz="6000" dirty="0">
                <a:solidFill>
                  <a:srgbClr val="002060"/>
                </a:solidFill>
                <a:latin typeface="Century Gothic" panose="020B0502020202020204" pitchFamily="34" charset="0"/>
              </a:rPr>
              <a:t>Паспорт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1495425"/>
            <a:ext cx="11487150" cy="537209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3000" dirty="0">
                <a:latin typeface="Century Gothic" panose="020B0502020202020204" pitchFamily="34" charset="0"/>
              </a:rPr>
              <a:t>Проект реализуется общественным фондом «</a:t>
            </a:r>
            <a:r>
              <a:rPr lang="en-US" sz="3000" dirty="0">
                <a:latin typeface="Century Gothic" panose="020B0502020202020204" pitchFamily="34" charset="0"/>
              </a:rPr>
              <a:t>AFEW Kazakhstan</a:t>
            </a:r>
            <a:r>
              <a:rPr lang="ru-RU" sz="3000" dirty="0">
                <a:latin typeface="Century Gothic" panose="020B0502020202020204" pitchFamily="34" charset="0"/>
              </a:rPr>
              <a:t>»</a:t>
            </a:r>
            <a:r>
              <a:rPr lang="en-US" sz="3000" dirty="0">
                <a:latin typeface="Century Gothic" panose="020B0502020202020204" pitchFamily="34" charset="0"/>
              </a:rPr>
              <a:t> </a:t>
            </a:r>
            <a:r>
              <a:rPr lang="ru-RU" sz="3000" dirty="0">
                <a:latin typeface="Century Gothic" panose="020B0502020202020204" pitchFamily="34" charset="0"/>
              </a:rPr>
              <a:t>при финансовой поддержке Агентства США по международному развитию (USAID)</a:t>
            </a:r>
            <a:endParaRPr lang="en-US" sz="3000" dirty="0">
              <a:latin typeface="Century Gothic" panose="020B0502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000" b="1" dirty="0">
              <a:latin typeface="Century Gothic" panose="020B0502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3000" b="1" dirty="0">
                <a:latin typeface="Century Gothic" panose="020B0502020202020204" pitchFamily="34" charset="0"/>
              </a:rPr>
              <a:t>Цель проекта: </a:t>
            </a:r>
            <a:r>
              <a:rPr lang="ru-RU" sz="3000" dirty="0">
                <a:latin typeface="Century Gothic" panose="020B0502020202020204" pitchFamily="34" charset="0"/>
              </a:rPr>
              <a:t>повышение доступа ключевых групп заключенных и бывших заключенных к качественным услугам по профилактике и лечению ВИЧ-инфекции для достижения целей UNAIDS «90-90-90».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b="1" dirty="0">
              <a:latin typeface="Century Gothic" panose="020B0502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3000" b="1" dirty="0">
                <a:latin typeface="Century Gothic" panose="020B0502020202020204" pitchFamily="34" charset="0"/>
              </a:rPr>
              <a:t>Срок реализации: </a:t>
            </a:r>
            <a:r>
              <a:rPr lang="ru-RU" sz="3000" dirty="0">
                <a:latin typeface="Century Gothic" panose="020B0502020202020204" pitchFamily="34" charset="0"/>
              </a:rPr>
              <a:t>11 июня 2014 – 31 декабря 2019</a:t>
            </a:r>
          </a:p>
          <a:p>
            <a:pPr marL="0" indent="0">
              <a:spcBef>
                <a:spcPts val="0"/>
              </a:spcBef>
              <a:buNone/>
            </a:pPr>
            <a:endParaRPr lang="ru-RU" sz="3000" b="1" dirty="0">
              <a:latin typeface="Century Gothic" panose="020B0502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1308868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" b="1527"/>
          <a:stretch/>
        </p:blipFill>
        <p:spPr>
          <a:xfrm>
            <a:off x="-1" y="9524"/>
            <a:ext cx="12182887" cy="68484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66824"/>
          </a:xfrm>
        </p:spPr>
        <p:txBody>
          <a:bodyPr/>
          <a:lstStyle/>
          <a:p>
            <a:pPr algn="ctr"/>
            <a:r>
              <a:rPr lang="ru-RU" sz="6000" dirty="0">
                <a:solidFill>
                  <a:srgbClr val="002060"/>
                </a:solidFill>
                <a:latin typeface="Century Gothic" panose="020B0502020202020204" pitchFamily="34" charset="0"/>
              </a:rPr>
              <a:t>Паспорт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899" y="1266825"/>
            <a:ext cx="11496675" cy="560069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000" b="1" dirty="0">
                <a:latin typeface="Century Gothic" panose="020B0502020202020204" pitchFamily="34" charset="0"/>
              </a:rPr>
              <a:t>География:</a:t>
            </a:r>
          </a:p>
          <a:p>
            <a:r>
              <a:rPr lang="ru-RU" sz="3000" dirty="0">
                <a:latin typeface="Century Gothic" panose="020B0502020202020204" pitchFamily="34" charset="0"/>
              </a:rPr>
              <a:t>Казахстан –</a:t>
            </a:r>
            <a:r>
              <a:rPr lang="ru-RU" sz="3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 Восточно-Казахстанская область и Павлодар</a:t>
            </a:r>
          </a:p>
          <a:p>
            <a:r>
              <a:rPr lang="ru-RU" sz="3000" dirty="0" err="1">
                <a:latin typeface="Century Gothic" panose="020B0502020202020204" pitchFamily="34" charset="0"/>
              </a:rPr>
              <a:t>Кыргызская</a:t>
            </a:r>
            <a:r>
              <a:rPr lang="ru-RU" sz="3000" dirty="0">
                <a:latin typeface="Century Gothic" panose="020B0502020202020204" pitchFamily="34" charset="0"/>
              </a:rPr>
              <a:t> Республика – Бишкек и Чуйская область</a:t>
            </a:r>
          </a:p>
          <a:p>
            <a:r>
              <a:rPr lang="ru-RU" sz="3000" dirty="0">
                <a:latin typeface="Century Gothic" panose="020B0502020202020204" pitchFamily="34" charset="0"/>
              </a:rPr>
              <a:t>Таджикистан – Душанбе, </a:t>
            </a:r>
            <a:r>
              <a:rPr lang="ru-RU" sz="3000" dirty="0" err="1">
                <a:latin typeface="Century Gothic" panose="020B0502020202020204" pitchFamily="34" charset="0"/>
              </a:rPr>
              <a:t>Вахдат</a:t>
            </a:r>
            <a:r>
              <a:rPr lang="ru-RU" sz="3000" dirty="0">
                <a:latin typeface="Century Gothic" panose="020B0502020202020204" pitchFamily="34" charset="0"/>
              </a:rPr>
              <a:t> и Худжанд</a:t>
            </a:r>
          </a:p>
          <a:p>
            <a:pPr marL="0" indent="0">
              <a:buNone/>
            </a:pPr>
            <a:endParaRPr lang="ru-RU" sz="30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ru-RU" sz="3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В Казахстане:</a:t>
            </a:r>
          </a:p>
          <a:p>
            <a:r>
              <a:rPr lang="ru-RU" sz="3000" dirty="0">
                <a:latin typeface="Century Gothic" panose="020B0502020202020204" pitchFamily="34" charset="0"/>
              </a:rPr>
              <a:t>Общественный фонд «</a:t>
            </a:r>
            <a:r>
              <a:rPr lang="en-US" sz="3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Answer</a:t>
            </a:r>
            <a:r>
              <a:rPr lang="ru-RU" sz="3000" dirty="0">
                <a:latin typeface="Century Gothic" panose="020B0502020202020204" pitchFamily="34" charset="0"/>
              </a:rPr>
              <a:t>»</a:t>
            </a:r>
            <a:r>
              <a:rPr lang="en-US" sz="3000" dirty="0">
                <a:latin typeface="Century Gothic" panose="020B0502020202020204" pitchFamily="34" charset="0"/>
              </a:rPr>
              <a:t> </a:t>
            </a:r>
            <a:r>
              <a:rPr lang="ru-RU" sz="3000" dirty="0">
                <a:latin typeface="Century Gothic" panose="020B0502020202020204" pitchFamily="34" charset="0"/>
              </a:rPr>
              <a:t>работает в Усть-Каменогорске и ВКО в пенитенциарных учреждениях ОВ-156/2, 3, 6, 15, 18, 20, 21, 22, а также в следственном изоляторе ОВ-156/1. </a:t>
            </a:r>
          </a:p>
          <a:p>
            <a:r>
              <a:rPr lang="ru-RU" sz="3000" dirty="0">
                <a:latin typeface="Century Gothic" panose="020B0502020202020204" pitchFamily="34" charset="0"/>
              </a:rPr>
              <a:t>Общественный фонд «</a:t>
            </a:r>
            <a:r>
              <a:rPr lang="ru-RU" sz="3000" b="1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Герлита</a:t>
            </a:r>
            <a:r>
              <a:rPr lang="ru-RU" sz="3000" dirty="0">
                <a:latin typeface="Century Gothic" panose="020B0502020202020204" pitchFamily="34" charset="0"/>
              </a:rPr>
              <a:t>»</a:t>
            </a:r>
            <a:r>
              <a:rPr lang="en-US" sz="3000" dirty="0">
                <a:latin typeface="Century Gothic" panose="020B0502020202020204" pitchFamily="34" charset="0"/>
              </a:rPr>
              <a:t> </a:t>
            </a:r>
            <a:r>
              <a:rPr lang="ru-RU" sz="3000" dirty="0">
                <a:latin typeface="Century Gothic" panose="020B0502020202020204" pitchFamily="34" charset="0"/>
              </a:rPr>
              <a:t>работает в Павлодаре в учреждениях АП </a:t>
            </a:r>
            <a:r>
              <a:rPr lang="en-US" sz="3000" dirty="0">
                <a:latin typeface="Century Gothic" panose="020B0502020202020204" pitchFamily="34" charset="0"/>
              </a:rPr>
              <a:t>162/2, 3, 4</a:t>
            </a:r>
            <a:r>
              <a:rPr lang="ru-RU" sz="3000" dirty="0">
                <a:latin typeface="Century Gothic" panose="020B0502020202020204" pitchFamily="34" charset="0"/>
              </a:rPr>
              <a:t>, и в следственном изоляторе АП 162/1.</a:t>
            </a:r>
          </a:p>
          <a:p>
            <a:pPr algn="just"/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565044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" b="1527"/>
          <a:stretch/>
        </p:blipFill>
        <p:spPr>
          <a:xfrm>
            <a:off x="-1" y="9524"/>
            <a:ext cx="12182887" cy="68484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66824"/>
          </a:xfrm>
        </p:spPr>
        <p:txBody>
          <a:bodyPr/>
          <a:lstStyle/>
          <a:p>
            <a:pPr algn="ctr"/>
            <a:r>
              <a:rPr lang="ru-RU" sz="6000" dirty="0">
                <a:solidFill>
                  <a:srgbClr val="002060"/>
                </a:solidFill>
                <a:latin typeface="Century Gothic" panose="020B0502020202020204" pitchFamily="34" charset="0"/>
              </a:rPr>
              <a:t>Паспорт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1981199"/>
            <a:ext cx="11487150" cy="4886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>
                <a:latin typeface="Century Gothic" panose="020B0502020202020204" pitchFamily="34" charset="0"/>
              </a:rPr>
              <a:t>Бенефициары – </a:t>
            </a:r>
          </a:p>
          <a:p>
            <a:pPr marL="0" indent="0">
              <a:buNone/>
            </a:pPr>
            <a:r>
              <a:rPr lang="ru-RU" sz="3200" b="1" dirty="0">
                <a:latin typeface="Century Gothic" panose="020B0502020202020204" pitchFamily="34" charset="0"/>
              </a:rPr>
              <a:t>Заключенные и бывшие заключенные:</a:t>
            </a:r>
          </a:p>
          <a:p>
            <a:pPr marL="361950" indent="-361950"/>
            <a:r>
              <a:rPr lang="ru-RU" sz="3200" dirty="0">
                <a:latin typeface="Century Gothic" panose="020B0502020202020204" pitchFamily="34" charset="0"/>
              </a:rPr>
              <a:t>Люди, живущие с ВИЧ</a:t>
            </a:r>
          </a:p>
          <a:p>
            <a:pPr marL="361950" indent="-361950"/>
            <a:r>
              <a:rPr lang="ru-RU" sz="3200" dirty="0">
                <a:latin typeface="Century Gothic" panose="020B0502020202020204" pitchFamily="34" charset="0"/>
              </a:rPr>
              <a:t>Люди, употребляющие инъекционные наркотики</a:t>
            </a:r>
          </a:p>
          <a:p>
            <a:pPr marL="361950" indent="-361950"/>
            <a:r>
              <a:rPr lang="ru-RU" sz="3200" dirty="0">
                <a:latin typeface="Century Gothic" panose="020B0502020202020204" pitchFamily="34" charset="0"/>
              </a:rPr>
              <a:t>Мужчины, имеющие секс с мужчинами </a:t>
            </a:r>
          </a:p>
          <a:p>
            <a:pPr marL="361950" indent="-361950"/>
            <a:r>
              <a:rPr lang="ru-RU" sz="3200" dirty="0">
                <a:latin typeface="Century Gothic" panose="020B0502020202020204" pitchFamily="34" charset="0"/>
              </a:rPr>
              <a:t>Половые партнеры ЛЖВ</a:t>
            </a:r>
          </a:p>
        </p:txBody>
      </p:sp>
    </p:spTree>
    <p:extLst>
      <p:ext uri="{BB962C8B-B14F-4D97-AF65-F5344CB8AC3E}">
        <p14:creationId xmlns:p14="http://schemas.microsoft.com/office/powerpoint/2010/main" val="2441896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" b="1527"/>
          <a:stretch/>
        </p:blipFill>
        <p:spPr>
          <a:xfrm>
            <a:off x="-1" y="9524"/>
            <a:ext cx="12182887" cy="68484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66824"/>
          </a:xfrm>
        </p:spPr>
        <p:txBody>
          <a:bodyPr/>
          <a:lstStyle/>
          <a:p>
            <a:pPr algn="ctr"/>
            <a:r>
              <a:rPr lang="ru-RU" sz="6000" dirty="0">
                <a:solidFill>
                  <a:srgbClr val="002060"/>
                </a:solidFill>
                <a:latin typeface="Century Gothic" panose="020B0502020202020204" pitchFamily="34" charset="0"/>
              </a:rPr>
              <a:t>Мероприятия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1266825"/>
            <a:ext cx="12192001" cy="5600698"/>
          </a:xfrm>
        </p:spPr>
        <p:txBody>
          <a:bodyPr>
            <a:normAutofit fontScale="92500"/>
          </a:bodyPr>
          <a:lstStyle/>
          <a:p>
            <a:pPr marL="361950" indent="-361950"/>
            <a:r>
              <a:rPr lang="ru-RU" sz="3000" b="1" dirty="0">
                <a:latin typeface="Century Gothic" panose="020B0502020202020204" pitchFamily="34" charset="0"/>
              </a:rPr>
              <a:t>Информационная работа в МЛС и на свободе: </a:t>
            </a:r>
          </a:p>
          <a:p>
            <a:pPr marL="361950" indent="0">
              <a:buNone/>
            </a:pPr>
            <a:r>
              <a:rPr lang="ru-RU" sz="3000" dirty="0">
                <a:latin typeface="Century Gothic" panose="020B0502020202020204" pitchFamily="34" charset="0"/>
              </a:rPr>
              <a:t>Тренинги и консультирование по вопросам ВИЧ (профилактика инфицирования и продвижение ДКТ), ТБ, ИППП, вирусных гепатитов, раннего начала и приверженности АРТ</a:t>
            </a:r>
          </a:p>
          <a:p>
            <a:pPr marL="361950" indent="-361950"/>
            <a:r>
              <a:rPr lang="ru-RU" sz="3000" b="1" dirty="0">
                <a:latin typeface="Century Gothic" panose="020B0502020202020204" pitchFamily="34" charset="0"/>
              </a:rPr>
              <a:t>Социальное сопровождение </a:t>
            </a:r>
            <a:r>
              <a:rPr lang="ru-RU" sz="3000" dirty="0">
                <a:latin typeface="Century Gothic" panose="020B0502020202020204" pitchFamily="34" charset="0"/>
              </a:rPr>
              <a:t>в переходный период (СТАРТ+)</a:t>
            </a:r>
          </a:p>
          <a:p>
            <a:pPr marL="361950" indent="-361950"/>
            <a:r>
              <a:rPr lang="ru-RU" sz="3000" b="1" dirty="0">
                <a:latin typeface="Century Gothic" panose="020B0502020202020204" pitchFamily="34" charset="0"/>
              </a:rPr>
              <a:t>Просвещение</a:t>
            </a:r>
            <a:r>
              <a:rPr lang="ru-RU" sz="3000" dirty="0">
                <a:latin typeface="Century Gothic" panose="020B0502020202020204" pitchFamily="34" charset="0"/>
              </a:rPr>
              <a:t> медицинских и немедицинских сотрудников пенитенциарных учреждений: снижение стигмы и дискриминации, связанной с ВИЧ)</a:t>
            </a:r>
          </a:p>
          <a:p>
            <a:pPr marL="361950" indent="-361950"/>
            <a:r>
              <a:rPr lang="ru-RU" sz="3000" b="1" dirty="0">
                <a:latin typeface="Century Gothic" panose="020B0502020202020204" pitchFamily="34" charset="0"/>
              </a:rPr>
              <a:t>Развитие партнерства между службами:</a:t>
            </a:r>
          </a:p>
          <a:p>
            <a:pPr marL="361950" indent="0">
              <a:buNone/>
            </a:pPr>
            <a:r>
              <a:rPr lang="ru-RU" sz="3000" dirty="0">
                <a:latin typeface="Century Gothic" panose="020B0502020202020204" pitchFamily="34" charset="0"/>
              </a:rPr>
              <a:t>НПО, ДУИС, служба пробации, Центры СПИД, противотуберкулезные организации, общемедицинская сеть и др.</a:t>
            </a:r>
          </a:p>
          <a:p>
            <a:pPr algn="just"/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3905345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" b="1527"/>
          <a:stretch/>
        </p:blipFill>
        <p:spPr>
          <a:xfrm>
            <a:off x="-1" y="9524"/>
            <a:ext cx="12182887" cy="68484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66824"/>
          </a:xfrm>
        </p:spPr>
        <p:txBody>
          <a:bodyPr/>
          <a:lstStyle/>
          <a:p>
            <a:pPr algn="ctr"/>
            <a:r>
              <a:rPr lang="ru-RU" sz="6000" dirty="0">
                <a:solidFill>
                  <a:srgbClr val="002060"/>
                </a:solidFill>
                <a:latin typeface="Century Gothic" panose="020B0502020202020204" pitchFamily="34" charset="0"/>
              </a:rPr>
              <a:t>Инновации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66851"/>
            <a:ext cx="12191999" cy="5400672"/>
          </a:xfrm>
        </p:spPr>
        <p:txBody>
          <a:bodyPr>
            <a:normAutofit/>
          </a:bodyPr>
          <a:lstStyle/>
          <a:p>
            <a:pPr marL="361950" indent="-361950"/>
            <a:r>
              <a:rPr lang="ru-RU" sz="3000" b="1" dirty="0">
                <a:latin typeface="Century Gothic" panose="020B0502020202020204" pitchFamily="34" charset="0"/>
              </a:rPr>
              <a:t>Равные навигаторы </a:t>
            </a:r>
          </a:p>
          <a:p>
            <a:pPr marL="361950" indent="0">
              <a:buNone/>
            </a:pPr>
            <a:r>
              <a:rPr lang="ru-RU" sz="3000" dirty="0">
                <a:latin typeface="Century Gothic" panose="020B0502020202020204" pitchFamily="34" charset="0"/>
              </a:rPr>
              <a:t>Специально отобранные и обученные заключенные (ЛЖВ/ЛУИН) проводят информационную работу и консультирование в отрядах, своим примером мотивируют других заключенных на безопасное поведение, раннее начало и приверженность АРТ.</a:t>
            </a:r>
          </a:p>
          <a:p>
            <a:pPr marL="361950" indent="-361950"/>
            <a:r>
              <a:rPr lang="ru-RU" sz="3000" b="1" dirty="0">
                <a:latin typeface="Century Gothic" panose="020B0502020202020204" pitchFamily="34" charset="0"/>
              </a:rPr>
              <a:t>СТАРТ+ </a:t>
            </a:r>
          </a:p>
          <a:p>
            <a:pPr marL="361950" indent="0">
              <a:buNone/>
            </a:pPr>
            <a:r>
              <a:rPr lang="ru-RU" sz="3000" dirty="0">
                <a:latin typeface="Century Gothic" panose="020B0502020202020204" pitchFamily="34" charset="0"/>
              </a:rPr>
              <a:t>Социальное сопровождение в переходный период (за 2 месяца до и 4 месяца после освобождения) помощь в социальной адаптации с целью привязки ЛЖВ к услугам по лечению ВИЧ и снижению рисков для здоровья</a:t>
            </a:r>
            <a:r>
              <a:rPr lang="en-GB" sz="3000" dirty="0">
                <a:latin typeface="Century Gothic" panose="020B0502020202020204" pitchFamily="34" charset="0"/>
              </a:rPr>
              <a:t>.</a:t>
            </a:r>
          </a:p>
          <a:p>
            <a:pPr marL="361950" indent="-361950" algn="just"/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440292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" b="1527"/>
          <a:stretch/>
        </p:blipFill>
        <p:spPr>
          <a:xfrm>
            <a:off x="-1" y="9524"/>
            <a:ext cx="12182887" cy="68484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66824"/>
          </a:xfrm>
        </p:spPr>
        <p:txBody>
          <a:bodyPr/>
          <a:lstStyle/>
          <a:p>
            <a:pPr algn="ctr"/>
            <a:r>
              <a:rPr lang="ru-RU" sz="6000" dirty="0">
                <a:solidFill>
                  <a:srgbClr val="002060"/>
                </a:solidFill>
                <a:latin typeface="Century Gothic" panose="020B0502020202020204" pitchFamily="34" charset="0"/>
              </a:rPr>
              <a:t>Инновации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276349"/>
            <a:ext cx="11953874" cy="5591174"/>
          </a:xfrm>
        </p:spPr>
        <p:txBody>
          <a:bodyPr>
            <a:normAutofit/>
          </a:bodyPr>
          <a:lstStyle/>
          <a:p>
            <a:pPr marL="361950" indent="-361950"/>
            <a:r>
              <a:rPr lang="ru-RU" sz="2600" b="1" dirty="0">
                <a:latin typeface="Century Gothic" panose="020B0502020202020204" pitchFamily="34" charset="0"/>
              </a:rPr>
              <a:t>Группы взаимопомощи </a:t>
            </a:r>
          </a:p>
          <a:p>
            <a:pPr marL="361950" indent="0">
              <a:buNone/>
            </a:pPr>
            <a:r>
              <a:rPr lang="ru-RU" sz="2600" dirty="0">
                <a:latin typeface="Century Gothic" panose="020B0502020202020204" pitchFamily="34" charset="0"/>
              </a:rPr>
              <a:t>Организация групп взаимопомощи для ЛЖВ внутри учреждений и на свободе.</a:t>
            </a:r>
          </a:p>
          <a:p>
            <a:pPr marL="361950" indent="-361950"/>
            <a:r>
              <a:rPr lang="ru-RU" sz="2600" b="1" dirty="0">
                <a:latin typeface="Century Gothic" panose="020B0502020202020204" pitchFamily="34" charset="0"/>
              </a:rPr>
              <a:t>Работа с МСМ </a:t>
            </a:r>
          </a:p>
          <a:p>
            <a:pPr marL="361950" indent="0">
              <a:buNone/>
            </a:pPr>
            <a:r>
              <a:rPr lang="ru-RU" sz="2600" dirty="0">
                <a:latin typeface="Century Gothic" panose="020B0502020202020204" pitchFamily="34" charset="0"/>
              </a:rPr>
              <a:t>Организация профилактических мероприятий с заключенными, «отверженными тюремной субкультурой».</a:t>
            </a:r>
          </a:p>
          <a:p>
            <a:pPr marL="361950" indent="-361950"/>
            <a:r>
              <a:rPr lang="ru-RU" sz="2600" b="1" dirty="0">
                <a:latin typeface="Century Gothic" panose="020B0502020202020204" pitchFamily="34" charset="0"/>
              </a:rPr>
              <a:t>Уведомление партнеров ЛЖВ </a:t>
            </a:r>
          </a:p>
          <a:p>
            <a:pPr marL="361950" indent="0">
              <a:buNone/>
            </a:pPr>
            <a:r>
              <a:rPr lang="ru-RU" sz="2600" dirty="0">
                <a:latin typeface="Century Gothic" panose="020B0502020202020204" pitchFamily="34" charset="0"/>
              </a:rPr>
              <a:t>Создание условий для раскрытия статуса заключенным ЛЖВ своим половым партнерам с целью мотивирования их пройти тест на ВИЧ</a:t>
            </a:r>
          </a:p>
          <a:p>
            <a:pPr marL="361950" indent="-361950"/>
            <a:r>
              <a:rPr lang="ru-RU" sz="2600" b="1" dirty="0">
                <a:latin typeface="Century Gothic" panose="020B0502020202020204" pitchFamily="34" charset="0"/>
              </a:rPr>
              <a:t>Дома на полпути  </a:t>
            </a:r>
            <a:endParaRPr lang="en-GB" sz="2600" b="1" dirty="0">
              <a:latin typeface="Century Gothic" panose="020B0502020202020204" pitchFamily="34" charset="0"/>
            </a:endParaRPr>
          </a:p>
          <a:p>
            <a:pPr marL="361950" indent="0">
              <a:buNone/>
            </a:pPr>
            <a:r>
              <a:rPr lang="ru-RU" sz="2600" dirty="0">
                <a:latin typeface="Century Gothic" panose="020B0502020202020204" pitchFamily="34" charset="0"/>
              </a:rPr>
              <a:t>Временное жилье для освободившихся ЛЖВ</a:t>
            </a:r>
          </a:p>
        </p:txBody>
      </p:sp>
    </p:spTree>
    <p:extLst>
      <p:ext uri="{BB962C8B-B14F-4D97-AF65-F5344CB8AC3E}">
        <p14:creationId xmlns:p14="http://schemas.microsoft.com/office/powerpoint/2010/main" val="3072010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" b="1527"/>
          <a:stretch/>
        </p:blipFill>
        <p:spPr>
          <a:xfrm>
            <a:off x="-1" y="9524"/>
            <a:ext cx="12182887" cy="68484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66824"/>
          </a:xfrm>
        </p:spPr>
        <p:txBody>
          <a:bodyPr/>
          <a:lstStyle/>
          <a:p>
            <a:pPr algn="ctr"/>
            <a:r>
              <a:rPr lang="ru-RU" sz="6000" dirty="0">
                <a:solidFill>
                  <a:srgbClr val="002060"/>
                </a:solidFill>
                <a:latin typeface="Century Gothic" panose="020B0502020202020204" pitchFamily="34" charset="0"/>
              </a:rPr>
              <a:t>Инновации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" y="1266825"/>
            <a:ext cx="12182887" cy="5600698"/>
          </a:xfrm>
        </p:spPr>
        <p:txBody>
          <a:bodyPr>
            <a:normAutofit/>
          </a:bodyPr>
          <a:lstStyle/>
          <a:p>
            <a:pPr marL="361950" indent="-361950"/>
            <a:r>
              <a:rPr lang="en-US" sz="2400" b="1" dirty="0">
                <a:latin typeface="Century Gothic" panose="020B0502020202020204" pitchFamily="34" charset="0"/>
              </a:rPr>
              <a:t>POZ.INFO</a:t>
            </a:r>
            <a:r>
              <a:rPr lang="ru-RU" sz="2400" b="1" dirty="0">
                <a:latin typeface="Century Gothic" panose="020B0502020202020204" pitchFamily="34" charset="0"/>
              </a:rPr>
              <a:t> </a:t>
            </a:r>
          </a:p>
          <a:p>
            <a:pPr marL="361950" indent="0">
              <a:buNone/>
            </a:pPr>
            <a:r>
              <a:rPr lang="ru-RU" sz="2400" dirty="0">
                <a:latin typeface="Century Gothic" panose="020B0502020202020204" pitchFamily="34" charset="0"/>
              </a:rPr>
              <a:t>Мобильное приложение, помогающее ЛЖВ в развитии приверженности АРТ.</a:t>
            </a:r>
          </a:p>
          <a:p>
            <a:pPr marL="361950" indent="-361950"/>
            <a:r>
              <a:rPr lang="ru-RU" sz="2400" b="1" dirty="0">
                <a:latin typeface="Century Gothic" panose="020B0502020202020204" pitchFamily="34" charset="0"/>
              </a:rPr>
              <a:t>Медицинские осмотры </a:t>
            </a:r>
          </a:p>
          <a:p>
            <a:pPr marL="361950" indent="0">
              <a:buNone/>
            </a:pPr>
            <a:r>
              <a:rPr lang="ru-RU" sz="2400" dirty="0">
                <a:latin typeface="Century Gothic" panose="020B0502020202020204" pitchFamily="34" charset="0"/>
              </a:rPr>
              <a:t>Организация совместных визитов в учреждения узких медицинских специалистов для диагностики и лечения ЛЖВ.</a:t>
            </a:r>
          </a:p>
          <a:p>
            <a:pPr marL="361950" indent="-361950"/>
            <a:r>
              <a:rPr lang="ru-RU" sz="2400" b="1" dirty="0">
                <a:latin typeface="Century Gothic" panose="020B0502020202020204" pitchFamily="34" charset="0"/>
              </a:rPr>
              <a:t>Новые подходы в снижении стигмы и дискриминации</a:t>
            </a:r>
          </a:p>
          <a:p>
            <a:pPr marL="361950" indent="0">
              <a:buNone/>
            </a:pPr>
            <a:r>
              <a:rPr lang="ru-RU" sz="2400" dirty="0">
                <a:latin typeface="Century Gothic" panose="020B0502020202020204" pitchFamily="34" charset="0"/>
              </a:rPr>
              <a:t>Обучающие мероприятия среди сотрудников системы и поставщиков услуг с упором на диагностику и психологическую коррекцию профессиональной деформации</a:t>
            </a:r>
          </a:p>
          <a:p>
            <a:pPr marL="361950" indent="-361950"/>
            <a:r>
              <a:rPr lang="ru-RU" sz="2400" b="1" dirty="0">
                <a:latin typeface="Century Gothic" panose="020B0502020202020204" pitchFamily="34" charset="0"/>
              </a:rPr>
              <a:t>Информационные материалы  </a:t>
            </a:r>
            <a:endParaRPr lang="en-GB" sz="2400" b="1" dirty="0">
              <a:latin typeface="Century Gothic" panose="020B0502020202020204" pitchFamily="34" charset="0"/>
            </a:endParaRPr>
          </a:p>
          <a:p>
            <a:pPr marL="361950" indent="0">
              <a:buNone/>
            </a:pPr>
            <a:r>
              <a:rPr lang="ru-RU" sz="2400" dirty="0">
                <a:latin typeface="Century Gothic" panose="020B0502020202020204" pitchFamily="34" charset="0"/>
              </a:rPr>
              <a:t>Подробная информация о сохранении здоровья, в наглядной и доступной форме</a:t>
            </a:r>
          </a:p>
        </p:txBody>
      </p:sp>
    </p:spTree>
    <p:extLst>
      <p:ext uri="{BB962C8B-B14F-4D97-AF65-F5344CB8AC3E}">
        <p14:creationId xmlns:p14="http://schemas.microsoft.com/office/powerpoint/2010/main" val="1362383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" b="1527"/>
          <a:stretch/>
        </p:blipFill>
        <p:spPr>
          <a:xfrm>
            <a:off x="-1" y="9524"/>
            <a:ext cx="12182887" cy="68484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66824"/>
          </a:xfrm>
        </p:spPr>
        <p:txBody>
          <a:bodyPr/>
          <a:lstStyle/>
          <a:p>
            <a:pPr algn="ctr"/>
            <a:r>
              <a:rPr lang="ru-RU" sz="6000" dirty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6825"/>
            <a:ext cx="12192000" cy="5600697"/>
          </a:xfrm>
        </p:spPr>
        <p:txBody>
          <a:bodyPr>
            <a:noAutofit/>
          </a:bodyPr>
          <a:lstStyle/>
          <a:p>
            <a:pPr marL="361950" indent="0">
              <a:buNone/>
            </a:pPr>
            <a:r>
              <a:rPr lang="ru-RU" sz="2500" dirty="0">
                <a:latin typeface="Century Gothic" panose="020B0502020202020204" pitchFamily="34" charset="0"/>
              </a:rPr>
              <a:t>Проект всегда работал и работает со всеми ключевыми группами, перенося акценты на разных этапах:</a:t>
            </a:r>
          </a:p>
          <a:p>
            <a:pPr marL="361950" indent="0">
              <a:buNone/>
            </a:pPr>
            <a:endParaRPr lang="ru-RU" sz="800" b="1" dirty="0">
              <a:latin typeface="Century Gothic" panose="020B0502020202020204" pitchFamily="34" charset="0"/>
            </a:endParaRPr>
          </a:p>
          <a:p>
            <a:pPr marL="361950" indent="0">
              <a:buNone/>
            </a:pPr>
            <a:r>
              <a:rPr lang="ru-RU" sz="2500" b="1" dirty="0">
                <a:latin typeface="Century Gothic" panose="020B0502020202020204" pitchFamily="34" charset="0"/>
              </a:rPr>
              <a:t>1 фаза </a:t>
            </a:r>
            <a:r>
              <a:rPr lang="ru-RU" sz="2500" dirty="0">
                <a:latin typeface="Century Gothic" panose="020B0502020202020204" pitchFamily="34" charset="0"/>
              </a:rPr>
              <a:t>проекта (работа с общим тюремным населением) </a:t>
            </a:r>
          </a:p>
          <a:p>
            <a:pPr marL="361950" indent="0">
              <a:buNone/>
            </a:pPr>
            <a:r>
              <a:rPr lang="ru-RU" sz="2500" dirty="0">
                <a:latin typeface="Century Gothic" panose="020B0502020202020204" pitchFamily="34" charset="0"/>
              </a:rPr>
              <a:t>2014-2015 годы посвящены развитию партнерства между службами, повышению общей информированности по вопросам ВИЧ-инфекции – созданию благоприятной среды для реализации целей 90-90-90.</a:t>
            </a:r>
          </a:p>
          <a:p>
            <a:pPr marL="361950" indent="0">
              <a:buNone/>
            </a:pPr>
            <a:endParaRPr lang="ru-RU" sz="800" dirty="0">
              <a:latin typeface="Century Gothic" panose="020B0502020202020204" pitchFamily="34" charset="0"/>
            </a:endParaRPr>
          </a:p>
          <a:p>
            <a:pPr marL="361950" indent="-361950"/>
            <a:r>
              <a:rPr lang="ru-RU" sz="2500" dirty="0">
                <a:latin typeface="Century Gothic" panose="020B0502020202020204" pitchFamily="34" charset="0"/>
              </a:rPr>
              <a:t>2014-2015 годы охвачено 1903 заключенных индивидуальным консультированием и мини-тренингами по профилактике ВИЧ-инфекции. За все время – </a:t>
            </a:r>
            <a:r>
              <a:rPr lang="ru-RU" sz="2500" b="1" dirty="0">
                <a:latin typeface="Century Gothic" panose="020B0502020202020204" pitchFamily="34" charset="0"/>
              </a:rPr>
              <a:t>6319</a:t>
            </a:r>
            <a:r>
              <a:rPr lang="ru-RU" sz="2500" dirty="0">
                <a:latin typeface="Century Gothic" panose="020B0502020202020204" pitchFamily="34" charset="0"/>
              </a:rPr>
              <a:t> человек.</a:t>
            </a:r>
          </a:p>
          <a:p>
            <a:pPr marL="361950" indent="-361950"/>
            <a:r>
              <a:rPr lang="ru-RU" sz="2500" dirty="0">
                <a:latin typeface="Century Gothic" panose="020B0502020202020204" pitchFamily="34" charset="0"/>
              </a:rPr>
              <a:t>186 сотрудников пенитенциарной системы и органов здравоохранения прошли обучение современным подходам в профилактике и лечении ВИЧ-инфекции, снижению стигмы и дискриминации. За все время </a:t>
            </a:r>
            <a:r>
              <a:rPr lang="ru-RU" sz="2500" b="1" dirty="0">
                <a:latin typeface="Century Gothic" panose="020B0502020202020204" pitchFamily="34" charset="0"/>
              </a:rPr>
              <a:t>484</a:t>
            </a:r>
            <a:r>
              <a:rPr lang="ru-RU" sz="2500" dirty="0">
                <a:latin typeface="Century Gothic" panose="020B0502020202020204" pitchFamily="34" charset="0"/>
              </a:rPr>
              <a:t> человека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6437045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956</Words>
  <Application>Microsoft Macintosh PowerPoint</Application>
  <PresentationFormat>Widescreen</PresentationFormat>
  <Paragraphs>133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Wingdings</vt:lpstr>
      <vt:lpstr>Тема Office</vt:lpstr>
      <vt:lpstr>Проект по противодействию ВИЧ в Казахстане  ИТОГИ</vt:lpstr>
      <vt:lpstr>Паспорт проекта</vt:lpstr>
      <vt:lpstr>Паспорт проекта</vt:lpstr>
      <vt:lpstr>Паспорт проекта</vt:lpstr>
      <vt:lpstr>Мероприятия</vt:lpstr>
      <vt:lpstr>Инновации</vt:lpstr>
      <vt:lpstr>Инновации</vt:lpstr>
      <vt:lpstr>Инновации</vt:lpstr>
      <vt:lpstr>Результаты</vt:lpstr>
      <vt:lpstr>Результаты</vt:lpstr>
      <vt:lpstr>Результаты</vt:lpstr>
      <vt:lpstr>Результаты</vt:lpstr>
      <vt:lpstr>Результаты</vt:lpstr>
      <vt:lpstr>POZ.INFO</vt:lpstr>
      <vt:lpstr>Необходимые ресурсы</vt:lpstr>
      <vt:lpstr>Переход на республиканский уровень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по противодействию ВИЧ в Казахстане  ИТОГИ</dc:title>
  <dc:creator>Yagdar Turekhanov</dc:creator>
  <cp:lastModifiedBy>Roman Dudnik</cp:lastModifiedBy>
  <cp:revision>33</cp:revision>
  <dcterms:created xsi:type="dcterms:W3CDTF">2019-05-09T02:06:20Z</dcterms:created>
  <dcterms:modified xsi:type="dcterms:W3CDTF">2019-05-13T05:28:08Z</dcterms:modified>
</cp:coreProperties>
</file>