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sldIdLst>
    <p:sldId id="256" r:id="rId2"/>
    <p:sldId id="1094" r:id="rId3"/>
    <p:sldId id="1095" r:id="rId4"/>
    <p:sldId id="1089" r:id="rId5"/>
    <p:sldId id="1090" r:id="rId6"/>
    <p:sldId id="1091" r:id="rId7"/>
    <p:sldId id="1092" r:id="rId8"/>
    <p:sldId id="1093" r:id="rId9"/>
    <p:sldId id="1097" r:id="rId10"/>
    <p:sldId id="1098" r:id="rId11"/>
    <p:sldId id="1099" r:id="rId12"/>
    <p:sldId id="1100" r:id="rId13"/>
    <p:sldId id="1101" r:id="rId14"/>
    <p:sldId id="1102" r:id="rId15"/>
    <p:sldId id="1103" r:id="rId16"/>
    <p:sldId id="1086" r:id="rId17"/>
    <p:sldId id="108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ssaldy Demeuova" userId="1b36aab8-03ea-4a7c-9005-27f2602792bf" providerId="ADAL" clId="{38CA4BD1-7ACE-41D2-A27C-16641D1D41A9}"/>
    <pc:docChg chg="custSel modSld">
      <pc:chgData name="Ryssaldy Demeuova" userId="1b36aab8-03ea-4a7c-9005-27f2602792bf" providerId="ADAL" clId="{38CA4BD1-7ACE-41D2-A27C-16641D1D41A9}" dt="2025-11-20T09:18:47.863" v="8" actId="20577"/>
      <pc:docMkLst>
        <pc:docMk/>
      </pc:docMkLst>
      <pc:sldChg chg="modSp mod">
        <pc:chgData name="Ryssaldy Demeuova" userId="1b36aab8-03ea-4a7c-9005-27f2602792bf" providerId="ADAL" clId="{38CA4BD1-7ACE-41D2-A27C-16641D1D41A9}" dt="2025-11-20T09:15:00.704" v="6" actId="20577"/>
        <pc:sldMkLst>
          <pc:docMk/>
          <pc:sldMk cId="2480016799" sldId="256"/>
        </pc:sldMkLst>
        <pc:spChg chg="mod">
          <ac:chgData name="Ryssaldy Demeuova" userId="1b36aab8-03ea-4a7c-9005-27f2602792bf" providerId="ADAL" clId="{38CA4BD1-7ACE-41D2-A27C-16641D1D41A9}" dt="2025-11-20T09:15:00.704" v="6" actId="20577"/>
          <ac:spMkLst>
            <pc:docMk/>
            <pc:sldMk cId="2480016799" sldId="256"/>
            <ac:spMk id="3" creationId="{AD192A9D-3C2E-B7CD-506A-5F4067D32E90}"/>
          </ac:spMkLst>
        </pc:spChg>
      </pc:sldChg>
      <pc:sldChg chg="modSp mod">
        <pc:chgData name="Ryssaldy Demeuova" userId="1b36aab8-03ea-4a7c-9005-27f2602792bf" providerId="ADAL" clId="{38CA4BD1-7ACE-41D2-A27C-16641D1D41A9}" dt="2025-11-20T09:18:47.863" v="8" actId="20577"/>
        <pc:sldMkLst>
          <pc:docMk/>
          <pc:sldMk cId="896514997" sldId="1095"/>
        </pc:sldMkLst>
        <pc:graphicFrameChg chg="modGraphic">
          <ac:chgData name="Ryssaldy Demeuova" userId="1b36aab8-03ea-4a7c-9005-27f2602792bf" providerId="ADAL" clId="{38CA4BD1-7ACE-41D2-A27C-16641D1D41A9}" dt="2025-11-20T09:18:47.863" v="8" actId="20577"/>
          <ac:graphicFrameMkLst>
            <pc:docMk/>
            <pc:sldMk cId="896514997" sldId="1095"/>
            <ac:graphicFrameMk id="5" creationId="{6914C57A-2341-23C7-ADF2-56C794BC37E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AE661-340C-4ABE-B800-CC8F7CD66A6A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B0647-4DE9-49DF-8B90-6A2625EB153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47334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29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71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0497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956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7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74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60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907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931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04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88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3BCA4-9ADA-4471-B688-413AEA320780}" type="datetimeFigureOut">
              <a:rPr lang="ru-UA" smtClean="0"/>
              <a:t>11/20/2025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682A20F-DD89-4525-A93E-7F340DFC40C3}" type="slidenum">
              <a:rPr lang="ru-UA" smtClean="0"/>
              <a:t>‹#›</a:t>
            </a:fld>
            <a:endParaRPr lang="ru-UA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52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E69E9E-CC57-9190-D008-A27FE7C9E8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Значение информационной платформы «</a:t>
            </a:r>
            <a:r>
              <a:rPr lang="en-US" sz="3200" dirty="0" err="1"/>
              <a:t>OneImpact</a:t>
            </a:r>
            <a:r>
              <a:rPr lang="en-US" sz="3200" dirty="0"/>
              <a:t> Kazakhstan TB</a:t>
            </a:r>
            <a:r>
              <a:rPr lang="ru-RU" sz="3200" dirty="0"/>
              <a:t>» как инструмента МСС в проектах, выполняемых НПО </a:t>
            </a:r>
            <a:endParaRPr lang="ru-KZ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D192A9D-3C2E-B7CD-506A-5F4067D32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4261449"/>
            <a:ext cx="8637072" cy="83676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20 ноября 2025года                                                                                            </a:t>
            </a:r>
          </a:p>
          <a:p>
            <a:r>
              <a:rPr lang="kk-KZ" dirty="0"/>
              <a:t>г</a:t>
            </a:r>
            <a:r>
              <a:rPr lang="ru-RU" dirty="0"/>
              <a:t>. АЛМАТЫ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80016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09C8EB-C879-69BF-33F0-DFA35EF3A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79563"/>
            <a:ext cx="9520158" cy="733245"/>
          </a:xfrm>
        </p:spPr>
        <p:txBody>
          <a:bodyPr>
            <a:normAutofit/>
          </a:bodyPr>
          <a:lstStyle/>
          <a:p>
            <a:r>
              <a:rPr lang="ru-RU" sz="2000" dirty="0"/>
              <a:t>Видение </a:t>
            </a:r>
            <a:r>
              <a:rPr lang="ru-RU" sz="2000" dirty="0" err="1"/>
              <a:t>OneImpact</a:t>
            </a:r>
            <a:r>
              <a:rPr lang="ru-RU" sz="2000" dirty="0"/>
              <a:t> — это </a:t>
            </a:r>
            <a:r>
              <a:rPr lang="ru-RU" sz="2000" b="1" dirty="0"/>
              <a:t>сообщество</a:t>
            </a:r>
            <a:r>
              <a:rPr lang="ru-RU" sz="2000" dirty="0"/>
              <a:t>, свободное от туберкулеза и обладающее полномочиями. </a:t>
            </a:r>
            <a:r>
              <a:rPr lang="ru-RU" sz="2000" i="1" dirty="0"/>
              <a:t>Общие воздействия </a:t>
            </a:r>
            <a:endParaRPr lang="ru-KZ" sz="2000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9AD44C-C8A4-25E2-5CEF-B4D0668D5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5" y="1483744"/>
            <a:ext cx="10128217" cy="426144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Борьба с туберкулезом на основе прав человека* </a:t>
            </a:r>
          </a:p>
          <a:p>
            <a:r>
              <a:rPr lang="ru-RU" dirty="0"/>
              <a:t>Лечение туберкулеза, ориентированное на человека* </a:t>
            </a:r>
          </a:p>
          <a:p>
            <a:r>
              <a:rPr lang="ru-RU" b="1" dirty="0"/>
              <a:t>Значимое участие людей, затронутых туберкулезом, во всех аспектах борьбы с туберкулезом </a:t>
            </a:r>
          </a:p>
          <a:p>
            <a:r>
              <a:rPr lang="ru-RU" dirty="0"/>
              <a:t>Формирование практических данных о препятствиях в доступе к услугам здравоохранения и поддержки при туберкулезе, нарушениях прав человека и стигматизации (которые можно дезагрегировать по разным гендерным, возрастным группам и ключевым группам населения) </a:t>
            </a:r>
          </a:p>
          <a:p>
            <a:r>
              <a:rPr lang="ru-RU" b="1" dirty="0"/>
              <a:t>Расширенная и информированная адвокация сообщества по борьбе с туберкулезом и укрепление общественных систем </a:t>
            </a:r>
          </a:p>
          <a:p>
            <a:r>
              <a:rPr lang="ru-RU" dirty="0"/>
              <a:t>Повышение эффективности программ по борьбе с туберкулезом и укрепление систем </a:t>
            </a:r>
            <a:r>
              <a:rPr lang="ru-RU" dirty="0" err="1"/>
              <a:t>мединформации</a:t>
            </a:r>
            <a:r>
              <a:rPr lang="ru-RU" dirty="0"/>
              <a:t> </a:t>
            </a:r>
          </a:p>
          <a:p>
            <a:r>
              <a:rPr lang="ru-RU" dirty="0"/>
              <a:t>Программная и юридическая ответственность в борьбе с туберкулезом </a:t>
            </a:r>
          </a:p>
          <a:p>
            <a:r>
              <a:rPr lang="ru-RU" dirty="0"/>
              <a:t>Социальная справедливость для людей, затронутых туберкулезом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57059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84CE8-8353-341E-246B-2C396951E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489443"/>
          </a:xfrm>
        </p:spPr>
        <p:txBody>
          <a:bodyPr>
            <a:normAutofit/>
          </a:bodyPr>
          <a:lstStyle/>
          <a:p>
            <a:r>
              <a:rPr lang="ru-RU" sz="2000" dirty="0" err="1"/>
              <a:t>OneImpact</a:t>
            </a:r>
            <a:r>
              <a:rPr lang="ru-RU" sz="2000" dirty="0"/>
              <a:t> позволит достичь двух важных комплексных результатов</a:t>
            </a:r>
            <a:endParaRPr lang="ru-KZ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10FF8F-ABC0-8F48-BF68-97C11A47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457864"/>
            <a:ext cx="9520158" cy="4008481"/>
          </a:xfrm>
        </p:spPr>
        <p:txBody>
          <a:bodyPr>
            <a:normAutofit/>
          </a:bodyPr>
          <a:lstStyle/>
          <a:p>
            <a:r>
              <a:rPr lang="ru-RU" sz="2400" dirty="0"/>
              <a:t>Программы и услуги по борьбе с туберкулезом, преобразующие гендерные аспекты;</a:t>
            </a:r>
          </a:p>
          <a:p>
            <a:r>
              <a:rPr lang="ru-RU" sz="2400" dirty="0"/>
              <a:t>Улучшенное программное распознавание и реагирование на потребности ключевых и уязвимых групп населения в отношении туберкулеза.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1600" i="1" dirty="0"/>
              <a:t>Данные  </a:t>
            </a:r>
            <a:r>
              <a:rPr lang="ru-RU" sz="1600" i="1" dirty="0" err="1"/>
              <a:t>OneImpact</a:t>
            </a:r>
            <a:r>
              <a:rPr lang="ru-RU" sz="1600" i="1" dirty="0"/>
              <a:t> можно дезагрегировать по полу, возрастной группе и ключевым группам населения. </a:t>
            </a:r>
            <a:endParaRPr lang="ru-KZ" sz="1600" i="1" dirty="0"/>
          </a:p>
        </p:txBody>
      </p:sp>
    </p:spTree>
    <p:extLst>
      <p:ext uri="{BB962C8B-B14F-4D97-AF65-F5344CB8AC3E}">
        <p14:creationId xmlns:p14="http://schemas.microsoft.com/office/powerpoint/2010/main" val="2502613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938DB0-7727-7E69-9167-4295D5137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414069"/>
            <a:ext cx="9520158" cy="681486"/>
          </a:xfrm>
        </p:spPr>
        <p:txBody>
          <a:bodyPr/>
          <a:lstStyle/>
          <a:p>
            <a:r>
              <a:rPr lang="ru-RU" dirty="0" err="1"/>
              <a:t>OneGroup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EF9CC5-843D-89AC-615B-76CCB0578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190446"/>
            <a:ext cx="9520158" cy="4275900"/>
          </a:xfrm>
        </p:spPr>
        <p:txBody>
          <a:bodyPr>
            <a:normAutofit/>
          </a:bodyPr>
          <a:lstStyle/>
          <a:p>
            <a:r>
              <a:rPr lang="ru-RU" dirty="0"/>
              <a:t>Вносит вклад в адаптацию и разработку инструментов сбора данных, поддерживает внедрение </a:t>
            </a:r>
            <a:r>
              <a:rPr lang="ru-RU" dirty="0" err="1"/>
              <a:t>OneImpact</a:t>
            </a:r>
            <a:r>
              <a:rPr lang="ru-RU" dirty="0"/>
              <a:t>, оказывает поддержку в анализе данных и обеспечивает контроль за ходом работ. </a:t>
            </a:r>
          </a:p>
          <a:p>
            <a:r>
              <a:rPr lang="ru-RU" dirty="0"/>
              <a:t>Может включать: (1) представителей правительства, (2) технических партнеров и специалистов по ТБ, (3) представителей сообщества и (4) ключевые и уязвимые группы населения (н-р, дети, работники здравоохранения, пожилые люди; шахтеры, бывшие шахтеры и их семьи; мигранты; люди, живущие с ВИЧ; заключенные; люди, употребляющие наркотики; сельское население, живущее в крайней нищете; и жители городских трущоб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04542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BE231-8E60-2A13-B270-90D47711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517586"/>
            <a:ext cx="9520158" cy="543464"/>
          </a:xfrm>
        </p:spPr>
        <p:txBody>
          <a:bodyPr/>
          <a:lstStyle/>
          <a:p>
            <a:r>
              <a:rPr lang="ru-RU" dirty="0"/>
              <a:t>Роли и обязанности </a:t>
            </a:r>
            <a:r>
              <a:rPr lang="ru-RU" dirty="0" err="1"/>
              <a:t>OneGroup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84AD90-0BD4-5609-9427-CBD222EDA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354348"/>
            <a:ext cx="9520158" cy="4111998"/>
          </a:xfrm>
        </p:spPr>
        <p:txBody>
          <a:bodyPr/>
          <a:lstStyle/>
          <a:p>
            <a:r>
              <a:rPr lang="ru-RU" dirty="0"/>
              <a:t>Проводятся ежеквартальные встречи </a:t>
            </a:r>
          </a:p>
          <a:p>
            <a:r>
              <a:rPr lang="ru-RU" dirty="0"/>
              <a:t>Анализирует данные </a:t>
            </a:r>
            <a:r>
              <a:rPr lang="ru-RU" dirty="0" err="1"/>
              <a:t>OneImpact</a:t>
            </a:r>
            <a:r>
              <a:rPr lang="ru-RU" dirty="0"/>
              <a:t>, интерпретирует результаты и собирает информацию </a:t>
            </a:r>
          </a:p>
          <a:p>
            <a:r>
              <a:rPr lang="ru-RU" dirty="0"/>
              <a:t>Проверяет данные </a:t>
            </a:r>
            <a:r>
              <a:rPr lang="ru-RU" dirty="0" err="1"/>
              <a:t>OneImpact</a:t>
            </a:r>
            <a:r>
              <a:rPr lang="ru-RU" dirty="0"/>
              <a:t> посредством обсуждения и триангуляции</a:t>
            </a:r>
          </a:p>
          <a:p>
            <a:r>
              <a:rPr lang="ru-RU" dirty="0"/>
              <a:t> Определяет приоритеты адвокации на основе данных </a:t>
            </a:r>
            <a:r>
              <a:rPr lang="ru-RU" dirty="0" err="1"/>
              <a:t>OneImpact</a:t>
            </a:r>
            <a:r>
              <a:rPr lang="ru-RU" dirty="0"/>
              <a:t> </a:t>
            </a:r>
          </a:p>
          <a:p>
            <a:r>
              <a:rPr lang="ru-RU" dirty="0"/>
              <a:t>Генерирует решения проблем, выявленных в данных </a:t>
            </a:r>
            <a:r>
              <a:rPr lang="ru-RU" dirty="0" err="1"/>
              <a:t>OneImpact</a:t>
            </a:r>
            <a:endParaRPr lang="ru-RU" dirty="0"/>
          </a:p>
          <a:p>
            <a:r>
              <a:rPr lang="ru-RU" dirty="0"/>
              <a:t> Предоставляет руководство по решению проблем внедрения </a:t>
            </a:r>
            <a:r>
              <a:rPr lang="ru-RU" dirty="0" err="1"/>
              <a:t>OneImpac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94677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882CCA-F358-55A2-ADAA-44BE15E4A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465826"/>
            <a:ext cx="9520158" cy="526212"/>
          </a:xfrm>
        </p:spPr>
        <p:txBody>
          <a:bodyPr>
            <a:normAutofit fontScale="90000"/>
          </a:bodyPr>
          <a:lstStyle/>
          <a:p>
            <a:r>
              <a:rPr lang="ru-RU" dirty="0"/>
              <a:t>Фазы внедрения </a:t>
            </a:r>
            <a:r>
              <a:rPr lang="ru-RU" dirty="0" err="1"/>
              <a:t>OneImpact</a:t>
            </a:r>
            <a:r>
              <a:rPr lang="ru-RU" dirty="0"/>
              <a:t> CLM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54C644-21B6-21D8-F201-8CC2E91CA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319842"/>
            <a:ext cx="9520158" cy="414650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Оценка осуществимости и потребностей</a:t>
            </a:r>
          </a:p>
          <a:p>
            <a:r>
              <a:rPr lang="ru-RU" dirty="0"/>
              <a:t>Адаптация, разработка решения и тестирование</a:t>
            </a:r>
          </a:p>
          <a:p>
            <a:r>
              <a:rPr lang="ru-RU" dirty="0"/>
              <a:t>Обучение</a:t>
            </a:r>
          </a:p>
          <a:p>
            <a:r>
              <a:rPr lang="ru-RU" dirty="0"/>
              <a:t>Запуск </a:t>
            </a:r>
          </a:p>
          <a:p>
            <a:r>
              <a:rPr lang="ru-RU" dirty="0"/>
              <a:t>Сбор данных, анализ и отчетность </a:t>
            </a:r>
          </a:p>
          <a:p>
            <a:r>
              <a:rPr lang="ru-RU" dirty="0"/>
              <a:t>Использование данных </a:t>
            </a:r>
          </a:p>
          <a:p>
            <a:r>
              <a:rPr lang="ru-RU" dirty="0"/>
              <a:t>Закрытие цикла обратной связи (вовлечение и пропаганда)</a:t>
            </a:r>
          </a:p>
          <a:p>
            <a:r>
              <a:rPr lang="ru-RU" dirty="0"/>
              <a:t>Мониторинг и оценка</a:t>
            </a:r>
          </a:p>
          <a:p>
            <a:r>
              <a:rPr lang="ru-RU" dirty="0"/>
              <a:t>Масштабирование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316310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CAAE63-996B-24DA-DE2F-C646543D5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45057"/>
            <a:ext cx="9520158" cy="664235"/>
          </a:xfrm>
        </p:spPr>
        <p:txBody>
          <a:bodyPr>
            <a:noAutofit/>
          </a:bodyPr>
          <a:lstStyle/>
          <a:p>
            <a:r>
              <a:rPr lang="ru-RU" sz="2400" dirty="0"/>
              <a:t>Сообщества сокращают разрыв в достижении целей по туберкулезу</a:t>
            </a:r>
            <a:endParaRPr lang="ru-KZ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010D2E-D862-B3A7-4FD2-D67657589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207698"/>
            <a:ext cx="9520158" cy="4258647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Охватить всех людей посредством выявления, диагностики, лечения, ухода и профилактики туберкулеза</a:t>
            </a:r>
          </a:p>
          <a:p>
            <a:r>
              <a:rPr lang="ru-RU" dirty="0"/>
              <a:t>Сделать меры по борьбе с туберкулезом основанными на правах человека, справедливыми и свободными от стигматизации, ставя сообщества в центр внимания</a:t>
            </a:r>
          </a:p>
          <a:p>
            <a:r>
              <a:rPr lang="ru-RU" dirty="0"/>
              <a:t>Ускорение разработки и обеспечения доступа к новым инструментам для борьбы с туберкулезом</a:t>
            </a:r>
          </a:p>
          <a:p>
            <a:r>
              <a:rPr lang="ru-RU" dirty="0"/>
              <a:t>Инвестирование средств, необходимых для ликвидации туберкулеза.</a:t>
            </a:r>
          </a:p>
          <a:p>
            <a:r>
              <a:rPr lang="ru-RU" dirty="0"/>
              <a:t>Приверженность принципам </a:t>
            </a:r>
            <a:r>
              <a:rPr lang="ru-RU" dirty="0" err="1"/>
              <a:t>многосекторальной</a:t>
            </a:r>
            <a:r>
              <a:rPr lang="ru-RU" dirty="0"/>
              <a:t> ответственности и лидерства в борьбе с туберкулезом</a:t>
            </a:r>
          </a:p>
          <a:p>
            <a:r>
              <a:rPr lang="ru-RU" dirty="0"/>
              <a:t>Использование COVID-19 как стратегической возможности для ликвидации туберкулеза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76630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D722E3-3B04-46B4-6A8C-12958DA40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Значимое участие сообщества в мониторинге, осуществляемом сообществом (CLM):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F136D5-0908-8E64-C097-C61558F83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Значимое участие сообщества относится к целенаправленному процессу, в котором </a:t>
            </a:r>
            <a:r>
              <a:rPr lang="ru-RU" b="1" dirty="0"/>
              <a:t>затронутые туберкулезом сообщества </a:t>
            </a:r>
            <a:r>
              <a:rPr lang="ru-RU" dirty="0"/>
              <a:t>играют </a:t>
            </a:r>
            <a:r>
              <a:rPr lang="ru-RU" b="1" dirty="0"/>
              <a:t>видную и активную </a:t>
            </a:r>
            <a:r>
              <a:rPr lang="ru-RU" dirty="0"/>
              <a:t>роль в спектре CLM с целью обеспечения доступа к качественному, справедливому и основанному на правах уходу. Это включает в себя процессы планирования, принятия решений, сбора данных, адвокации, а также мониторинга и оценки. Подразумевается, что: потребности затронутых сообществ имеют приоритет; их многогранный и разнообразный опыт признается; и </a:t>
            </a:r>
            <a:r>
              <a:rPr lang="ru-RU" b="1" dirty="0"/>
              <a:t>что с ними обращаются как с равными партнерами, </a:t>
            </a:r>
            <a:r>
              <a:rPr lang="ru-RU" dirty="0"/>
              <a:t>вовлекая их на всех уровнях процесса управления ресурсами и оказывая им поддержку, по мере необходимости, в интересах </a:t>
            </a:r>
            <a:r>
              <a:rPr lang="ru-RU" b="1" dirty="0"/>
              <a:t>долгосрочного и устойчивого партнерства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54001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4814C5-42A9-313A-1FFF-FB9C41AC2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517586"/>
            <a:ext cx="9520158" cy="91440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Принцип осмысленного участия в мониторинге, осуществляемом сообществом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E3E9B8-159B-94CE-2AE2-99300753D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653" y="1690777"/>
            <a:ext cx="10123201" cy="411479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Мониторинг, осуществляемый сообществом, основан на ряде принципов, которые определяют и стимулируют содержательное взаимодействие с сообществами. Основной принцип заключается в том, что подходы CLM реализуются сообществом: они «направлены на улучшение здоровья и прав человека в своих округах, разработаны и реализуются сообществами, а также организациями, группами и сетями, которые их представляют, и в их интересах». Устранение внешнего влияния со стороны доноров, политиков и других лиц позволяет большую ответственность и полномочия по принятию решений для сообществ и, как следствие, более эффективный процесс мониторинга.  Хотя аспект контроля является неотъемлемой частью процесса CLM, его конечной целью является </a:t>
            </a:r>
            <a:r>
              <a:rPr lang="ru-RU" b="1" dirty="0"/>
              <a:t>совместная разработка решений в сотрудничестве с соответствующими заинтересованными сторонами. </a:t>
            </a:r>
            <a:r>
              <a:rPr lang="ru-RU" dirty="0"/>
              <a:t>Успешные механизмы CLM, основанные на опыте ITPC, включают в себя совместную платформу для решения проблем между сообществами, специалистами здравоохранения, а также представителями министерств здравоохранения и академических кругов. Значимое участие и согласие сообществ имеют решающее значение для эффективного Мониторинга, осуществляемого сообществом. </a:t>
            </a:r>
          </a:p>
        </p:txBody>
      </p:sp>
    </p:spTree>
    <p:extLst>
      <p:ext uri="{BB962C8B-B14F-4D97-AF65-F5344CB8AC3E}">
        <p14:creationId xmlns:p14="http://schemas.microsoft.com/office/powerpoint/2010/main" val="268034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705AE-F754-D45A-1206-139FFEE9C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FC0D290C-4585-CF47-E74E-E1A529293F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2964744"/>
              </p:ext>
            </p:extLst>
          </p:nvPr>
        </p:nvGraphicFramePr>
        <p:xfrm>
          <a:off x="621102" y="508958"/>
          <a:ext cx="11438626" cy="5544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9313">
                  <a:extLst>
                    <a:ext uri="{9D8B030D-6E8A-4147-A177-3AD203B41FA5}">
                      <a16:colId xmlns:a16="http://schemas.microsoft.com/office/drawing/2014/main" val="3736060317"/>
                    </a:ext>
                  </a:extLst>
                </a:gridCol>
                <a:gridCol w="5719313">
                  <a:extLst>
                    <a:ext uri="{9D8B030D-6E8A-4147-A177-3AD203B41FA5}">
                      <a16:colId xmlns:a16="http://schemas.microsoft.com/office/drawing/2014/main" val="1112563426"/>
                    </a:ext>
                  </a:extLst>
                </a:gridCol>
              </a:tblGrid>
              <a:tr h="776234">
                <a:tc>
                  <a:txBody>
                    <a:bodyPr/>
                    <a:lstStyle/>
                    <a:p>
                      <a:r>
                        <a:rPr lang="ru-RU" dirty="0"/>
                        <a:t>Определение </a:t>
                      </a:r>
                      <a:r>
                        <a:rPr lang="en-US" dirty="0"/>
                        <a:t>UNAIDS</a:t>
                      </a:r>
                      <a:r>
                        <a:rPr lang="ru-RU" dirty="0"/>
                        <a:t> – для программ по ВИЧ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Определение Глобального Фонда для программ по ВИЧ, </a:t>
                      </a:r>
                      <a:r>
                        <a:rPr lang="ru-RU" b="1" dirty="0"/>
                        <a:t>ТБ</a:t>
                      </a:r>
                      <a:r>
                        <a:rPr lang="ru-RU" dirty="0"/>
                        <a:t> и малярии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772557"/>
                  </a:ext>
                </a:extLst>
              </a:tr>
              <a:tr h="4768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Мониторинг в сфере ВИЧ, проводимый силами сообщества (англ. HIV </a:t>
                      </a:r>
                      <a:r>
                        <a:rPr lang="ru-RU" sz="1800" dirty="0" err="1"/>
                        <a:t>community-led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monitoring</a:t>
                      </a:r>
                      <a:r>
                        <a:rPr lang="ru-RU" sz="1800" dirty="0"/>
                        <a:t>), — это </a:t>
                      </a:r>
                      <a:r>
                        <a:rPr lang="ru-RU" sz="1800" b="1" dirty="0"/>
                        <a:t>механизм подотчетности для улучшения качества услуг и их доступности</a:t>
                      </a:r>
                      <a:r>
                        <a:rPr lang="ru-RU" sz="1800" dirty="0"/>
                        <a:t>. Мониторинг силами сообщества организуется и осуществляется местными</a:t>
                      </a:r>
                      <a:r>
                        <a:rPr lang="ru-RU" sz="1800" i="1" dirty="0"/>
                        <a:t> </a:t>
                      </a:r>
                      <a:r>
                        <a:rPr lang="ru-RU" sz="1800" i="1" dirty="0">
                          <a:solidFill>
                            <a:srgbClr val="FF0000"/>
                          </a:solidFill>
                        </a:rPr>
                        <a:t>организациями людей, живущих с ВИЧ, сетевыми объединениями  КЛЮЧЕВЫХ ГРУПП НАСЕЛЕНИЯ, другими затронутыми группами населения</a:t>
                      </a:r>
                      <a:endParaRPr lang="ru-UA" sz="1800" b="1" i="1" dirty="0">
                        <a:solidFill>
                          <a:srgbClr val="FF0000"/>
                        </a:solidFill>
                      </a:endParaRPr>
                    </a:p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Механизм, с помощью которого </a:t>
                      </a:r>
                      <a:r>
                        <a:rPr lang="ru-RU" b="1" i="1" dirty="0">
                          <a:solidFill>
                            <a:srgbClr val="FF0000"/>
                          </a:solidFill>
                        </a:rPr>
                        <a:t>ПОЛЬЗОВАТЕЛИ УСЛУГ </a:t>
                      </a:r>
                      <a:r>
                        <a:rPr lang="ru-RU" dirty="0"/>
                        <a:t>собирают, анализируют и используют информацию на постоянной основе </a:t>
                      </a:r>
                      <a:r>
                        <a:rPr lang="ru-RU" b="1" dirty="0"/>
                        <a:t>для оценки и повышения эффективности</a:t>
                      </a:r>
                      <a:r>
                        <a:rPr lang="ru-RU" dirty="0"/>
                        <a:t>, качества, доступности и воздействия программ и услуг здравоохранения, которые они получают. </a:t>
                      </a:r>
                      <a:r>
                        <a:rPr lang="ru-RU" b="1" dirty="0"/>
                        <a:t>Сообщества решают</a:t>
                      </a:r>
                      <a:r>
                        <a:rPr lang="ru-RU" dirty="0"/>
                        <a:t>, что отслеживать, и действовать на основе фактических данных (адвокация, основанная на доказательствах). МСС может отслеживать услуги по ВИЧ, ТБ и малярии, а также наличие основных лекарств и нарушения прав человека.</a:t>
                      </a:r>
                      <a:endParaRPr lang="ru-UA" dirty="0"/>
                    </a:p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507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284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9BABD-BA9A-F432-D1D6-0FD2354E6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9E0B5F-333D-ED83-1589-F19B38D3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914C57A-2341-23C7-ADF2-56C794BC37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9013784"/>
              </p:ext>
            </p:extLst>
          </p:nvPr>
        </p:nvGraphicFramePr>
        <p:xfrm>
          <a:off x="552091" y="560717"/>
          <a:ext cx="11507638" cy="5359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3819">
                  <a:extLst>
                    <a:ext uri="{9D8B030D-6E8A-4147-A177-3AD203B41FA5}">
                      <a16:colId xmlns:a16="http://schemas.microsoft.com/office/drawing/2014/main" val="3736060317"/>
                    </a:ext>
                  </a:extLst>
                </a:gridCol>
                <a:gridCol w="5753819">
                  <a:extLst>
                    <a:ext uri="{9D8B030D-6E8A-4147-A177-3AD203B41FA5}">
                      <a16:colId xmlns:a16="http://schemas.microsoft.com/office/drawing/2014/main" val="1112563426"/>
                    </a:ext>
                  </a:extLst>
                </a:gridCol>
              </a:tblGrid>
              <a:tr h="1160674">
                <a:tc>
                  <a:txBody>
                    <a:bodyPr/>
                    <a:lstStyle/>
                    <a:p>
                      <a:r>
                        <a:rPr lang="ru-RU" dirty="0"/>
                        <a:t>Определение </a:t>
                      </a:r>
                      <a:r>
                        <a:rPr lang="en-US" dirty="0"/>
                        <a:t>ITPC (</a:t>
                      </a:r>
                      <a:r>
                        <a:rPr lang="ru-RU" dirty="0"/>
                        <a:t>Международная Коалиция по готовности к лечению) – для программ по ВИЧ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Определение </a:t>
                      </a:r>
                      <a:r>
                        <a:rPr lang="en-US" dirty="0"/>
                        <a:t>ITPC (</a:t>
                      </a:r>
                      <a:r>
                        <a:rPr lang="ru-RU" dirty="0"/>
                        <a:t>Международная Коалиция по готовности к лечению) – для программ по ВИЧ*</a:t>
                      </a:r>
                      <a:endParaRPr lang="ru-KZ" dirty="0"/>
                    </a:p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772557"/>
                  </a:ext>
                </a:extLst>
              </a:tr>
              <a:tr h="4170451">
                <a:tc>
                  <a:txBody>
                    <a:bodyPr/>
                    <a:lstStyle/>
                    <a:p>
                      <a:r>
                        <a:rPr lang="ru-RU" sz="1600" dirty="0"/>
                        <a:t>МСС - это процесс, в котором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</a:rPr>
                        <a:t>сообщества, особенно люди, пользующиеся услугами здравоохранения, </a:t>
                      </a:r>
                      <a:r>
                        <a:rPr lang="ru-RU" sz="1600" dirty="0"/>
                        <a:t>берут на себя </a:t>
                      </a:r>
                      <a:r>
                        <a:rPr lang="ru-RU" sz="1600" b="1" dirty="0"/>
                        <a:t>ведущую роль </a:t>
                      </a:r>
                      <a:r>
                        <a:rPr lang="ru-RU" sz="1600" dirty="0"/>
                        <a:t>в выявлении и регулярном мониторинге важных для них проблем. </a:t>
                      </a:r>
                    </a:p>
                    <a:p>
                      <a:r>
                        <a:rPr lang="ru-RU" sz="1600" dirty="0"/>
                        <a:t>Они создают </a:t>
                      </a:r>
                      <a:r>
                        <a:rPr lang="ru-RU" sz="1600" b="1" dirty="0"/>
                        <a:t>индикаторы </a:t>
                      </a:r>
                      <a:r>
                        <a:rPr lang="ru-RU" sz="1600" dirty="0"/>
                        <a:t>для отслеживания приоритетных проблем, проходят </a:t>
                      </a:r>
                      <a:r>
                        <a:rPr lang="ru-RU" sz="1600" b="1" dirty="0"/>
                        <a:t>обучение по сбору данных </a:t>
                      </a:r>
                      <a:r>
                        <a:rPr lang="ru-RU" sz="1600" dirty="0"/>
                        <a:t>и анализу результатов, а также взаимодействуют с более широкой группой заинтересованных сторон, чтобы делиться идеями на основе данных и совместно </a:t>
                      </a:r>
                      <a:r>
                        <a:rPr lang="ru-RU" sz="1600" b="1" dirty="0"/>
                        <a:t>разрабатывать решения</a:t>
                      </a:r>
                      <a:r>
                        <a:rPr lang="ru-RU" sz="1600" dirty="0"/>
                        <a:t>. </a:t>
                      </a:r>
                    </a:p>
                    <a:p>
                      <a:r>
                        <a:rPr lang="ru-RU" sz="1600" dirty="0"/>
                        <a:t>Когда проблемы, обнаруженные с помощью МСС, </a:t>
                      </a:r>
                      <a:r>
                        <a:rPr lang="ru-RU" sz="1600" b="1" dirty="0"/>
                        <a:t>не могут </a:t>
                      </a:r>
                      <a:r>
                        <a:rPr lang="ru-RU" sz="1600" dirty="0"/>
                        <a:t>быть решены,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с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</a:rPr>
                        <a:t>ообщества </a:t>
                      </a:r>
                      <a:r>
                        <a:rPr lang="ru-RU" sz="1600" b="1" dirty="0"/>
                        <a:t>проводят адвокацию, основанную на фактических данных, до тех пор, пока ответственные лица не предпримут корректирующие действия. </a:t>
                      </a:r>
                      <a:endParaRPr lang="ru-K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Процесс, в ходе которого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</a:rPr>
                        <a:t>сообщества, особенно люди, живущие с ВИЧ, и те, кого затрагивают программы здравоохранения, </a:t>
                      </a:r>
                      <a:r>
                        <a:rPr lang="ru-RU" sz="1600" dirty="0"/>
                        <a:t>регулярно собирают и анализируют данные о качестве и доступности медицинских услуг. Эти данные используются для поддержки улучшений в предоставлении помощи на основе фактических данных, полученных сообществом в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</a:rPr>
                        <a:t>режиме реального времени.</a:t>
                      </a:r>
                    </a:p>
                    <a:p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</a:rPr>
                        <a:t>*</a:t>
                      </a:r>
                      <a:r>
                        <a:rPr lang="en-US" sz="1600" dirty="0"/>
                        <a:t>Using Community-Led Monitoring Data for Pandemic Prevention, Preparedness, and Response </a:t>
                      </a:r>
                      <a:r>
                        <a:rPr lang="en-US" sz="1600" dirty="0" err="1"/>
                        <a:t>Advocac</a:t>
                      </a:r>
                      <a:r>
                        <a:rPr lang="ru-RU" sz="1600" dirty="0"/>
                        <a:t>у, 2025год </a:t>
                      </a:r>
                    </a:p>
                    <a:p>
                      <a:pPr marL="0" indent="0">
                        <a:buNone/>
                      </a:pP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507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514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9571AB-156E-34D7-78F5-22E0D9E5D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543465"/>
            <a:ext cx="9520158" cy="848190"/>
          </a:xfrm>
        </p:spPr>
        <p:txBody>
          <a:bodyPr>
            <a:normAutofit fontScale="90000"/>
          </a:bodyPr>
          <a:lstStyle/>
          <a:p>
            <a:r>
              <a:rPr lang="ru-RU" dirty="0"/>
              <a:t>Определение</a:t>
            </a:r>
            <a:r>
              <a:rPr lang="uk-UA" dirty="0"/>
              <a:t> </a:t>
            </a:r>
            <a:r>
              <a:rPr lang="en-US" dirty="0"/>
              <a:t>STOP</a:t>
            </a:r>
            <a:r>
              <a:rPr lang="ru-RU" dirty="0"/>
              <a:t> </a:t>
            </a:r>
            <a:r>
              <a:rPr lang="en-US" dirty="0"/>
              <a:t>TB Partnership</a:t>
            </a:r>
            <a:r>
              <a:rPr lang="ru-RU" dirty="0"/>
              <a:t> для программ по туберкулезу \Определение </a:t>
            </a:r>
            <a:r>
              <a:rPr lang="ru-RU" dirty="0" err="1"/>
              <a:t>OneImpact</a:t>
            </a:r>
            <a:r>
              <a:rPr lang="ru-RU" dirty="0"/>
              <a:t> CLM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577F81-29EF-1C35-58AF-2920B7652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414732"/>
            <a:ext cx="9520158" cy="4051613"/>
          </a:xfrm>
        </p:spPr>
        <p:txBody>
          <a:bodyPr>
            <a:normAutofit/>
          </a:bodyPr>
          <a:lstStyle/>
          <a:p>
            <a:r>
              <a:rPr lang="ru-RU" dirty="0"/>
              <a:t>Мониторинг </a:t>
            </a:r>
            <a:r>
              <a:rPr lang="ru-RU" dirty="0" err="1"/>
              <a:t>OneImpact</a:t>
            </a:r>
            <a:r>
              <a:rPr lang="ru-RU" dirty="0"/>
              <a:t>, осуществляемый сообществом, позволяет людям, затронутым туберкулезом, </a:t>
            </a:r>
            <a:r>
              <a:rPr lang="ru-RU" b="1" dirty="0"/>
              <a:t>получать доступ </a:t>
            </a:r>
            <a:r>
              <a:rPr lang="ru-RU" dirty="0"/>
              <a:t>к услугам здравоохранения и поддержки, </a:t>
            </a:r>
            <a:r>
              <a:rPr lang="ru-RU" b="1" dirty="0"/>
              <a:t>отстаивать свои права</a:t>
            </a:r>
            <a:r>
              <a:rPr lang="ru-RU" dirty="0"/>
              <a:t>, а также </a:t>
            </a:r>
            <a:r>
              <a:rPr lang="ru-RU" b="1" dirty="0"/>
              <a:t>выявлять и снижать стигматизацию. </a:t>
            </a:r>
            <a:r>
              <a:rPr lang="ru-RU" dirty="0"/>
              <a:t>С помощью </a:t>
            </a:r>
            <a:r>
              <a:rPr lang="ru-RU" dirty="0" err="1"/>
              <a:t>OneImpact</a:t>
            </a:r>
            <a:r>
              <a:rPr lang="ru-RU" dirty="0"/>
              <a:t> можно  активизировать меры, основанные на правах человека и ориентированные на людей на  </a:t>
            </a:r>
            <a:r>
              <a:rPr lang="ru-RU" i="1" dirty="0"/>
              <a:t>индивидуальном и общественном уровнях</a:t>
            </a:r>
            <a:r>
              <a:rPr lang="ru-RU" dirty="0"/>
              <a:t>, одновременно собирая необходимую информацию и данные для лучшего понимания и решения этих проблем </a:t>
            </a:r>
            <a:r>
              <a:rPr lang="ru-RU" i="1" dirty="0"/>
              <a:t>на программном уровне</a:t>
            </a:r>
            <a:r>
              <a:rPr lang="ru-RU" dirty="0"/>
              <a:t>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988312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739163-3809-04F5-A9CC-F8AD89783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621103"/>
            <a:ext cx="9520158" cy="681486"/>
          </a:xfrm>
        </p:spPr>
        <p:txBody>
          <a:bodyPr>
            <a:normAutofit fontScale="90000"/>
          </a:bodyPr>
          <a:lstStyle/>
          <a:p>
            <a:r>
              <a:rPr lang="ru-RU" dirty="0"/>
              <a:t>Модель </a:t>
            </a:r>
            <a:r>
              <a:rPr lang="ru-RU" dirty="0" err="1"/>
              <a:t>OneImpact</a:t>
            </a:r>
            <a:r>
              <a:rPr lang="ru-RU" dirty="0"/>
              <a:t> CLM-</a:t>
            </a:r>
            <a:r>
              <a:rPr lang="en-US" dirty="0"/>
              <a:t> </a:t>
            </a:r>
            <a:r>
              <a:rPr lang="ru-RU" dirty="0"/>
              <a:t>«</a:t>
            </a:r>
            <a:r>
              <a:rPr lang="en-US" dirty="0"/>
              <a:t>Downward accountability</a:t>
            </a:r>
            <a:r>
              <a:rPr lang="ru-RU" dirty="0"/>
              <a:t>»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124168-E384-A3E0-EBA4-827001702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578634"/>
            <a:ext cx="9520158" cy="3861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Наряду с\со </a:t>
            </a:r>
          </a:p>
          <a:p>
            <a:r>
              <a:rPr lang="ru-RU" sz="2400" dirty="0"/>
              <a:t>горячими линиями для сообщества</a:t>
            </a:r>
          </a:p>
          <a:p>
            <a:r>
              <a:rPr lang="ru-RU" sz="2400" dirty="0"/>
              <a:t> системой обработки жалоб </a:t>
            </a:r>
          </a:p>
          <a:p>
            <a:r>
              <a:rPr lang="ru-RU" sz="2400" dirty="0"/>
              <a:t>встречами с общественностью по вопросам обратной связи </a:t>
            </a:r>
          </a:p>
        </p:txBody>
      </p:sp>
    </p:spTree>
    <p:extLst>
      <p:ext uri="{BB962C8B-B14F-4D97-AF65-F5344CB8AC3E}">
        <p14:creationId xmlns:p14="http://schemas.microsoft.com/office/powerpoint/2010/main" val="346428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FD6655-F49B-B790-F7E7-2BA251148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79563"/>
            <a:ext cx="9520158" cy="655607"/>
          </a:xfrm>
        </p:spPr>
        <p:txBody>
          <a:bodyPr/>
          <a:lstStyle/>
          <a:p>
            <a:r>
              <a:rPr lang="ru-RU" dirty="0"/>
              <a:t>Подход </a:t>
            </a:r>
            <a:r>
              <a:rPr lang="ru-RU" dirty="0" err="1"/>
              <a:t>OneImpact</a:t>
            </a:r>
            <a:r>
              <a:rPr lang="ru-RU" dirty="0"/>
              <a:t> CLM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DED0C1-7EA8-FFBA-A090-B61550C70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155940"/>
            <a:ext cx="9520158" cy="431040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Из-за препятствий в доступе к медицинским услугам, нарушений прав человека, стигматизации и ограничений доступа к службам поддержки здравоохранение «теряет» отдельных лиц затронутых ТБ. </a:t>
            </a:r>
          </a:p>
          <a:p>
            <a:r>
              <a:rPr lang="ru-RU" dirty="0" err="1"/>
              <a:t>OneImpact</a:t>
            </a:r>
            <a:r>
              <a:rPr lang="ru-RU" dirty="0"/>
              <a:t> CLM предоставляет лицам затронутым ТБ точную и полезную информацию, «связывает» их с ближайшими клиниками и </a:t>
            </a:r>
            <a:r>
              <a:rPr lang="ru-RU" dirty="0" err="1"/>
              <a:t>медботниками</a:t>
            </a:r>
            <a:r>
              <a:rPr lang="ru-RU" dirty="0"/>
              <a:t>, персоналом неправительственных организаций и другими ТБ пациентами, представителями сообществ, а также  дает возможность  сообщить о барьерах при получении ТБ услуг. </a:t>
            </a:r>
          </a:p>
          <a:p>
            <a:r>
              <a:rPr lang="ru-RU" dirty="0"/>
              <a:t>Усиливает отзывчивость программ по борьбе с туберкулезом и делает программы более подотчетными, уделяя особое внимание гендерным и связанными с правами человека барьерам в доступе к услугам для ключевых и уязвимых групп населения.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57976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4FCC7F-4BB4-7E2B-E82C-01474A5F5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224287"/>
            <a:ext cx="9520158" cy="569343"/>
          </a:xfrm>
        </p:spPr>
        <p:txBody>
          <a:bodyPr>
            <a:normAutofit/>
          </a:bodyPr>
          <a:lstStyle/>
          <a:p>
            <a:r>
              <a:rPr lang="ru-RU" dirty="0"/>
              <a:t>Что отслеживает </a:t>
            </a:r>
            <a:r>
              <a:rPr lang="ru-RU" dirty="0" err="1"/>
              <a:t>OneImpact</a:t>
            </a:r>
            <a:r>
              <a:rPr lang="ru-RU" dirty="0"/>
              <a:t> CLM?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531F42-7DCB-E2C2-7E9F-C33B96921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923026"/>
            <a:ext cx="9520158" cy="4543319"/>
          </a:xfrm>
        </p:spPr>
        <p:txBody>
          <a:bodyPr>
            <a:normAutofit/>
          </a:bodyPr>
          <a:lstStyle/>
          <a:p>
            <a:r>
              <a:rPr lang="ru-RU" dirty="0"/>
              <a:t>Нарушения прав человека связанные с дискриминацией, неприкосновенностью частной жизни и конфиденциальностью. </a:t>
            </a:r>
          </a:p>
          <a:p>
            <a:r>
              <a:rPr lang="ru-RU" dirty="0"/>
              <a:t>Стигматизацию, с которой сталкиваются люди, затронутые туберкулезом, чтобы лучше понимать и устранять стигму, связанную с туберкулезом, что является целью Политической декларации ООН по туберкулезу. </a:t>
            </a:r>
          </a:p>
          <a:p>
            <a:r>
              <a:rPr lang="ru-RU" dirty="0"/>
              <a:t>Препятствия для получения ТБ услуг, связанных с  наличием, доступностью, приемлемостью и качеством медицинских услуг. </a:t>
            </a:r>
          </a:p>
          <a:p>
            <a:r>
              <a:rPr lang="ru-RU" dirty="0"/>
              <a:t>Препятствия к доступу к услугам по лечению ТБ. </a:t>
            </a:r>
          </a:p>
          <a:p>
            <a:r>
              <a:rPr lang="ru-RU" dirty="0"/>
              <a:t>Препятствия к получению услуг поддержки во время лечения, включая социальные и экономические.</a:t>
            </a:r>
          </a:p>
          <a:p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89349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1E1BB-DF4C-37F5-BB6F-B2C5E9A40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517585"/>
            <a:ext cx="9520158" cy="750499"/>
          </a:xfrm>
        </p:spPr>
        <p:txBody>
          <a:bodyPr>
            <a:normAutofit/>
          </a:bodyPr>
          <a:lstStyle/>
          <a:p>
            <a:r>
              <a:rPr lang="ru-RU" dirty="0" err="1"/>
              <a:t>OneImpact</a:t>
            </a:r>
            <a:r>
              <a:rPr lang="ru-RU" dirty="0"/>
              <a:t> CLM цифровая платформа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673872-D4DB-702D-6B15-A95E891A8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483744"/>
            <a:ext cx="9520158" cy="3973976"/>
          </a:xfrm>
        </p:spPr>
        <p:txBody>
          <a:bodyPr/>
          <a:lstStyle/>
          <a:p>
            <a:r>
              <a:rPr lang="ru-RU" dirty="0"/>
              <a:t>Разработка </a:t>
            </a:r>
            <a:r>
              <a:rPr lang="ru-RU" dirty="0" err="1"/>
              <a:t>OneImpact</a:t>
            </a:r>
            <a:r>
              <a:rPr lang="ru-RU" dirty="0"/>
              <a:t> в партнерстве с сообществами, затронутыми туберкулезом, и компанией </a:t>
            </a:r>
            <a:r>
              <a:rPr lang="ru-RU" dirty="0" err="1"/>
              <a:t>Dure</a:t>
            </a:r>
            <a:r>
              <a:rPr lang="ru-RU" dirty="0"/>
              <a:t> Technologies началась в 2016 году. Система постоянно развивалась и обновлялась с учетом опыта разных стран. В декабре 2020 года была выпущена система </a:t>
            </a:r>
            <a:r>
              <a:rPr lang="ru-RU" dirty="0" err="1"/>
              <a:t>OneImpact</a:t>
            </a:r>
            <a:r>
              <a:rPr lang="ru-RU" dirty="0"/>
              <a:t> Next Generation SMART </a:t>
            </a:r>
            <a:r>
              <a:rPr lang="ru-RU" dirty="0" err="1"/>
              <a:t>Set-up</a:t>
            </a:r>
            <a:r>
              <a:rPr lang="ru-RU" dirty="0"/>
              <a:t>, основанная на совокупном опыте 10 стран.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07205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8A38F0-CCDD-80BD-73CC-189D4FF73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36430"/>
            <a:ext cx="9520158" cy="1147314"/>
          </a:xfrm>
        </p:spPr>
        <p:txBody>
          <a:bodyPr>
            <a:noAutofit/>
          </a:bodyPr>
          <a:lstStyle/>
          <a:p>
            <a:r>
              <a:rPr lang="ru-RU" sz="1800" dirty="0" err="1"/>
              <a:t>OneImpact</a:t>
            </a:r>
            <a:r>
              <a:rPr lang="ru-RU" sz="1800" dirty="0"/>
              <a:t> — это цифровая платформа, состоящая из трех инструментов, которые работают вместе, обеспечивая комплексное решение для мониторинга под руководством сообщества</a:t>
            </a:r>
            <a:endParaRPr lang="ru-KZ" sz="18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41730A6-583C-6E75-D34A-18B91BA5A1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0889792"/>
              </p:ext>
            </p:extLst>
          </p:nvPr>
        </p:nvGraphicFramePr>
        <p:xfrm>
          <a:off x="1535113" y="1785669"/>
          <a:ext cx="10205439" cy="4166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1813">
                  <a:extLst>
                    <a:ext uri="{9D8B030D-6E8A-4147-A177-3AD203B41FA5}">
                      <a16:colId xmlns:a16="http://schemas.microsoft.com/office/drawing/2014/main" val="791319974"/>
                    </a:ext>
                  </a:extLst>
                </a:gridCol>
                <a:gridCol w="3401813">
                  <a:extLst>
                    <a:ext uri="{9D8B030D-6E8A-4147-A177-3AD203B41FA5}">
                      <a16:colId xmlns:a16="http://schemas.microsoft.com/office/drawing/2014/main" val="300567678"/>
                    </a:ext>
                  </a:extLst>
                </a:gridCol>
                <a:gridCol w="3401813">
                  <a:extLst>
                    <a:ext uri="{9D8B030D-6E8A-4147-A177-3AD203B41FA5}">
                      <a16:colId xmlns:a16="http://schemas.microsoft.com/office/drawing/2014/main" val="1562555534"/>
                    </a:ext>
                  </a:extLst>
                </a:gridCol>
              </a:tblGrid>
              <a:tr h="690112">
                <a:tc>
                  <a:txBody>
                    <a:bodyPr/>
                    <a:lstStyle/>
                    <a:p>
                      <a:r>
                        <a:rPr lang="ru-RU" dirty="0"/>
                        <a:t>Мобильное приложение , которое можно скачать: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Панель управления для сотрудников службы быстрого реагирования: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Панель управления подотчетностью: 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538638"/>
                  </a:ext>
                </a:extLst>
              </a:tr>
              <a:tr h="3251817">
                <a:tc>
                  <a:txBody>
                    <a:bodyPr/>
                    <a:lstStyle/>
                    <a:p>
                      <a:r>
                        <a:rPr lang="ru-RU" dirty="0"/>
                        <a:t>Приложение </a:t>
                      </a:r>
                      <a:r>
                        <a:rPr lang="ru-RU" dirty="0" err="1"/>
                        <a:t>OneImpact</a:t>
                      </a:r>
                      <a:r>
                        <a:rPr lang="ru-RU" dirty="0"/>
                        <a:t> состоит из пяти компонентов: </a:t>
                      </a:r>
                    </a:p>
                    <a:p>
                      <a:r>
                        <a:rPr lang="ru-RU" dirty="0"/>
                        <a:t>Узнайте свои права Получить информацию Получить доступ Подключайтесь </a:t>
                      </a:r>
                    </a:p>
                    <a:p>
                      <a:r>
                        <a:rPr lang="ru-RU" dirty="0"/>
                        <a:t>Примите участие «Get </a:t>
                      </a:r>
                      <a:r>
                        <a:rPr lang="ru-RU" dirty="0" err="1"/>
                        <a:t>Involved</a:t>
                      </a:r>
                      <a:r>
                        <a:rPr lang="ru-RU" dirty="0"/>
                        <a:t>» облегчает CLM.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эта панель позволяет сотрудникам службы быстрого реагирования отслеживать, координировать и реагировать на проблемы, о которых сообщают люди, столкнувшиеся с туберкулезом.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это платформа для общественных активистов и других заинтересованных сторон для мониторинга и анализа тенденций в области проблем туберкулеза и создания отчетов CLM для адвокации, действий и изменений. Для повышения уровня владения платформой на уровне страны можно управлять, изменять и добавлять контент </a:t>
                      </a:r>
                      <a:r>
                        <a:rPr lang="ru-RU" sz="1400" dirty="0" err="1"/>
                        <a:t>OneImpact</a:t>
                      </a:r>
                      <a:r>
                        <a:rPr lang="ru-RU" sz="1400" dirty="0"/>
                        <a:t> с помощью SMART </a:t>
                      </a:r>
                      <a:r>
                        <a:rPr lang="ru-RU" sz="1400" dirty="0" err="1"/>
                        <a:t>Set-up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OneImpact</a:t>
                      </a:r>
                      <a:endParaRPr lang="ru-K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563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069934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Галерея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876</TotalTime>
  <Words>1604</Words>
  <Application>Microsoft Office PowerPoint</Application>
  <PresentationFormat>Widescreen</PresentationFormat>
  <Paragraphs>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Palatino Linotype</vt:lpstr>
      <vt:lpstr>Галерея</vt:lpstr>
      <vt:lpstr>Значение информационной платформы «OneImpact Kazakhstan TB» как инструмента МСС в проектах, выполняемых НПО </vt:lpstr>
      <vt:lpstr>PowerPoint Presentation</vt:lpstr>
      <vt:lpstr>PowerPoint Presentation</vt:lpstr>
      <vt:lpstr>Определение STOP TB Partnership для программ по туберкулезу \Определение OneImpact CLM</vt:lpstr>
      <vt:lpstr>Модель OneImpact CLM- «Downward accountability»</vt:lpstr>
      <vt:lpstr>Подход OneImpact CLM</vt:lpstr>
      <vt:lpstr>Что отслеживает OneImpact CLM?</vt:lpstr>
      <vt:lpstr>OneImpact CLM цифровая платформа</vt:lpstr>
      <vt:lpstr>OneImpact — это цифровая платформа, состоящая из трех инструментов, которые работают вместе, обеспечивая комплексное решение для мониторинга под руководством сообщества</vt:lpstr>
      <vt:lpstr>Видение OneImpact — это сообщество, свободное от туберкулеза и обладающее полномочиями. Общие воздействия </vt:lpstr>
      <vt:lpstr>OneImpact позволит достичь двух важных комплексных результатов</vt:lpstr>
      <vt:lpstr>OneGroup</vt:lpstr>
      <vt:lpstr>Роли и обязанности OneGroup</vt:lpstr>
      <vt:lpstr>Фазы внедрения OneImpact CLM</vt:lpstr>
      <vt:lpstr>Сообщества сокращают разрыв в достижении целей по туберкулезу</vt:lpstr>
      <vt:lpstr>Значимое участие сообщества в мониторинге, осуществляемом сообществом (CLM):</vt:lpstr>
      <vt:lpstr>Принцип осмысленного участия в мониторинге, осуществляемом сообществом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силами сообщества</dc:title>
  <dc:creator>Kristina Mahnicheva</dc:creator>
  <cp:lastModifiedBy>Ryssaldy Demeuova</cp:lastModifiedBy>
  <cp:revision>14</cp:revision>
  <dcterms:created xsi:type="dcterms:W3CDTF">2022-06-21T02:44:08Z</dcterms:created>
  <dcterms:modified xsi:type="dcterms:W3CDTF">2025-11-20T09:18:58Z</dcterms:modified>
</cp:coreProperties>
</file>