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6" r:id="rId4"/>
    <p:sldId id="275" r:id="rId5"/>
    <p:sldId id="271" r:id="rId6"/>
    <p:sldId id="276" r:id="rId7"/>
    <p:sldId id="262" r:id="rId8"/>
  </p:sldIdLst>
  <p:sldSz cx="9144000" cy="6858000" type="screen4x3"/>
  <p:notesSz cx="6954838" cy="9309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68561" autoAdjust="0"/>
  </p:normalViewPr>
  <p:slideViewPr>
    <p:cSldViewPr>
      <p:cViewPr varScale="1">
        <p:scale>
          <a:sx n="59" d="100"/>
          <a:sy n="59" d="100"/>
        </p:scale>
        <p:origin x="2290" y="53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kazakov\AppData\Local\Microsoft\Windows\Temporary%20Internet%20Files\Content.Outlook\0ODVGGMR\&#1054;&#1047;&#1058;%20&#1075;&#1088;&#1072;&#1092;&#1080;&#1082;&#1080;%20(3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7.672077415977510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53-4917-929F-A4301D292E1C}"/>
                </c:ext>
              </c:extLst>
            </c:dLbl>
            <c:dLbl>
              <c:idx val="1"/>
              <c:layout>
                <c:manualLayout>
                  <c:x val="2.7849191584018184E-3"/>
                  <c:y val="-5.092592592592592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53-4917-929F-A4301D292E1C}"/>
                </c:ext>
              </c:extLst>
            </c:dLbl>
            <c:dLbl>
              <c:idx val="2"/>
              <c:layout>
                <c:manualLayout>
                  <c:x val="0"/>
                  <c:y val="-3.70370370370371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E53-4917-929F-A4301D292E1C}"/>
                </c:ext>
              </c:extLst>
            </c:dLbl>
            <c:dLbl>
              <c:idx val="3"/>
              <c:layout>
                <c:manualLayout>
                  <c:x val="-5.1056261431077874E-17"/>
                  <c:y val="-4.166666666666666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E53-4917-929F-A4301D292E1C}"/>
                </c:ext>
              </c:extLst>
            </c:dLbl>
            <c:dLbl>
              <c:idx val="4"/>
              <c:layout>
                <c:manualLayout>
                  <c:x val="0"/>
                  <c:y val="-3.703703703703704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E53-4917-929F-A4301D292E1C}"/>
                </c:ext>
              </c:extLst>
            </c:dLbl>
            <c:dLbl>
              <c:idx val="5"/>
              <c:layout>
                <c:manualLayout>
                  <c:x val="0"/>
                  <c:y val="-5.555555555555552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E53-4917-929F-A4301D292E1C}"/>
                </c:ext>
              </c:extLst>
            </c:dLbl>
            <c:dLbl>
              <c:idx val="6"/>
              <c:layout>
                <c:manualLayout>
                  <c:x val="0"/>
                  <c:y val="-4.166666666666676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53-4917-929F-A4301D292E1C}"/>
                </c:ext>
              </c:extLst>
            </c:dLbl>
            <c:dLbl>
              <c:idx val="7"/>
              <c:layout>
                <c:manualLayout>
                  <c:x val="0"/>
                  <c:y val="-5.555555555555552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E53-4917-929F-A4301D292E1C}"/>
                </c:ext>
              </c:extLst>
            </c:dLbl>
            <c:dLbl>
              <c:idx val="8"/>
              <c:layout>
                <c:manualLayout>
                  <c:x val="0"/>
                  <c:y val="-4.166666666666666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E53-4917-929F-A4301D292E1C}"/>
                </c:ext>
              </c:extLst>
            </c:dLbl>
            <c:dLbl>
              <c:idx val="9"/>
              <c:layout>
                <c:manualLayout>
                  <c:x val="0"/>
                  <c:y val="-6.944444444444453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E53-4917-929F-A4301D292E1C}"/>
                </c:ext>
              </c:extLst>
            </c:dLbl>
            <c:dLbl>
              <c:idx val="10"/>
              <c:layout>
                <c:manualLayout>
                  <c:x val="0"/>
                  <c:y val="-4.16666666666665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E53-4917-929F-A4301D292E1C}"/>
                </c:ext>
              </c:extLst>
            </c:dLbl>
            <c:dLbl>
              <c:idx val="11"/>
              <c:layout>
                <c:manualLayout>
                  <c:x val="3.3044519033123805E-3"/>
                  <c:y val="-3.83641381770834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E53-4917-929F-A4301D292E1C}"/>
                </c:ext>
              </c:extLst>
            </c:dLbl>
            <c:dLbl>
              <c:idx val="12"/>
              <c:layout>
                <c:manualLayout>
                  <c:x val="-1.0211252286215574E-16"/>
                  <c:y val="-4.166666666666666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E53-4917-929F-A4301D292E1C}"/>
                </c:ext>
              </c:extLst>
            </c:dLbl>
            <c:dLbl>
              <c:idx val="13"/>
              <c:layout>
                <c:manualLayout>
                  <c:x val="-2.1928497300039279E-7"/>
                  <c:y val="-4.6296296296296315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0,</a:t>
                    </a:r>
                    <a:r>
                      <a:rPr lang="ru-RU" dirty="0">
                        <a:solidFill>
                          <a:schemeClr val="tx1"/>
                        </a:solidFill>
                      </a:rPr>
                      <a:t>3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E53-4917-929F-A4301D292E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'[ОЗТ графики (3).xlsx]Лист4'!$C$2:$C$15</c:f>
              <c:strCache>
                <c:ptCount val="14"/>
                <c:pt idx="0">
                  <c:v>г.Павлодар </c:v>
                </c:pt>
                <c:pt idx="1">
                  <c:v>г.Усть-Каменогорск</c:v>
                </c:pt>
                <c:pt idx="2">
                  <c:v>г.Темиртау</c:v>
                </c:pt>
                <c:pt idx="3">
                  <c:v>г.Актобе</c:v>
                </c:pt>
                <c:pt idx="4">
                  <c:v>г.Жамбыл</c:v>
                </c:pt>
                <c:pt idx="5">
                  <c:v>г.Костанай</c:v>
                </c:pt>
                <c:pt idx="6">
                  <c:v>г.Караганда</c:v>
                </c:pt>
                <c:pt idx="7">
                  <c:v>г.Семей</c:v>
                </c:pt>
                <c:pt idx="8">
                  <c:v>г.Уральск</c:v>
                </c:pt>
                <c:pt idx="9">
                  <c:v>г.Экибастуз</c:v>
                </c:pt>
                <c:pt idx="10">
                  <c:v>г.Алматы</c:v>
                </c:pt>
                <c:pt idx="11">
                  <c:v>г.Кызылорда</c:v>
                </c:pt>
                <c:pt idx="12">
                  <c:v>г.Атырау</c:v>
                </c:pt>
                <c:pt idx="13">
                  <c:v>РК</c:v>
                </c:pt>
              </c:strCache>
            </c:strRef>
          </c:cat>
          <c:val>
            <c:numRef>
              <c:f>'[ОЗТ графики (3).xlsx]Лист4'!$D$2:$D$15</c:f>
              <c:numCache>
                <c:formatCode>0.0%</c:formatCode>
                <c:ptCount val="14"/>
                <c:pt idx="0">
                  <c:v>6.6514426562273464E-3</c:v>
                </c:pt>
                <c:pt idx="1">
                  <c:v>5.5505142165759198E-3</c:v>
                </c:pt>
                <c:pt idx="2">
                  <c:v>2.1859296482412082E-3</c:v>
                </c:pt>
                <c:pt idx="3">
                  <c:v>5.5813953488372094E-3</c:v>
                </c:pt>
                <c:pt idx="4">
                  <c:v>1.3457364341085279E-3</c:v>
                </c:pt>
                <c:pt idx="5">
                  <c:v>7.5093283582089573E-3</c:v>
                </c:pt>
                <c:pt idx="6">
                  <c:v>4.9156787443646746E-3</c:v>
                </c:pt>
                <c:pt idx="7">
                  <c:v>7.1780436312456055E-3</c:v>
                </c:pt>
                <c:pt idx="8">
                  <c:v>3.6205766710353886E-3</c:v>
                </c:pt>
                <c:pt idx="9">
                  <c:v>1.0143702451394758E-2</c:v>
                </c:pt>
                <c:pt idx="10">
                  <c:v>1.4590495449949448E-3</c:v>
                </c:pt>
                <c:pt idx="11">
                  <c:v>1.0000000000000005E-3</c:v>
                </c:pt>
                <c:pt idx="12">
                  <c:v>3.5460992907801426E-3</c:v>
                </c:pt>
                <c:pt idx="13">
                  <c:v>4.3534937454463244E-3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E53-4917-929F-A4301D292E1C}"/>
            </c:ext>
          </c:extLst>
        </c:ser>
        <c:ser>
          <c:idx val="1"/>
          <c:order val="1"/>
          <c:spPr>
            <a:pattFill prst="ltUpDiag">
              <a:fgClr>
                <a:schemeClr val="accent2"/>
              </a:fgClr>
              <a:bgClr>
                <a:schemeClr val="bg1"/>
              </a:bgClr>
            </a:pattFill>
          </c:spPr>
          <c:invertIfNegative val="0"/>
          <c:cat>
            <c:strRef>
              <c:f>'[ОЗТ графики (3).xlsx]Лист4'!$C$2:$C$15</c:f>
              <c:strCache>
                <c:ptCount val="14"/>
                <c:pt idx="0">
                  <c:v>г.Павлодар </c:v>
                </c:pt>
                <c:pt idx="1">
                  <c:v>г.Усть-Каменогорск</c:v>
                </c:pt>
                <c:pt idx="2">
                  <c:v>г.Темиртау</c:v>
                </c:pt>
                <c:pt idx="3">
                  <c:v>г.Актобе</c:v>
                </c:pt>
                <c:pt idx="4">
                  <c:v>г.Жамбыл</c:v>
                </c:pt>
                <c:pt idx="5">
                  <c:v>г.Костанай</c:v>
                </c:pt>
                <c:pt idx="6">
                  <c:v>г.Караганда</c:v>
                </c:pt>
                <c:pt idx="7">
                  <c:v>г.Семей</c:v>
                </c:pt>
                <c:pt idx="8">
                  <c:v>г.Уральск</c:v>
                </c:pt>
                <c:pt idx="9">
                  <c:v>г.Экибастуз</c:v>
                </c:pt>
                <c:pt idx="10">
                  <c:v>г.Алматы</c:v>
                </c:pt>
                <c:pt idx="11">
                  <c:v>г.Кызылорда</c:v>
                </c:pt>
                <c:pt idx="12">
                  <c:v>г.Атырау</c:v>
                </c:pt>
                <c:pt idx="13">
                  <c:v>РК</c:v>
                </c:pt>
              </c:strCache>
            </c:strRef>
          </c:cat>
          <c:val>
            <c:numRef>
              <c:f>'[ОЗТ графики (3).xlsx]Лист4'!$E$2:$E$15</c:f>
              <c:numCache>
                <c:formatCode>0.0%</c:formatCode>
                <c:ptCount val="14"/>
                <c:pt idx="0">
                  <c:v>4.3348557343772673E-2</c:v>
                </c:pt>
                <c:pt idx="1">
                  <c:v>9.4449485783424131E-2</c:v>
                </c:pt>
                <c:pt idx="2">
                  <c:v>9.7814070351758806E-2</c:v>
                </c:pt>
                <c:pt idx="3">
                  <c:v>9.441860465116278E-2</c:v>
                </c:pt>
                <c:pt idx="4">
                  <c:v>9.865426356589159E-2</c:v>
                </c:pt>
                <c:pt idx="5">
                  <c:v>9.2490671641791006E-2</c:v>
                </c:pt>
                <c:pt idx="6">
                  <c:v>9.5084321255635346E-2</c:v>
                </c:pt>
                <c:pt idx="7">
                  <c:v>9.2821956368754441E-2</c:v>
                </c:pt>
                <c:pt idx="8">
                  <c:v>9.6379423328964625E-2</c:v>
                </c:pt>
                <c:pt idx="9">
                  <c:v>8.9856297548605246E-2</c:v>
                </c:pt>
                <c:pt idx="10">
                  <c:v>9.8540950455005064E-2</c:v>
                </c:pt>
                <c:pt idx="11">
                  <c:v>9.9000000000000046E-2</c:v>
                </c:pt>
                <c:pt idx="12">
                  <c:v>9.64539007092199E-2</c:v>
                </c:pt>
                <c:pt idx="13">
                  <c:v>9.5646506254553704E-2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2E53-4917-929F-A4301D292E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114811392"/>
        <c:axId val="76565888"/>
      </c:barChart>
      <c:catAx>
        <c:axId val="1148113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76565888"/>
        <c:crosses val="autoZero"/>
        <c:auto val="1"/>
        <c:lblAlgn val="ctr"/>
        <c:lblOffset val="100"/>
        <c:noMultiLvlLbl val="0"/>
      </c:catAx>
      <c:valAx>
        <c:axId val="76565888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114811392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solidFill>
        <a:schemeClr val="tx2"/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F42E8F5E-3F3C-4F5E-B09D-73C2C9DCACFF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BE27F103-81D3-4BDC-9574-082DC679E5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145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7F103-81D3-4BDC-9574-082DC679E5E4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80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7F103-81D3-4BDC-9574-082DC679E5E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307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7F103-81D3-4BDC-9574-082DC679E5E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824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7F103-81D3-4BDC-9574-082DC679E5E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513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7F103-81D3-4BDC-9574-082DC679E5E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824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7F103-81D3-4BDC-9574-082DC679E5E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750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DC57-59BA-42BB-9F4E-2E867EFED12D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843E7-70B7-46C2-810C-213DF9DCD7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23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DC57-59BA-42BB-9F4E-2E867EFED12D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843E7-70B7-46C2-810C-213DF9DCD7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198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DC57-59BA-42BB-9F4E-2E867EFED12D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843E7-70B7-46C2-810C-213DF9DCD7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573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DC57-59BA-42BB-9F4E-2E867EFED12D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843E7-70B7-46C2-810C-213DF9DCD7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565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DC57-59BA-42BB-9F4E-2E867EFED12D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843E7-70B7-46C2-810C-213DF9DCD7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989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DC57-59BA-42BB-9F4E-2E867EFED12D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843E7-70B7-46C2-810C-213DF9DCD7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98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DC57-59BA-42BB-9F4E-2E867EFED12D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843E7-70B7-46C2-810C-213DF9DCD7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06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DC57-59BA-42BB-9F4E-2E867EFED12D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843E7-70B7-46C2-810C-213DF9DCD7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82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DC57-59BA-42BB-9F4E-2E867EFED12D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843E7-70B7-46C2-810C-213DF9DCD7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93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DC57-59BA-42BB-9F4E-2E867EFED12D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843E7-70B7-46C2-810C-213DF9DCD7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059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DC57-59BA-42BB-9F4E-2E867EFED12D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843E7-70B7-46C2-810C-213DF9DCD7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29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8DC57-59BA-42BB-9F4E-2E867EFED12D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843E7-70B7-46C2-810C-213DF9DCD7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722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emf"/><Relationship Id="rId4" Type="http://schemas.openxmlformats.org/officeDocument/2006/relationships/image" Target="../media/image4.gif"/><Relationship Id="rId9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дзаголовок 2"/>
          <p:cNvSpPr txBox="1">
            <a:spLocks/>
          </p:cNvSpPr>
          <p:nvPr/>
        </p:nvSpPr>
        <p:spPr>
          <a:xfrm>
            <a:off x="1259633" y="2170956"/>
            <a:ext cx="7056784" cy="1512167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</a:rPr>
              <a:t>Влияние ПЗТ на эпидемиологическую ситуацию </a:t>
            </a:r>
            <a:br>
              <a:rPr lang="en-US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по ВИЧ-инфекции в РК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187624" y="1988840"/>
            <a:ext cx="7159207" cy="1454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187624" y="3861048"/>
            <a:ext cx="7181136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16" name="Группа 15"/>
          <p:cNvGrpSpPr/>
          <p:nvPr/>
        </p:nvGrpSpPr>
        <p:grpSpPr>
          <a:xfrm>
            <a:off x="0" y="116632"/>
            <a:ext cx="9144000" cy="864096"/>
            <a:chOff x="0" y="116632"/>
            <a:chExt cx="9144000" cy="648072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116632"/>
              <a:ext cx="7884000" cy="64807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8028384" y="116632"/>
              <a:ext cx="485800" cy="648072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8666584" y="116632"/>
              <a:ext cx="477416" cy="64807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00596" y="190128"/>
            <a:ext cx="74028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Министерство здравоохранения Республики Казахстан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Казахский научный центр дерматологии и инфекционных заболеваний</a:t>
            </a: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3167844" y="6309322"/>
            <a:ext cx="3168352" cy="293047"/>
          </a:xfrm>
          <a:prstGeom prst="rect">
            <a:avLst/>
          </a:prstGeom>
        </p:spPr>
        <p:txBody>
          <a:bodyPr anchor="ctr">
            <a:noAutofit/>
          </a:bodyPr>
          <a:lstStyle>
            <a:defPPr>
              <a:defRPr lang="ru-RU"/>
            </a:defPPr>
            <a:lvl1pPr indent="0" algn="ctr">
              <a:spcBef>
                <a:spcPts val="0"/>
              </a:spcBef>
              <a:buFont typeface="Arial" pitchFamily="34" charset="0"/>
              <a:buNone/>
              <a:defRPr sz="2400" b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ru-RU" sz="1200" dirty="0"/>
              <a:t>г. Астана, 201</a:t>
            </a:r>
            <a:r>
              <a:rPr lang="en-US" sz="1200" dirty="0"/>
              <a:t>9</a:t>
            </a:r>
            <a:r>
              <a:rPr lang="ru-RU" sz="1200" dirty="0"/>
              <a:t> год</a:t>
            </a: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4129652" y="4581129"/>
            <a:ext cx="4248472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Байсеркин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Б.С.</a:t>
            </a:r>
          </a:p>
        </p:txBody>
      </p:sp>
    </p:spTree>
    <p:extLst>
      <p:ext uri="{BB962C8B-B14F-4D97-AF65-F5344CB8AC3E}">
        <p14:creationId xmlns:p14="http://schemas.microsoft.com/office/powerpoint/2010/main" val="1279646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3850851" y="4509120"/>
            <a:ext cx="5053372" cy="1584176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7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ru-RU" sz="1700" b="1" dirty="0">
                <a:solidFill>
                  <a:schemeClr val="tx1"/>
                </a:solidFill>
              </a:rPr>
              <a:t>Индикаторы охвата ПЗТ</a:t>
            </a:r>
            <a:r>
              <a:rPr lang="en-US" sz="1700" b="1" dirty="0">
                <a:solidFill>
                  <a:schemeClr val="tx1"/>
                </a:solidFill>
              </a:rPr>
              <a:t> </a:t>
            </a:r>
            <a:r>
              <a:rPr lang="ru-RU" sz="1700" b="1" dirty="0">
                <a:solidFill>
                  <a:schemeClr val="tx1"/>
                </a:solidFill>
              </a:rPr>
              <a:t>от ОЧ** опиоидных ЛУИН :</a:t>
            </a:r>
          </a:p>
          <a:p>
            <a:pPr>
              <a:spcAft>
                <a:spcPts val="600"/>
              </a:spcAft>
            </a:pPr>
            <a:r>
              <a:rPr lang="ru-RU" sz="1700" dirty="0">
                <a:solidFill>
                  <a:schemeClr val="tx1"/>
                </a:solidFill>
              </a:rPr>
              <a:t>1)низкий  уровень 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ru-RU" sz="1700" dirty="0">
                <a:solidFill>
                  <a:schemeClr val="tx1"/>
                </a:solidFill>
              </a:rPr>
              <a:t>охвата– &lt;20%, (менее 18 600 РК)</a:t>
            </a:r>
            <a:endParaRPr lang="en-US" sz="17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ru-RU" sz="1700" dirty="0">
                <a:solidFill>
                  <a:schemeClr val="tx1"/>
                </a:solidFill>
              </a:rPr>
              <a:t>2)средний – 20–40%, (18 600 – 37 200 РК)</a:t>
            </a:r>
            <a:endParaRPr lang="en-US" sz="17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ru-RU" sz="1700" dirty="0">
                <a:solidFill>
                  <a:schemeClr val="tx1"/>
                </a:solidFill>
              </a:rPr>
              <a:t>3)высокий – &gt;40%.  (более 37 200 РК)</a:t>
            </a:r>
          </a:p>
          <a:p>
            <a:pPr>
              <a:buFontTx/>
              <a:buChar char="-"/>
            </a:pP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03648" y="1188256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400" b="1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0" y="116632"/>
            <a:ext cx="9144000" cy="648072"/>
            <a:chOff x="0" y="116632"/>
            <a:chExt cx="9144000" cy="648072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0" y="116632"/>
              <a:ext cx="7884000" cy="64807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8028384" y="116632"/>
              <a:ext cx="485800" cy="648072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fld id="{98ECEB66-458D-43EE-BB26-A4262B55D8A7}" type="slidenum">
                <a:rPr lang="ru-RU" b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pPr algn="ctr"/>
                <a:t>2</a:t>
              </a:fld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8666584" y="116632"/>
              <a:ext cx="477416" cy="64807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603780" y="240613"/>
              <a:ext cx="38708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tx2">
                      <a:lumMod val="75000"/>
                    </a:schemeClr>
                  </a:solidFill>
                </a:rPr>
                <a:t>Международные рекомендации</a:t>
              </a: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3851920" y="1246700"/>
            <a:ext cx="4878054" cy="2518904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dirty="0">
              <a:solidFill>
                <a:schemeClr val="tx1"/>
              </a:solidFill>
            </a:endParaRPr>
          </a:p>
          <a:p>
            <a:r>
              <a:rPr lang="ru-RU" sz="1400" dirty="0">
                <a:solidFill>
                  <a:schemeClr val="tx1"/>
                </a:solidFill>
              </a:rPr>
              <a:t>ПЗТ* – является научно-доказанным методом лечения опиоидной зависимости и снижения риска передачи ВИЧ-инфекции.</a:t>
            </a:r>
          </a:p>
          <a:p>
            <a:endParaRPr lang="ru-RU" sz="1400" dirty="0">
              <a:solidFill>
                <a:schemeClr val="tx1"/>
              </a:solidFill>
            </a:endParaRPr>
          </a:p>
          <a:p>
            <a:r>
              <a:rPr lang="ru-RU" sz="1400" dirty="0">
                <a:solidFill>
                  <a:schemeClr val="tx1"/>
                </a:solidFill>
              </a:rPr>
              <a:t>ПЗТ   включена в Международные стандарты лечения расстройств, связанных с употреблением наркотических  веществ (УНП ООН, ВОЗ, 2016 г.)</a:t>
            </a:r>
          </a:p>
          <a:p>
            <a:endParaRPr lang="ru-RU" sz="1400" dirty="0">
              <a:solidFill>
                <a:schemeClr val="tx1"/>
              </a:solidFill>
            </a:endParaRPr>
          </a:p>
          <a:p>
            <a:r>
              <a:rPr lang="ru-RU" sz="1400" dirty="0">
                <a:solidFill>
                  <a:schemeClr val="tx1"/>
                </a:solidFill>
              </a:rPr>
              <a:t>Международный опыт показывает, что ПЗТ приводит к </a:t>
            </a:r>
            <a:r>
              <a:rPr lang="en-GB" sz="1400" dirty="0">
                <a:solidFill>
                  <a:schemeClr val="tx1"/>
                </a:solidFill>
              </a:rPr>
              <a:t> 54% </a:t>
            </a:r>
            <a:r>
              <a:rPr lang="ru-RU" sz="1400" dirty="0">
                <a:solidFill>
                  <a:schemeClr val="tx1"/>
                </a:solidFill>
              </a:rPr>
              <a:t>снижению риска заражения ВИЧ среди ЛУИН  </a:t>
            </a:r>
            <a:r>
              <a:rPr lang="en-GB" sz="1400" dirty="0">
                <a:solidFill>
                  <a:schemeClr val="tx1"/>
                </a:solidFill>
              </a:rPr>
              <a:t>(</a:t>
            </a:r>
            <a:r>
              <a:rPr lang="ru-RU" sz="1400" dirty="0">
                <a:solidFill>
                  <a:schemeClr val="tx1"/>
                </a:solidFill>
              </a:rPr>
              <a:t>ВОЗ,</a:t>
            </a:r>
            <a:r>
              <a:rPr lang="en-GB" sz="1400" dirty="0">
                <a:solidFill>
                  <a:schemeClr val="tx1"/>
                </a:solidFill>
              </a:rPr>
              <a:t> 2013)</a:t>
            </a:r>
            <a:endParaRPr lang="ru-RU" sz="1400" dirty="0">
              <a:solidFill>
                <a:schemeClr val="tx1"/>
              </a:solidFill>
            </a:endParaRPr>
          </a:p>
          <a:p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" name="Стрелка вправо 1"/>
          <p:cNvSpPr/>
          <p:nvPr/>
        </p:nvSpPr>
        <p:spPr>
          <a:xfrm rot="5400000">
            <a:off x="5988681" y="3732913"/>
            <a:ext cx="604530" cy="710835"/>
          </a:xfrm>
          <a:prstGeom prst="rightArrow">
            <a:avLst/>
          </a:prstGeom>
          <a:solidFill>
            <a:schemeClr val="bg1"/>
          </a:solidFill>
          <a:ln w="31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01" y="1246700"/>
            <a:ext cx="3796999" cy="5047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9561" y="6293873"/>
            <a:ext cx="3487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*ПЗТ – поддерживающая заместительная терапия</a:t>
            </a:r>
          </a:p>
          <a:p>
            <a:r>
              <a:rPr lang="ru-RU" sz="1200" dirty="0"/>
              <a:t>** ОЧ – оценочное количество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23662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0" y="116632"/>
            <a:ext cx="9144000" cy="648072"/>
            <a:chOff x="0" y="116632"/>
            <a:chExt cx="9144000" cy="648072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0" y="116632"/>
              <a:ext cx="7884000" cy="64807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8028384" y="116632"/>
              <a:ext cx="485800" cy="648072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fld id="{98ECEB66-458D-43EE-BB26-A4262B55D8A7}" type="slidenum">
                <a:rPr lang="ru-RU" b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pPr algn="ctr"/>
                <a:t>3</a:t>
              </a:fld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8666584" y="116632"/>
              <a:ext cx="477416" cy="64807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096286" y="240613"/>
              <a:ext cx="282263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tx2">
                      <a:lumMod val="75000"/>
                    </a:schemeClr>
                  </a:solidFill>
                </a:rPr>
                <a:t>Охват ПЗТ в РК 2018 год</a:t>
              </a:r>
            </a:p>
          </p:txBody>
        </p:sp>
      </p:grp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9996342"/>
              </p:ext>
            </p:extLst>
          </p:nvPr>
        </p:nvGraphicFramePr>
        <p:xfrm>
          <a:off x="755576" y="1196753"/>
          <a:ext cx="7686600" cy="4799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835696" y="1916832"/>
            <a:ext cx="5053372" cy="1224136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ru-RU" sz="1700" b="1" dirty="0">
                <a:solidFill>
                  <a:schemeClr val="tx1"/>
                </a:solidFill>
              </a:rPr>
              <a:t>Оценочное число ЛУИН*: </a:t>
            </a:r>
            <a:r>
              <a:rPr lang="ru-RU" sz="1700" dirty="0">
                <a:solidFill>
                  <a:schemeClr val="tx1"/>
                </a:solidFill>
              </a:rPr>
              <a:t>120 500,</a:t>
            </a:r>
          </a:p>
          <a:p>
            <a:pPr>
              <a:spcAft>
                <a:spcPts val="600"/>
              </a:spcAft>
            </a:pPr>
            <a:r>
              <a:rPr lang="ru-RU" sz="1700" b="1" dirty="0">
                <a:solidFill>
                  <a:schemeClr val="tx1"/>
                </a:solidFill>
              </a:rPr>
              <a:t>          в том числе опиоидных ЛУИН: </a:t>
            </a:r>
            <a:r>
              <a:rPr lang="ru-RU" sz="1700" dirty="0">
                <a:solidFill>
                  <a:schemeClr val="tx1"/>
                </a:solidFill>
              </a:rPr>
              <a:t>93 000</a:t>
            </a:r>
          </a:p>
          <a:p>
            <a:pPr>
              <a:spcAft>
                <a:spcPts val="600"/>
              </a:spcAft>
            </a:pPr>
            <a:r>
              <a:rPr lang="ru-RU" sz="1700" b="1" dirty="0">
                <a:solidFill>
                  <a:schemeClr val="tx1"/>
                </a:solidFill>
              </a:rPr>
              <a:t>На учете  в ЦПЗ**</a:t>
            </a:r>
            <a:r>
              <a:rPr lang="ru-RU" sz="1700" dirty="0">
                <a:solidFill>
                  <a:schemeClr val="tx1"/>
                </a:solidFill>
              </a:rPr>
              <a:t> – 9 939</a:t>
            </a:r>
            <a:endParaRPr lang="en-US" sz="17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3230" y="6228804"/>
            <a:ext cx="3979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*ЛУИН – лица, употребляющие инъекционные наркотики</a:t>
            </a:r>
          </a:p>
          <a:p>
            <a:r>
              <a:rPr lang="ru-RU" sz="1200" dirty="0"/>
              <a:t>** ЦПЗ – центр психического здоровья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1924391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0" y="116632"/>
            <a:ext cx="9144000" cy="648072"/>
            <a:chOff x="0" y="116632"/>
            <a:chExt cx="9144000" cy="648072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0" y="116632"/>
              <a:ext cx="7884000" cy="64807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8028384" y="116632"/>
              <a:ext cx="485800" cy="648072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fld id="{98ECEB66-458D-43EE-BB26-A4262B55D8A7}" type="slidenum">
                <a:rPr lang="ru-RU" b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pPr algn="ctr"/>
                <a:t>4</a:t>
              </a:fld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8666584" y="116632"/>
              <a:ext cx="477416" cy="64807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078994" y="240613"/>
              <a:ext cx="48572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tx2">
                      <a:lumMod val="50000"/>
                    </a:schemeClr>
                  </a:solidFill>
                </a:rPr>
                <a:t>Движение пациентов на ПЗТ 2008-2018 гг.</a:t>
              </a: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284637" y="4963710"/>
            <a:ext cx="2088232" cy="40011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spc="50" dirty="0">
                <a:ln w="11430"/>
                <a:solidFill>
                  <a:schemeClr val="tx2">
                    <a:lumMod val="50000"/>
                  </a:schemeClr>
                </a:solidFill>
              </a:rPr>
              <a:t>2008</a:t>
            </a:r>
            <a:r>
              <a:rPr lang="ru-RU" sz="2000" b="1" spc="50" dirty="0">
                <a:ln w="11430"/>
                <a:solidFill>
                  <a:schemeClr val="tx2">
                    <a:lumMod val="50000"/>
                  </a:schemeClr>
                </a:solidFill>
              </a:rPr>
              <a:t> - </a:t>
            </a:r>
            <a:r>
              <a:rPr lang="en-US" sz="2000" b="1" spc="50" dirty="0">
                <a:ln w="11430"/>
                <a:solidFill>
                  <a:schemeClr val="tx2">
                    <a:lumMod val="50000"/>
                  </a:schemeClr>
                </a:solidFill>
              </a:rPr>
              <a:t>2018</a:t>
            </a:r>
            <a:endParaRPr lang="ru-RU" sz="2000" b="1" spc="50" dirty="0">
              <a:ln w="11430"/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2123728" y="3480417"/>
            <a:ext cx="612136" cy="504056"/>
          </a:xfrm>
          <a:prstGeom prst="rightArrow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89501" y="1988840"/>
            <a:ext cx="12785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1114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71388" y="1927799"/>
            <a:ext cx="2058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Выход из программы со стойкой ремиссией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69569" y="5419712"/>
            <a:ext cx="1989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 b="1"/>
            </a:lvl1pPr>
          </a:lstStyle>
          <a:p>
            <a:r>
              <a:rPr lang="ru-RU" dirty="0"/>
              <a:t>Выход из программы по причине смерти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241078" y="4268645"/>
            <a:ext cx="2095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 b="1"/>
            </a:lvl1pPr>
          </a:lstStyle>
          <a:p>
            <a:r>
              <a:rPr lang="ru-RU" dirty="0"/>
              <a:t>Выход из программы за нарушение режима</a:t>
            </a:r>
          </a:p>
        </p:txBody>
      </p:sp>
      <p:pic>
        <p:nvPicPr>
          <p:cNvPr id="24" name="Picture 6"/>
          <p:cNvPicPr>
            <a:picLocks noChangeAspect="1" noChangeArrowheads="1"/>
          </p:cNvPicPr>
          <p:nvPr/>
        </p:nvPicPr>
        <p:blipFill rotWithShape="1">
          <a:blip r:embed="rId3" cstate="print"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36"/>
          <a:stretch/>
        </p:blipFill>
        <p:spPr bwMode="auto">
          <a:xfrm>
            <a:off x="776433" y="3193566"/>
            <a:ext cx="1065696" cy="1655013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863"/>
          <a:stretch/>
        </p:blipFill>
        <p:spPr bwMode="auto">
          <a:xfrm>
            <a:off x="3103108" y="1929010"/>
            <a:ext cx="1065696" cy="528507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"/>
          <p:cNvPicPr>
            <a:picLocks noChangeAspect="1" noChangeArrowheads="1"/>
          </p:cNvPicPr>
          <p:nvPr/>
        </p:nvPicPr>
        <p:blipFill rotWithShape="1">
          <a:blip r:embed="rId3" cstate="print"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017" r="543" b="2333"/>
          <a:stretch/>
        </p:blipFill>
        <p:spPr bwMode="auto">
          <a:xfrm>
            <a:off x="775791" y="2617502"/>
            <a:ext cx="1059905" cy="504056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863"/>
          <a:stretch/>
        </p:blipFill>
        <p:spPr bwMode="auto">
          <a:xfrm>
            <a:off x="3097717" y="3044509"/>
            <a:ext cx="1065696" cy="528507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6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863"/>
          <a:stretch/>
        </p:blipFill>
        <p:spPr bwMode="auto">
          <a:xfrm>
            <a:off x="3097717" y="4268645"/>
            <a:ext cx="1065696" cy="528507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6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863"/>
          <a:stretch/>
        </p:blipFill>
        <p:spPr bwMode="auto">
          <a:xfrm>
            <a:off x="3097469" y="5420773"/>
            <a:ext cx="1065696" cy="528507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Прямоугольник 30"/>
          <p:cNvSpPr/>
          <p:nvPr/>
        </p:nvSpPr>
        <p:spPr>
          <a:xfrm>
            <a:off x="2987824" y="1484784"/>
            <a:ext cx="1278504" cy="40011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2</a:t>
            </a:r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6%</a:t>
            </a:r>
            <a:endParaRPr lang="en-US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278449" y="3027480"/>
            <a:ext cx="2068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Вынужденный выход из программы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2987824" y="2644399"/>
            <a:ext cx="1278504" cy="40011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3</a:t>
            </a:r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2%</a:t>
            </a:r>
            <a:endParaRPr lang="en-US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999945" y="3855669"/>
            <a:ext cx="1278504" cy="40011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2</a:t>
            </a:r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1%</a:t>
            </a:r>
            <a:endParaRPr lang="en-US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991065" y="5018485"/>
            <a:ext cx="1278504" cy="40011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2</a:t>
            </a:r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%</a:t>
            </a:r>
            <a:endParaRPr lang="en-US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 rotWithShape="1">
          <a:blip r:embed="rId3" cstate="print"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017" r="543" b="2333"/>
          <a:stretch/>
        </p:blipFill>
        <p:spPr bwMode="auto">
          <a:xfrm>
            <a:off x="7454279" y="3429257"/>
            <a:ext cx="1059905" cy="504056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Стрелка вправо 37"/>
          <p:cNvSpPr/>
          <p:nvPr/>
        </p:nvSpPr>
        <p:spPr>
          <a:xfrm>
            <a:off x="6384251" y="3480417"/>
            <a:ext cx="612136" cy="504056"/>
          </a:xfrm>
          <a:prstGeom prst="rightArrow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7344979" y="2804964"/>
            <a:ext cx="12785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19</a:t>
            </a:r>
            <a:r>
              <a:rPr lang="ru-RU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%</a:t>
            </a:r>
            <a:endParaRPr lang="en-US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936403" y="4012027"/>
            <a:ext cx="2095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 b="1"/>
            </a:lvl1pPr>
          </a:lstStyle>
          <a:p>
            <a:pPr algn="ctr"/>
            <a:r>
              <a:rPr lang="ru-RU" dirty="0"/>
              <a:t>В программе </a:t>
            </a:r>
          </a:p>
          <a:p>
            <a:pPr algn="ctr"/>
            <a:r>
              <a:rPr lang="ru-RU" dirty="0"/>
              <a:t>на 31.12.2018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950013" y="4616866"/>
            <a:ext cx="20684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252 из них 72 ЛЖВ*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27018" y="6367303"/>
            <a:ext cx="21139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*ЛЖВ – лица, живущие с ВИЧ</a:t>
            </a:r>
          </a:p>
        </p:txBody>
      </p:sp>
    </p:spTree>
    <p:extLst>
      <p:ext uri="{BB962C8B-B14F-4D97-AF65-F5344CB8AC3E}">
        <p14:creationId xmlns:p14="http://schemas.microsoft.com/office/powerpoint/2010/main" val="4117214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401142" y="1628801"/>
            <a:ext cx="8265442" cy="4320480"/>
            <a:chOff x="401142" y="1330446"/>
            <a:chExt cx="8265442" cy="4954613"/>
          </a:xfrm>
        </p:grpSpPr>
        <p:pic>
          <p:nvPicPr>
            <p:cNvPr id="27" name="Picture 9"/>
            <p:cNvPicPr/>
            <p:nvPr/>
          </p:nvPicPr>
          <p:blipFill>
            <a:blip r:embed="rId3" cstate="print"/>
            <a:srcRect l="1157" t="12212" r="9895" b="8756"/>
            <a:stretch>
              <a:fillRect/>
            </a:stretch>
          </p:blipFill>
          <p:spPr bwMode="auto">
            <a:xfrm>
              <a:off x="401142" y="1330446"/>
              <a:ext cx="8265442" cy="4954613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9" name="Прямоугольник 8"/>
            <p:cNvSpPr/>
            <p:nvPr/>
          </p:nvSpPr>
          <p:spPr>
            <a:xfrm>
              <a:off x="1718932" y="3169920"/>
              <a:ext cx="6647828" cy="2491328"/>
            </a:xfrm>
            <a:custGeom>
              <a:avLst/>
              <a:gdLst>
                <a:gd name="connsiteX0" fmla="*/ 0 w 6647828"/>
                <a:gd name="connsiteY0" fmla="*/ 0 h 2491328"/>
                <a:gd name="connsiteX1" fmla="*/ 6647828 w 6647828"/>
                <a:gd name="connsiteY1" fmla="*/ 0 h 2491328"/>
                <a:gd name="connsiteX2" fmla="*/ 6647828 w 6647828"/>
                <a:gd name="connsiteY2" fmla="*/ 2491328 h 2491328"/>
                <a:gd name="connsiteX3" fmla="*/ 0 w 6647828"/>
                <a:gd name="connsiteY3" fmla="*/ 2491328 h 2491328"/>
                <a:gd name="connsiteX4" fmla="*/ 0 w 6647828"/>
                <a:gd name="connsiteY4" fmla="*/ 0 h 2491328"/>
                <a:gd name="connsiteX0" fmla="*/ 1882140 w 6647828"/>
                <a:gd name="connsiteY0" fmla="*/ 1943100 h 2491328"/>
                <a:gd name="connsiteX1" fmla="*/ 6647828 w 6647828"/>
                <a:gd name="connsiteY1" fmla="*/ 0 h 2491328"/>
                <a:gd name="connsiteX2" fmla="*/ 6647828 w 6647828"/>
                <a:gd name="connsiteY2" fmla="*/ 2491328 h 2491328"/>
                <a:gd name="connsiteX3" fmla="*/ 0 w 6647828"/>
                <a:gd name="connsiteY3" fmla="*/ 2491328 h 2491328"/>
                <a:gd name="connsiteX4" fmla="*/ 1882140 w 6647828"/>
                <a:gd name="connsiteY4" fmla="*/ 1943100 h 2491328"/>
                <a:gd name="connsiteX0" fmla="*/ 1882140 w 6647828"/>
                <a:gd name="connsiteY0" fmla="*/ 1943100 h 2491328"/>
                <a:gd name="connsiteX1" fmla="*/ 4255148 w 6647828"/>
                <a:gd name="connsiteY1" fmla="*/ 975360 h 2491328"/>
                <a:gd name="connsiteX2" fmla="*/ 6647828 w 6647828"/>
                <a:gd name="connsiteY2" fmla="*/ 0 h 2491328"/>
                <a:gd name="connsiteX3" fmla="*/ 6647828 w 6647828"/>
                <a:gd name="connsiteY3" fmla="*/ 2491328 h 2491328"/>
                <a:gd name="connsiteX4" fmla="*/ 0 w 6647828"/>
                <a:gd name="connsiteY4" fmla="*/ 2491328 h 2491328"/>
                <a:gd name="connsiteX5" fmla="*/ 1882140 w 6647828"/>
                <a:gd name="connsiteY5" fmla="*/ 1943100 h 2491328"/>
                <a:gd name="connsiteX0" fmla="*/ 1882140 w 6647828"/>
                <a:gd name="connsiteY0" fmla="*/ 1943100 h 2491328"/>
                <a:gd name="connsiteX1" fmla="*/ 4209428 w 6647828"/>
                <a:gd name="connsiteY1" fmla="*/ 1120140 h 2491328"/>
                <a:gd name="connsiteX2" fmla="*/ 6647828 w 6647828"/>
                <a:gd name="connsiteY2" fmla="*/ 0 h 2491328"/>
                <a:gd name="connsiteX3" fmla="*/ 6647828 w 6647828"/>
                <a:gd name="connsiteY3" fmla="*/ 2491328 h 2491328"/>
                <a:gd name="connsiteX4" fmla="*/ 0 w 6647828"/>
                <a:gd name="connsiteY4" fmla="*/ 2491328 h 2491328"/>
                <a:gd name="connsiteX5" fmla="*/ 1882140 w 6647828"/>
                <a:gd name="connsiteY5" fmla="*/ 1943100 h 2491328"/>
                <a:gd name="connsiteX0" fmla="*/ 1882140 w 6647828"/>
                <a:gd name="connsiteY0" fmla="*/ 1943100 h 2491328"/>
                <a:gd name="connsiteX1" fmla="*/ 4209428 w 6647828"/>
                <a:gd name="connsiteY1" fmla="*/ 1120140 h 2491328"/>
                <a:gd name="connsiteX2" fmla="*/ 6647828 w 6647828"/>
                <a:gd name="connsiteY2" fmla="*/ 0 h 2491328"/>
                <a:gd name="connsiteX3" fmla="*/ 6632588 w 6647828"/>
                <a:gd name="connsiteY3" fmla="*/ 1576928 h 2491328"/>
                <a:gd name="connsiteX4" fmla="*/ 0 w 6647828"/>
                <a:gd name="connsiteY4" fmla="*/ 2491328 h 2491328"/>
                <a:gd name="connsiteX5" fmla="*/ 1882140 w 6647828"/>
                <a:gd name="connsiteY5" fmla="*/ 1943100 h 2491328"/>
                <a:gd name="connsiteX0" fmla="*/ 1882140 w 6647828"/>
                <a:gd name="connsiteY0" fmla="*/ 1943100 h 2491328"/>
                <a:gd name="connsiteX1" fmla="*/ 4209428 w 6647828"/>
                <a:gd name="connsiteY1" fmla="*/ 1120140 h 2491328"/>
                <a:gd name="connsiteX2" fmla="*/ 6647828 w 6647828"/>
                <a:gd name="connsiteY2" fmla="*/ 0 h 2491328"/>
                <a:gd name="connsiteX3" fmla="*/ 6632588 w 6647828"/>
                <a:gd name="connsiteY3" fmla="*/ 1576928 h 2491328"/>
                <a:gd name="connsiteX4" fmla="*/ 3089288 w 6647828"/>
                <a:gd name="connsiteY4" fmla="*/ 2065020 h 2491328"/>
                <a:gd name="connsiteX5" fmla="*/ 0 w 6647828"/>
                <a:gd name="connsiteY5" fmla="*/ 2491328 h 2491328"/>
                <a:gd name="connsiteX6" fmla="*/ 1882140 w 6647828"/>
                <a:gd name="connsiteY6" fmla="*/ 1943100 h 2491328"/>
                <a:gd name="connsiteX0" fmla="*/ 1882140 w 6647828"/>
                <a:gd name="connsiteY0" fmla="*/ 1943100 h 2491328"/>
                <a:gd name="connsiteX1" fmla="*/ 4209428 w 6647828"/>
                <a:gd name="connsiteY1" fmla="*/ 1120140 h 2491328"/>
                <a:gd name="connsiteX2" fmla="*/ 6647828 w 6647828"/>
                <a:gd name="connsiteY2" fmla="*/ 0 h 2491328"/>
                <a:gd name="connsiteX3" fmla="*/ 6632588 w 6647828"/>
                <a:gd name="connsiteY3" fmla="*/ 1576928 h 2491328"/>
                <a:gd name="connsiteX4" fmla="*/ 2875928 w 6647828"/>
                <a:gd name="connsiteY4" fmla="*/ 2026920 h 2491328"/>
                <a:gd name="connsiteX5" fmla="*/ 0 w 6647828"/>
                <a:gd name="connsiteY5" fmla="*/ 2491328 h 2491328"/>
                <a:gd name="connsiteX6" fmla="*/ 1882140 w 6647828"/>
                <a:gd name="connsiteY6" fmla="*/ 1943100 h 2491328"/>
                <a:gd name="connsiteX0" fmla="*/ 1882140 w 6647828"/>
                <a:gd name="connsiteY0" fmla="*/ 1943100 h 2491328"/>
                <a:gd name="connsiteX1" fmla="*/ 4209428 w 6647828"/>
                <a:gd name="connsiteY1" fmla="*/ 1120140 h 2491328"/>
                <a:gd name="connsiteX2" fmla="*/ 6647828 w 6647828"/>
                <a:gd name="connsiteY2" fmla="*/ 0 h 2491328"/>
                <a:gd name="connsiteX3" fmla="*/ 6632588 w 6647828"/>
                <a:gd name="connsiteY3" fmla="*/ 1576928 h 2491328"/>
                <a:gd name="connsiteX4" fmla="*/ 2875928 w 6647828"/>
                <a:gd name="connsiteY4" fmla="*/ 2026920 h 2491328"/>
                <a:gd name="connsiteX5" fmla="*/ 1565288 w 6647828"/>
                <a:gd name="connsiteY5" fmla="*/ 2232660 h 2491328"/>
                <a:gd name="connsiteX6" fmla="*/ 0 w 6647828"/>
                <a:gd name="connsiteY6" fmla="*/ 2491328 h 2491328"/>
                <a:gd name="connsiteX7" fmla="*/ 1882140 w 6647828"/>
                <a:gd name="connsiteY7" fmla="*/ 1943100 h 2491328"/>
                <a:gd name="connsiteX0" fmla="*/ 1882140 w 6647828"/>
                <a:gd name="connsiteY0" fmla="*/ 1943100 h 2491328"/>
                <a:gd name="connsiteX1" fmla="*/ 4209428 w 6647828"/>
                <a:gd name="connsiteY1" fmla="*/ 1120140 h 2491328"/>
                <a:gd name="connsiteX2" fmla="*/ 6647828 w 6647828"/>
                <a:gd name="connsiteY2" fmla="*/ 0 h 2491328"/>
                <a:gd name="connsiteX3" fmla="*/ 6632588 w 6647828"/>
                <a:gd name="connsiteY3" fmla="*/ 1576928 h 2491328"/>
                <a:gd name="connsiteX4" fmla="*/ 2875928 w 6647828"/>
                <a:gd name="connsiteY4" fmla="*/ 2026920 h 2491328"/>
                <a:gd name="connsiteX5" fmla="*/ 1344308 w 6647828"/>
                <a:gd name="connsiteY5" fmla="*/ 2247900 h 2491328"/>
                <a:gd name="connsiteX6" fmla="*/ 0 w 6647828"/>
                <a:gd name="connsiteY6" fmla="*/ 2491328 h 2491328"/>
                <a:gd name="connsiteX7" fmla="*/ 1882140 w 6647828"/>
                <a:gd name="connsiteY7" fmla="*/ 1943100 h 2491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647828" h="2491328">
                  <a:moveTo>
                    <a:pt x="1882140" y="1943100"/>
                  </a:moveTo>
                  <a:lnTo>
                    <a:pt x="4209428" y="1120140"/>
                  </a:lnTo>
                  <a:lnTo>
                    <a:pt x="6647828" y="0"/>
                  </a:lnTo>
                  <a:lnTo>
                    <a:pt x="6632588" y="1576928"/>
                  </a:lnTo>
                  <a:lnTo>
                    <a:pt x="2875928" y="2026920"/>
                  </a:lnTo>
                  <a:lnTo>
                    <a:pt x="1344308" y="2247900"/>
                  </a:lnTo>
                  <a:lnTo>
                    <a:pt x="0" y="2491328"/>
                  </a:lnTo>
                  <a:lnTo>
                    <a:pt x="1882140" y="1943100"/>
                  </a:lnTo>
                  <a:close/>
                </a:path>
              </a:pathLst>
            </a:custGeom>
            <a:solidFill>
              <a:schemeClr val="accent3">
                <a:alpha val="2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Группа 4"/>
          <p:cNvGrpSpPr/>
          <p:nvPr/>
        </p:nvGrpSpPr>
        <p:grpSpPr>
          <a:xfrm>
            <a:off x="0" y="116634"/>
            <a:ext cx="9144000" cy="648072"/>
            <a:chOff x="0" y="116632"/>
            <a:chExt cx="9144000" cy="64807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116632"/>
              <a:ext cx="7884000" cy="64807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8028384" y="116632"/>
              <a:ext cx="485800" cy="648072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fld id="{40905592-104A-439B-AC21-B87F93BD9DFC}" type="slidenum">
                <a:rPr lang="ru-RU" b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pPr algn="ctr"/>
                <a:t>5</a:t>
              </a:fld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8666584" y="116632"/>
              <a:ext cx="477416" cy="64807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033374" y="240613"/>
              <a:ext cx="31096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tx2">
                      <a:lumMod val="50000"/>
                    </a:schemeClr>
                  </a:solidFill>
                </a:rPr>
                <a:t>Результаты исследования </a:t>
              </a:r>
            </a:p>
          </p:txBody>
        </p:sp>
      </p:grpSp>
      <p:sp>
        <p:nvSpPr>
          <p:cNvPr id="28" name="Содержимое 12"/>
          <p:cNvSpPr>
            <a:spLocks noGrp="1"/>
          </p:cNvSpPr>
          <p:nvPr>
            <p:ph sz="half" idx="2"/>
          </p:nvPr>
        </p:nvSpPr>
        <p:spPr>
          <a:xfrm>
            <a:off x="1853767" y="2078659"/>
            <a:ext cx="4806465" cy="1483139"/>
          </a:xfrm>
          <a:noFill/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174625" indent="-174625">
              <a:buAutoNum type="arabicParenR"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Базовый уровень</a:t>
            </a:r>
          </a:p>
          <a:p>
            <a:pPr marL="0" indent="0">
              <a:buNone/>
            </a:pPr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2) Расширение охвата ПОШ* (с 37% до 60%)</a:t>
            </a:r>
          </a:p>
          <a:p>
            <a:pPr marL="0" indent="0">
              <a:buNone/>
            </a:pPr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3) Расширение охвата ПОШ и ПЗТ (с 0,2% до 20%)</a:t>
            </a:r>
          </a:p>
          <a:p>
            <a:pPr marL="0" indent="0">
              <a:buNone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4) Расширение охвата АРТ** (с 76% до 90%)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6) Расширение охвата АРТ, ПОШ и ПЗТ, 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0) Альтернативный сценарий с показателями охвата 2005 г.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1448972" y="2190912"/>
            <a:ext cx="288032" cy="1241947"/>
            <a:chOff x="-4977812" y="2185322"/>
            <a:chExt cx="288032" cy="1089645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-4977812" y="2185322"/>
              <a:ext cx="288032" cy="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-4977812" y="2410871"/>
              <a:ext cx="288032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-4977812" y="2626895"/>
              <a:ext cx="288032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-4977812" y="2842919"/>
              <a:ext cx="288032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-4977812" y="3058943"/>
              <a:ext cx="288032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-4977812" y="3274967"/>
              <a:ext cx="28803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Прямоугольник 15"/>
          <p:cNvSpPr/>
          <p:nvPr/>
        </p:nvSpPr>
        <p:spPr>
          <a:xfrm>
            <a:off x="390883" y="931713"/>
            <a:ext cx="84317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/>
              <a:t>«Комплексы мероприятий по противодействию ВИЧ-инфекции и вирусному гепатиту С среди потребителей инъекционных наркотиков в Казахстане: моделирование и анализ эффективности затрат» (2016г.)</a:t>
            </a:r>
          </a:p>
        </p:txBody>
      </p:sp>
      <p:pic>
        <p:nvPicPr>
          <p:cNvPr id="30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890" y="6511808"/>
            <a:ext cx="1585418" cy="242719"/>
          </a:xfrm>
          <a:prstGeom prst="rect">
            <a:avLst/>
          </a:prstGeom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6197964"/>
            <a:ext cx="2108406" cy="51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3413" y="6061151"/>
            <a:ext cx="1161879" cy="694880"/>
          </a:xfrm>
          <a:prstGeom prst="rect">
            <a:avLst/>
          </a:prstGeom>
        </p:spPr>
      </p:pic>
      <p:pic>
        <p:nvPicPr>
          <p:cNvPr id="35" name="Picture 2" descr="U.S. Agency for International Development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58070" y="6075769"/>
            <a:ext cx="1188204" cy="370921"/>
          </a:xfrm>
          <a:prstGeom prst="rect">
            <a:avLst/>
          </a:prstGeom>
          <a:noFill/>
        </p:spPr>
      </p:pic>
      <p:pic>
        <p:nvPicPr>
          <p:cNvPr id="36" name="Picture 10" descr="http://www.anrs.fr/design/plain_site/images/logo_anrs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83968" y="6103441"/>
            <a:ext cx="869215" cy="610300"/>
          </a:xfrm>
          <a:prstGeom prst="rect">
            <a:avLst/>
          </a:prstGeom>
          <a:noFill/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112182"/>
            <a:ext cx="369001" cy="639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968" y="6318677"/>
            <a:ext cx="990040" cy="314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5806461" y="1715597"/>
            <a:ext cx="27301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*ПОШ – программа обмена шприцев</a:t>
            </a:r>
          </a:p>
          <a:p>
            <a:r>
              <a:rPr lang="ru-RU" sz="1200" dirty="0"/>
              <a:t>** АРТ – </a:t>
            </a:r>
            <a:r>
              <a:rPr lang="ru-RU" sz="1200" dirty="0" err="1"/>
              <a:t>антиретро</a:t>
            </a:r>
            <a:r>
              <a:rPr lang="ru-RU" sz="1200" dirty="0"/>
              <a:t>-вирусная терапия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09537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485794" y="2780928"/>
            <a:ext cx="2136678" cy="1658301"/>
            <a:chOff x="467544" y="3184520"/>
            <a:chExt cx="2136678" cy="1658301"/>
          </a:xfrm>
        </p:grpSpPr>
        <p:pic>
          <p:nvPicPr>
            <p:cNvPr id="24" name="Picture 6"/>
            <p:cNvPicPr>
              <a:picLocks noChangeAspect="1" noChangeArrowheads="1"/>
            </p:cNvPicPr>
            <p:nvPr/>
          </p:nvPicPr>
          <p:blipFill rotWithShape="1">
            <a:blip r:embed="rId3" cstate="print">
              <a:lum bright="-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636"/>
            <a:stretch/>
          </p:blipFill>
          <p:spPr bwMode="auto">
            <a:xfrm>
              <a:off x="467544" y="3184520"/>
              <a:ext cx="1065696" cy="1655013"/>
            </a:xfrm>
            <a:prstGeom prst="rect">
              <a:avLst/>
            </a:prstGeom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" name="Picture 6"/>
            <p:cNvPicPr>
              <a:picLocks noChangeAspect="1" noChangeArrowheads="1"/>
            </p:cNvPicPr>
            <p:nvPr/>
          </p:nvPicPr>
          <p:blipFill rotWithShape="1">
            <a:blip r:embed="rId3" cstate="print">
              <a:lum bright="-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636"/>
            <a:stretch/>
          </p:blipFill>
          <p:spPr bwMode="auto">
            <a:xfrm>
              <a:off x="1538526" y="3187808"/>
              <a:ext cx="1065696" cy="1655013"/>
            </a:xfrm>
            <a:prstGeom prst="rect">
              <a:avLst/>
            </a:prstGeom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" name="Группа 6"/>
          <p:cNvGrpSpPr/>
          <p:nvPr/>
        </p:nvGrpSpPr>
        <p:grpSpPr>
          <a:xfrm>
            <a:off x="0" y="116632"/>
            <a:ext cx="9144000" cy="707886"/>
            <a:chOff x="0" y="116632"/>
            <a:chExt cx="9144000" cy="707886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0" y="116632"/>
              <a:ext cx="7884000" cy="64807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8028384" y="116632"/>
              <a:ext cx="485800" cy="648072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fld id="{98ECEB66-458D-43EE-BB26-A4262B55D8A7}" type="slidenum">
                <a:rPr lang="ru-RU" b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pPr algn="ctr"/>
                <a:t>6</a:t>
              </a:fld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8666584" y="116632"/>
              <a:ext cx="477416" cy="64807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83923" y="116632"/>
              <a:ext cx="658193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tx2">
                      <a:lumMod val="50000"/>
                    </a:schemeClr>
                  </a:solidFill>
                </a:rPr>
                <a:t>Клиническая характеристика пациентов на ПЗТ и вне ПЗТ</a:t>
              </a:r>
            </a:p>
            <a:p>
              <a:pPr algn="ctr"/>
              <a:r>
                <a:rPr lang="ru-RU" sz="2000" b="1" dirty="0">
                  <a:solidFill>
                    <a:schemeClr val="tx2">
                      <a:lumMod val="50000"/>
                    </a:schemeClr>
                  </a:solidFill>
                </a:rPr>
                <a:t>на 17.01.2019 г.</a:t>
              </a: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3241946" y="2893782"/>
            <a:ext cx="257957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7 505</a:t>
            </a:r>
          </a:p>
          <a:p>
            <a:pPr algn="ctr"/>
            <a:r>
              <a:rPr lang="ru-RU" sz="2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ЛЖВ ЛУИН</a:t>
            </a:r>
          </a:p>
          <a:p>
            <a:pPr algn="ctr"/>
            <a:r>
              <a:rPr lang="ru-RU" sz="2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на Д-учете </a:t>
            </a:r>
            <a:endParaRPr lang="en-US" sz="2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84539" y="5498068"/>
            <a:ext cx="2692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 b="1"/>
            </a:lvl1pPr>
          </a:lstStyle>
          <a:p>
            <a:r>
              <a:rPr lang="ru-RU" dirty="0"/>
              <a:t>% ЛЖВ с высокой приверженностью АРТ </a:t>
            </a:r>
            <a:r>
              <a:rPr lang="ru-RU" b="0" dirty="0"/>
              <a:t>– 50%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879003" y="5191486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% прервавших АРТ </a:t>
            </a:r>
            <a:r>
              <a:rPr lang="ru-RU" sz="1400" dirty="0"/>
              <a:t>– 50%</a:t>
            </a:r>
          </a:p>
        </p:txBody>
      </p:sp>
      <p:sp>
        <p:nvSpPr>
          <p:cNvPr id="38" name="Стрелка вправо 37"/>
          <p:cNvSpPr/>
          <p:nvPr/>
        </p:nvSpPr>
        <p:spPr>
          <a:xfrm>
            <a:off x="2771800" y="5200312"/>
            <a:ext cx="612136" cy="504056"/>
          </a:xfrm>
          <a:prstGeom prst="rightArrow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Группа 43"/>
          <p:cNvGrpSpPr/>
          <p:nvPr/>
        </p:nvGrpSpPr>
        <p:grpSpPr>
          <a:xfrm>
            <a:off x="6521570" y="3091926"/>
            <a:ext cx="1019122" cy="1050263"/>
            <a:chOff x="1011507" y="1805720"/>
            <a:chExt cx="1008112" cy="1038917"/>
          </a:xfrm>
        </p:grpSpPr>
        <p:sp>
          <p:nvSpPr>
            <p:cNvPr id="45" name="Овал 44"/>
            <p:cNvSpPr/>
            <p:nvPr/>
          </p:nvSpPr>
          <p:spPr>
            <a:xfrm>
              <a:off x="1011507" y="1805720"/>
              <a:ext cx="1008112" cy="103891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6" name="Рисунок 45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 rot="7956071">
              <a:off x="1454710" y="1887627"/>
              <a:ext cx="146594" cy="906719"/>
            </a:xfrm>
            <a:prstGeom prst="rect">
              <a:avLst/>
            </a:prstGeom>
          </p:spPr>
        </p:pic>
      </p:grpSp>
      <p:sp>
        <p:nvSpPr>
          <p:cNvPr id="47" name="Стрелка вправо 46"/>
          <p:cNvSpPr/>
          <p:nvPr/>
        </p:nvSpPr>
        <p:spPr>
          <a:xfrm>
            <a:off x="2771800" y="1706255"/>
            <a:ext cx="612136" cy="504056"/>
          </a:xfrm>
          <a:prstGeom prst="rightArrow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48" r="60452"/>
          <a:stretch/>
        </p:blipFill>
        <p:spPr bwMode="auto">
          <a:xfrm>
            <a:off x="4050304" y="1667690"/>
            <a:ext cx="855712" cy="595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6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596"/>
          <a:stretch/>
        </p:blipFill>
        <p:spPr bwMode="auto">
          <a:xfrm>
            <a:off x="3648543" y="4813527"/>
            <a:ext cx="1718128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" name="Прямоугольник 50"/>
          <p:cNvSpPr/>
          <p:nvPr/>
        </p:nvSpPr>
        <p:spPr>
          <a:xfrm>
            <a:off x="877729" y="1697027"/>
            <a:ext cx="1278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На ПЗТ</a:t>
            </a:r>
            <a:endParaRPr lang="en-US" sz="2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50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890467" y="4691466"/>
            <a:ext cx="2749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Достижение эффективности</a:t>
            </a:r>
          </a:p>
          <a:p>
            <a:r>
              <a:rPr lang="ru-RU" sz="1400" b="1" dirty="0"/>
              <a:t>лечения  </a:t>
            </a:r>
            <a:r>
              <a:rPr lang="ru-RU" sz="1400" dirty="0"/>
              <a:t>– 34,4 месяца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821516" y="2237722"/>
            <a:ext cx="2692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 b="1"/>
            </a:lvl1pPr>
          </a:lstStyle>
          <a:p>
            <a:r>
              <a:rPr lang="ru-RU" dirty="0"/>
              <a:t>% ЛЖВ с высокой приверженностью АРТ </a:t>
            </a:r>
            <a:r>
              <a:rPr lang="ru-RU" b="0" dirty="0"/>
              <a:t>– 90%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815980" y="1931140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% прервавших АРТ </a:t>
            </a:r>
            <a:r>
              <a:rPr lang="ru-RU" sz="1400" dirty="0"/>
              <a:t>– 35%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917524" y="5150864"/>
            <a:ext cx="1278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Вне ПЗТ</a:t>
            </a:r>
            <a:endParaRPr lang="en-US" sz="2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821516" y="1422434"/>
            <a:ext cx="2749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Достижение эффективности</a:t>
            </a:r>
          </a:p>
          <a:p>
            <a:r>
              <a:rPr lang="ru-RU" sz="1400" b="1" dirty="0"/>
              <a:t>лечения  – </a:t>
            </a:r>
            <a:r>
              <a:rPr lang="ru-RU" sz="1400" dirty="0"/>
              <a:t>11,1 месяца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922146" y="2222292"/>
            <a:ext cx="11785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/>
              <a:t>(менее 1%)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918821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5540" y="1340768"/>
            <a:ext cx="7851043" cy="3471720"/>
          </a:xfr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marL="0" lvl="0" indent="0">
              <a:buNone/>
            </a:pPr>
            <a:endParaRPr lang="ky-KG" sz="1800" dirty="0"/>
          </a:p>
          <a:p>
            <a:pPr marL="0" lvl="0" indent="0">
              <a:buNone/>
            </a:pPr>
            <a:r>
              <a:rPr lang="ky-KG" sz="1800" dirty="0"/>
              <a:t>Текущий охват ПЗТ  ЛУИН  не оказывает влияние на эпидемическую ситуацию по ВИЧ-инфекции в стране</a:t>
            </a:r>
          </a:p>
          <a:p>
            <a:pPr marL="0" indent="0">
              <a:buNone/>
            </a:pPr>
            <a:endParaRPr lang="ky-KG" sz="1800" b="1" dirty="0"/>
          </a:p>
          <a:p>
            <a:pPr marL="0" indent="0">
              <a:buNone/>
            </a:pPr>
            <a:r>
              <a:rPr lang="ky-KG" sz="1800" b="1" dirty="0"/>
              <a:t>Возможные пути решения:  </a:t>
            </a:r>
          </a:p>
          <a:p>
            <a:pPr>
              <a:buAutoNum type="arabicParenR"/>
            </a:pPr>
            <a:r>
              <a:rPr lang="ky-KG" sz="1800" dirty="0"/>
              <a:t>Расширение программы ПЗТ до рекомендуемых охватов (20-40%) в соответствии с международными рекомендациями </a:t>
            </a:r>
          </a:p>
          <a:p>
            <a:pPr>
              <a:buAutoNum type="arabicParenR"/>
            </a:pPr>
            <a:r>
              <a:rPr lang="ky-KG" sz="1800" dirty="0"/>
              <a:t>Закрытие программы ПЗТ в виду экономической и эпидемиологической неэффективности влияния на эпидмиологическую ситуацию по ВИЧ-инфекции</a:t>
            </a:r>
          </a:p>
          <a:p>
            <a:pPr>
              <a:buAutoNum type="arabicParenR"/>
            </a:pPr>
            <a:endParaRPr lang="ky-KG" sz="1800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0" y="116634"/>
            <a:ext cx="9144000" cy="648072"/>
            <a:chOff x="0" y="116632"/>
            <a:chExt cx="9144000" cy="648072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116632"/>
              <a:ext cx="7884000" cy="64807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8028384" y="116632"/>
              <a:ext cx="485800" cy="648072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fld id="{40905592-104A-439B-AC21-B87F93BD9DFC}" type="slidenum">
                <a:rPr lang="ru-RU" b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pPr algn="ctr"/>
                <a:t>7</a:t>
              </a:fld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8666584" y="116632"/>
              <a:ext cx="477416" cy="64807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02116" y="240613"/>
              <a:ext cx="11721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tx2">
                      <a:lumMod val="75000"/>
                    </a:schemeClr>
                  </a:solidFill>
                </a:rPr>
                <a:t>Выводы: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60706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1347</TotalTime>
  <Words>491</Words>
  <Application>Microsoft Office PowerPoint</Application>
  <PresentationFormat>Экран (4:3)</PresentationFormat>
  <Paragraphs>87</Paragraphs>
  <Slides>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Ainur Abusseitova</cp:lastModifiedBy>
  <cp:revision>80</cp:revision>
  <cp:lastPrinted>2019-01-16T14:37:31Z</cp:lastPrinted>
  <dcterms:created xsi:type="dcterms:W3CDTF">2019-01-14T03:53:33Z</dcterms:created>
  <dcterms:modified xsi:type="dcterms:W3CDTF">2019-01-16T15:07:22Z</dcterms:modified>
</cp:coreProperties>
</file>