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304" r:id="rId4"/>
    <p:sldId id="294" r:id="rId5"/>
    <p:sldId id="315" r:id="rId6"/>
    <p:sldId id="327" r:id="rId7"/>
    <p:sldId id="295" r:id="rId8"/>
    <p:sldId id="296" r:id="rId9"/>
    <p:sldId id="318" r:id="rId10"/>
    <p:sldId id="319" r:id="rId11"/>
    <p:sldId id="310" r:id="rId12"/>
    <p:sldId id="300" r:id="rId13"/>
    <p:sldId id="307" r:id="rId14"/>
    <p:sldId id="302" r:id="rId15"/>
    <p:sldId id="321" r:id="rId16"/>
    <p:sldId id="322" r:id="rId17"/>
    <p:sldId id="326" r:id="rId18"/>
    <p:sldId id="312" r:id="rId19"/>
    <p:sldId id="328" r:id="rId20"/>
    <p:sldId id="330" r:id="rId21"/>
    <p:sldId id="331" r:id="rId22"/>
    <p:sldId id="333" r:id="rId23"/>
    <p:sldId id="350" r:id="rId24"/>
    <p:sldId id="335" r:id="rId25"/>
    <p:sldId id="338" r:id="rId26"/>
    <p:sldId id="342" r:id="rId27"/>
    <p:sldId id="339" r:id="rId28"/>
    <p:sldId id="343" r:id="rId29"/>
    <p:sldId id="345" r:id="rId30"/>
    <p:sldId id="346" r:id="rId31"/>
    <p:sldId id="347" r:id="rId32"/>
    <p:sldId id="348" r:id="rId33"/>
    <p:sldId id="31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4660" autoAdjust="0"/>
  </p:normalViewPr>
  <p:slideViewPr>
    <p:cSldViewPr snapToGrid="0" showGuides="1">
      <p:cViewPr>
        <p:scale>
          <a:sx n="86" d="100"/>
          <a:sy n="86" d="100"/>
        </p:scale>
        <p:origin x="63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2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9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4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7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4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8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2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3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8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0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9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D9C1-4407-4D89-99D8-21363CDDAF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1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prep_kz_bot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016740" y="1915575"/>
            <a:ext cx="8458017" cy="31369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2" y="3249351"/>
            <a:ext cx="1244601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1244600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917881" y="2052893"/>
            <a:ext cx="83562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«Вовлечение МСМ и транс*персон в программу </a:t>
            </a:r>
            <a:r>
              <a:rPr lang="ru-RU" sz="2400" dirty="0" err="1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доконтактной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профилактики ВИЧ в Казахстане» </a:t>
            </a:r>
            <a:endParaRPr lang="en-US" sz="2400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(Aman Bol PrEP)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Rubik" panose="02000604000000020004" pitchFamily="2" charset="-79"/>
                <a:cs typeface="Rubik" panose="02000604000000020004" pitchFamily="2" charset="-79"/>
              </a:rPr>
              <a:t>Достижения и барьеры 2022 года</a:t>
            </a:r>
            <a:endParaRPr lang="ru-RU" sz="2400" dirty="0"/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Проект, финансируемый ГФСТМ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2" y="1243515"/>
            <a:ext cx="1207807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16099" y="5882394"/>
            <a:ext cx="8880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Rubik" pitchFamily="2" charset="-79"/>
                <a:cs typeface="Rubik" pitchFamily="2" charset="-79"/>
              </a:rPr>
              <a:t>Асель Терликбаева, 2022</a:t>
            </a:r>
          </a:p>
          <a:p>
            <a:pPr algn="ctr"/>
            <a:r>
              <a:rPr lang="ru-RU" sz="2000" dirty="0">
                <a:latin typeface="Rubik" pitchFamily="2" charset="-79"/>
                <a:cs typeface="Rubik" pitchFamily="2" charset="-79"/>
              </a:rPr>
              <a:t>Общественный Фонд «Центр научно-практических инициатив»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" y="83514"/>
            <a:ext cx="3702134" cy="115316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292401"/>
            <a:ext cx="3213623" cy="7353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314967"/>
            <a:ext cx="2463761" cy="6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Маркетинг и информационные кампании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  <p:pic>
        <p:nvPicPr>
          <p:cNvPr id="2054" name="Picture 6" descr="C:\Users\DENIS\Dropbox\Скриншоты\Скриншот 2022-11-28 01.47.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1" y="1181401"/>
            <a:ext cx="3513286" cy="40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91229" y="5413346"/>
            <a:ext cx="1035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https://t.me/prep_kz_bot</a:t>
            </a:r>
            <a:r>
              <a:rPr lang="ru-RU" dirty="0"/>
              <a:t>, или ввести в поиске </a:t>
            </a:r>
            <a:r>
              <a:rPr lang="en-US" dirty="0"/>
              <a:t>@</a:t>
            </a:r>
            <a:r>
              <a:rPr lang="en-US" dirty="0" err="1"/>
              <a:t>prep_kz_bot</a:t>
            </a:r>
            <a:r>
              <a:rPr lang="ru-RU" dirty="0"/>
              <a:t>, или найти по фразе «</a:t>
            </a:r>
            <a:r>
              <a:rPr lang="ru-RU" dirty="0" err="1"/>
              <a:t>ПрЕП</a:t>
            </a:r>
            <a:r>
              <a:rPr lang="ru-RU" dirty="0"/>
              <a:t> в Казахстане»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1780" y="1181401"/>
            <a:ext cx="61382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/>
              <a:t>Телеграм</a:t>
            </a:r>
            <a:r>
              <a:rPr lang="ru-RU" u="sng" dirty="0"/>
              <a:t> бот о ДКП в Казахстане: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Версии на русском и на казахском языках;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Карта доступности </a:t>
            </a:r>
            <a:r>
              <a:rPr lang="ru-RU" dirty="0" err="1"/>
              <a:t>ПрЕП</a:t>
            </a:r>
            <a:r>
              <a:rPr lang="ru-RU" dirty="0"/>
              <a:t> в Казахстане с адресами и временем работы дружественных кабинетов Центров СПИД;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Рекомендации по получению;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Библиотека статей, которая регулярно обновляется и пополняется;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связаться с веб-консультантами из ключевых групп населения и получить помощь по ряду вопросов, а также записаться на бесплатную анонимную консультацию с психотерапевтом;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связаться с менеджером проекта и многое другое.</a:t>
            </a:r>
          </a:p>
        </p:txBody>
      </p:sp>
    </p:spTree>
    <p:extLst>
      <p:ext uri="{BB962C8B-B14F-4D97-AF65-F5344CB8AC3E}">
        <p14:creationId xmlns:p14="http://schemas.microsoft.com/office/powerpoint/2010/main" val="385786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Уникальность проекта</a:t>
            </a:r>
            <a:endParaRPr lang="ru-RU" sz="2800" b="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8769" y="828574"/>
            <a:ext cx="10624446" cy="500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Адаптация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глобальной модели 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внедрения ПрЕП под местные особенности регионов Казахстана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Доступ к группе 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через цифровые технологии и </a:t>
            </a:r>
            <a:r>
              <a:rPr lang="ru-RU" sz="24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соц.сети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, автоматизацию и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онлайн-инструменты.</a:t>
            </a:r>
            <a:endParaRPr lang="ru-RU" sz="24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Хотя проект рассчитан на 6 регионов, команда проекта – 3 специалиста - консультирует и перенаправляет за </a:t>
            </a:r>
            <a:r>
              <a:rPr lang="ru-RU" sz="24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ПрЕП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клиентов из любой точки Казахстана в ближайший Центр СПИД и НПО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, сопровождает, поддерживает и собирает обратную связь исключительно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онлайн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0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01983" y="279131"/>
            <a:ext cx="8356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Вовлеченные в программу ДКП</a:t>
            </a:r>
          </a:p>
          <a:p>
            <a:pPr algn="ctr"/>
            <a:r>
              <a:rPr lang="ru-RU" sz="2000" dirty="0">
                <a:latin typeface="Rubik" panose="02000604000000020004" pitchFamily="2" charset="-79"/>
                <a:cs typeface="Rubik" panose="02000604000000020004" pitchFamily="2" charset="-79"/>
              </a:rPr>
              <a:t>(данные проекта </a:t>
            </a:r>
            <a:r>
              <a:rPr lang="en-US" sz="2000" dirty="0" err="1">
                <a:latin typeface="Rubik" panose="02000604000000020004" pitchFamily="2" charset="-79"/>
                <a:cs typeface="Rubik" panose="02000604000000020004" pitchFamily="2" charset="-79"/>
              </a:rPr>
              <a:t>Aman</a:t>
            </a:r>
            <a:r>
              <a:rPr lang="en-US" sz="2000" dirty="0"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en-US" sz="2000" dirty="0" err="1">
                <a:latin typeface="Rubik" panose="02000604000000020004" pitchFamily="2" charset="-79"/>
                <a:cs typeface="Rubik" panose="02000604000000020004" pitchFamily="2" charset="-79"/>
              </a:rPr>
              <a:t>Bol</a:t>
            </a:r>
            <a:r>
              <a:rPr lang="en-US" sz="2000" dirty="0"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en-US" sz="2000" dirty="0" err="1">
                <a:latin typeface="Rubik" panose="02000604000000020004" pitchFamily="2" charset="-79"/>
                <a:cs typeface="Rubik" panose="02000604000000020004" pitchFamily="2" charset="-79"/>
              </a:rPr>
              <a:t>PrEP</a:t>
            </a:r>
            <a:r>
              <a:rPr lang="en-US" sz="2000" dirty="0"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2000" dirty="0">
                <a:latin typeface="Rubik" panose="02000604000000020004" pitchFamily="2" charset="-79"/>
                <a:cs typeface="Rubik" panose="02000604000000020004" pitchFamily="2" charset="-79"/>
              </a:rPr>
              <a:t>и КНЦДИЗ </a:t>
            </a:r>
            <a:r>
              <a:rPr lang="kk-KZ" sz="2000" dirty="0">
                <a:latin typeface="Rubik" panose="02000604000000020004" pitchFamily="2" charset="-79"/>
                <a:cs typeface="Rubik" panose="02000604000000020004" pitchFamily="2" charset="-79"/>
              </a:rPr>
              <a:t>на </a:t>
            </a:r>
            <a:r>
              <a:rPr lang="kk-KZ" sz="2000" u="sng" dirty="0">
                <a:latin typeface="Rubik" panose="02000604000000020004" pitchFamily="2" charset="-79"/>
                <a:cs typeface="Rubik" panose="02000604000000020004" pitchFamily="2" charset="-79"/>
              </a:rPr>
              <a:t>31</a:t>
            </a:r>
            <a:r>
              <a:rPr lang="ru-RU" sz="2000" u="sng" dirty="0">
                <a:latin typeface="Rubik" panose="02000604000000020004" pitchFamily="2" charset="-79"/>
                <a:cs typeface="Rubik" panose="02000604000000020004" pitchFamily="2" charset="-79"/>
              </a:rPr>
              <a:t>.</a:t>
            </a:r>
            <a:r>
              <a:rPr lang="kk-KZ" sz="2000" u="sng" dirty="0">
                <a:latin typeface="Rubik" panose="02000604000000020004" pitchFamily="2" charset="-79"/>
                <a:cs typeface="Rubik" panose="02000604000000020004" pitchFamily="2" charset="-79"/>
              </a:rPr>
              <a:t>10.2022</a:t>
            </a:r>
            <a:r>
              <a:rPr lang="ru-RU" sz="2000" dirty="0">
                <a:latin typeface="Rubik" panose="02000604000000020004" pitchFamily="2" charset="-79"/>
                <a:cs typeface="Rubik" panose="02000604000000020004" pitchFamily="2" charset="-79"/>
              </a:rPr>
              <a:t>)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flipH="1">
            <a:off x="1238344" y="1447799"/>
            <a:ext cx="10280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ОФ ЦНПИ проконсультировал - </a:t>
            </a:r>
            <a:r>
              <a:rPr lang="ru-RU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386 клиентов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ОФ ЦНПИ перенаправил в НПО/Центр СПИД за получением ДКП - </a:t>
            </a:r>
            <a:r>
              <a:rPr lang="ru-RU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273 клиента</a:t>
            </a:r>
            <a:endParaRPr lang="ru-RU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Отказались получать – </a:t>
            </a:r>
            <a:r>
              <a:rPr lang="ru-RU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22 клиента </a:t>
            </a: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(см. следующие слайды)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Получили отказ – </a:t>
            </a:r>
            <a:r>
              <a:rPr lang="ru-RU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17 человек </a:t>
            </a: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(см. следующие слайды)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Клиенты от ОФ ЦНПИ, подтвердившие получение ДКП – </a:t>
            </a:r>
            <a:r>
              <a:rPr lang="ru-RU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92 человека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Всего по Казахстану получают ДКП – </a:t>
            </a:r>
            <a:r>
              <a:rPr lang="ru-RU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437 клиент </a:t>
            </a: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(данные КНЦДИЗ)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 6 регионах проекта ДКП получили – </a:t>
            </a:r>
            <a:r>
              <a:rPr lang="ru-RU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182 клиента </a:t>
            </a: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(данные КНЦДИЗ)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Всего </a:t>
            </a:r>
            <a:r>
              <a:rPr lang="ru-RU" i="1" u="sng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получившие хотя бы 1 раз</a:t>
            </a: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по Казахстану за 2021-2022 гг. – </a:t>
            </a:r>
            <a:r>
              <a:rPr lang="ru-RU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593 клиента </a:t>
            </a: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(данные КНЦДИЗ)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Получившие ВИЧ – </a:t>
            </a:r>
            <a:r>
              <a:rPr lang="ru-RU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2 человека</a:t>
            </a: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: 1 – </a:t>
            </a:r>
            <a:r>
              <a:rPr lang="ru-RU" dirty="0" err="1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дис.пара</a:t>
            </a:r>
            <a:r>
              <a:rPr lang="ru-RU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, 1 – ситуативная схема (данные КНЦДИЗ)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18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01983" y="279131"/>
            <a:ext cx="8356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Вовлеченные в программу ДКП</a:t>
            </a:r>
          </a:p>
          <a:p>
            <a:pPr algn="ctr"/>
            <a:r>
              <a:rPr lang="ru-RU" sz="2000" dirty="0">
                <a:latin typeface="Rubik" panose="02000604000000020004" pitchFamily="2" charset="-79"/>
                <a:cs typeface="Rubik" panose="02000604000000020004" pitchFamily="2" charset="-79"/>
              </a:rPr>
              <a:t>(регионы с НПО от ГФ, данные КНЦДИЗ на 31.10.2022)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178615"/>
              </p:ext>
            </p:extLst>
          </p:nvPr>
        </p:nvGraphicFramePr>
        <p:xfrm>
          <a:off x="2370516" y="1186509"/>
          <a:ext cx="7946618" cy="4646308"/>
        </p:xfrm>
        <a:graphic>
          <a:graphicData uri="http://schemas.openxmlformats.org/drawingml/2006/table">
            <a:tbl>
              <a:tblPr/>
              <a:tblGrid>
                <a:gridCol w="4098518">
                  <a:extLst>
                    <a:ext uri="{9D8B030D-6E8A-4147-A177-3AD203B41FA5}">
                      <a16:colId xmlns:a16="http://schemas.microsoft.com/office/drawing/2014/main" val="45998073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747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Регионы</a:t>
                      </a:r>
                      <a:endParaRPr lang="en-US" sz="2000" b="1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Всего получают </a:t>
                      </a:r>
                      <a:r>
                        <a:rPr lang="ru-RU" sz="2000" b="1" baseline="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(на 31.10.2022)</a:t>
                      </a:r>
                      <a:endParaRPr lang="ru-RU" sz="2000" b="1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093"/>
                  </a:ext>
                </a:extLst>
              </a:tr>
              <a:tr h="642747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Актюбинская область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11</a:t>
                      </a:r>
                      <a:endParaRPr lang="en-US" sz="2000" b="1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28754"/>
                  </a:ext>
                </a:extLst>
              </a:tr>
              <a:tr h="476652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 err="1">
                          <a:effectLst/>
                          <a:latin typeface="+mj-lt"/>
                          <a:cs typeface="Rubik" panose="02000604000000020004" pitchFamily="2" charset="-79"/>
                        </a:rPr>
                        <a:t>Костанайская</a:t>
                      </a:r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 область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42</a:t>
                      </a:r>
                      <a:endParaRPr lang="en-US" sz="2000" b="1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843582"/>
                  </a:ext>
                </a:extLst>
              </a:tr>
              <a:tr h="578069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Карагандинская область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30</a:t>
                      </a:r>
                      <a:endParaRPr lang="en-US" sz="2000" b="1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369627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Астана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66</a:t>
                      </a:r>
                      <a:endParaRPr lang="en-US" sz="2000" b="1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55509"/>
                  </a:ext>
                </a:extLst>
              </a:tr>
              <a:tr h="54653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Павлодарская область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14</a:t>
                      </a:r>
                      <a:endParaRPr lang="en-US" sz="2000" b="1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924174"/>
                  </a:ext>
                </a:extLst>
              </a:tr>
              <a:tr h="525517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Шымкент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19</a:t>
                      </a:r>
                      <a:endParaRPr lang="en-US" sz="2000" b="1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593616"/>
                  </a:ext>
                </a:extLst>
              </a:tr>
              <a:tr h="233209">
                <a:tc>
                  <a:txBody>
                    <a:bodyPr/>
                    <a:lstStyle/>
                    <a:p>
                      <a:pPr rtl="0" fontAlgn="b"/>
                      <a:endParaRPr lang="en-US" sz="2000" b="1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1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34457"/>
                  </a:ext>
                </a:extLst>
              </a:tr>
              <a:tr h="233209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Итого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182</a:t>
                      </a:r>
                      <a:endParaRPr lang="en-US" sz="2000" b="1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8903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2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64126" y="103099"/>
            <a:ext cx="8356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Барьеры в выдаче ДКП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flipH="1">
            <a:off x="1139265" y="802351"/>
            <a:ext cx="10064543" cy="603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 рамках проекта </a:t>
            </a:r>
            <a:r>
              <a:rPr lang="en-US" sz="2000" dirty="0" err="1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AmanBol</a:t>
            </a:r>
            <a:r>
              <a:rPr lang="en-US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en-US" sz="2000" dirty="0" err="1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PrEP</a:t>
            </a:r>
            <a:r>
              <a:rPr lang="en-US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удалось выявить ряд основных системных барьеров: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Недостаточное знание у врачей Центров СПИД 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протоколов и НПА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График работы 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Центров СПИД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Длинные отпуска врачей ДК (врачи могут выгорать, а </a:t>
            </a:r>
            <a:r>
              <a:rPr lang="ru-RU" sz="2000" b="1" dirty="0" err="1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дК</a:t>
            </a:r>
            <a:r>
              <a:rPr lang="ru-RU" sz="20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в их отсутствие может не работать)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Малое количество 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закупленных/</a:t>
            </a:r>
            <a:r>
              <a:rPr lang="ru-RU" sz="2000" dirty="0" err="1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забюджетированных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препаратов из-за ограничений СК Фармации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Необходимость причислять себя к КГН для получения ДКП, при этом необходимость показать удостоверение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личности несколько раз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38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01983" y="279131"/>
            <a:ext cx="8356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Барьеры в выдаче ДКП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flipH="1">
            <a:off x="1280388" y="915115"/>
            <a:ext cx="100645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Кроме того: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Несмотря на рекомендации КНЦДИЗ, некоторые Центры по-прежнему </a:t>
            </a:r>
            <a:r>
              <a:rPr lang="ru-RU" sz="20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не выдают ДКП в день обращения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, а также отказывают клиентам, которые не желают открыто признаваться в своих сексуальных практиках и заполнять подробную анкету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Новым клиентам </a:t>
            </a:r>
            <a:r>
              <a:rPr lang="ru-RU" sz="20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сложно найти ДК 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 первый раз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 вахте/в регистратуре не знают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, что такое ДКП. А также врачи и медсестры не из ДК, как правило, не знают, что такое ДКП и не подскажут клиенту, как и где ее получить.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 Центре СПИД </a:t>
            </a:r>
            <a:r>
              <a:rPr lang="ru-RU" sz="2000" dirty="0" err="1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г.Астаны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над ДК (каб.500) </a:t>
            </a:r>
            <a:r>
              <a:rPr lang="ru-RU" sz="20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висит огромная камера.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4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01983" y="279131"/>
            <a:ext cx="8356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Барьеры в выдаче ДКП</a:t>
            </a:r>
          </a:p>
          <a:p>
            <a:pPr algn="ctr"/>
            <a:r>
              <a:rPr lang="ru-RU" sz="2000" dirty="0">
                <a:latin typeface="Rubik" panose="02000604000000020004" pitchFamily="2" charset="-79"/>
                <a:cs typeface="Rubik" panose="02000604000000020004" pitchFamily="2" charset="-79"/>
              </a:rPr>
              <a:t>(примеры отказа со стороны Центров СПИД)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flipH="1">
            <a:off x="1280388" y="1130775"/>
            <a:ext cx="1006454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16 наших клиентов получили отказы в ДКП в виду отсутствия препаратов, из-за отсутствия гражданство или ВНЖ или по другим причинам. 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 1 клиента анализ показал ВИЧ положительный результат (в 2021 г. было 11 наших клиентов)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22 наших отказались получать ДКП самостоятельно из-за неудобного графика работа ДК/центров СПИД, нежелании показывать удостоверение или по другим причинам</a:t>
            </a:r>
            <a:endParaRPr lang="ru-RU" sz="2000" b="1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44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9946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Rubik" panose="02000604000000020004" pitchFamily="2" charset="-79"/>
                <a:cs typeface="Rubik" panose="02000604000000020004" pitchFamily="2" charset="-79"/>
              </a:rPr>
              <a:t>Положительный кейс: выдача ДКП на базе НПО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flipH="1">
            <a:off x="1280388" y="1130775"/>
            <a:ext cx="100645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 Центрами СПИД г. </a:t>
            </a:r>
            <a:r>
              <a:rPr lang="ru-RU" sz="2000" dirty="0" err="1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Актобе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, Караганды и </a:t>
            </a:r>
            <a:r>
              <a:rPr lang="ru-RU" sz="2000" dirty="0" err="1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Костанай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удалось обсудить алгоритм сбора анализов и консультирования клиентов на базе местных НПО: ОФ «Наша жизнь», </a:t>
            </a:r>
            <a:r>
              <a:rPr lang="en-US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ОО «Gay and lesbian alliance»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(</a:t>
            </a:r>
            <a:r>
              <a:rPr lang="en-US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GALA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), ОФ «</a:t>
            </a:r>
            <a:r>
              <a:rPr lang="ru-RU" sz="2000" dirty="0" err="1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Мигдаль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». По договоренности с НПО врачи ДК посещают мероприятия НПО, консультируют клиентов, собирают анализы и приглашают к включению в программу ДКП с выдачей препаратов.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Результаты. В первый день встречи в программу ДКП включились: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 базе ОФ «Наша жизнь» - 3 клиента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 базе ОО «</a:t>
            </a:r>
            <a:r>
              <a:rPr lang="en-US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Gay and lesbian alliance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» - 10 клиентов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 базе ОФ «</a:t>
            </a:r>
            <a:r>
              <a:rPr lang="ru-RU" sz="2000" dirty="0" err="1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Мигдаль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» - 6 клиентов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9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Задачи проекта на 2023 гг.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3279" y="987193"/>
            <a:ext cx="98793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Удержание клиентов, вовлеченных в программу ДКП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Привлечение новых клиентов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Расширение программы для представителей других КНГ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Увеличение материалов о ДКП, в том числе переводы на казахский язык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Обучение специалистов Центров СПИД и НПО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Проведение итогового семинара с представлением результатов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9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68" y="5987007"/>
            <a:ext cx="906072" cy="827702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1866990" y="1713664"/>
            <a:ext cx="8458017" cy="31369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17881" y="1828617"/>
            <a:ext cx="83562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Реализация механизма реагирования на </a:t>
            </a:r>
            <a:r>
              <a:rPr lang="en-US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COVID-19 </a:t>
            </a:r>
            <a:r>
              <a:rPr lang="kk-KZ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 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Программе </a:t>
            </a:r>
            <a:r>
              <a:rPr lang="en-US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C19RM_2021 </a:t>
            </a:r>
            <a:r>
              <a:rPr lang="kk-KZ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гранта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№</a:t>
            </a:r>
            <a:r>
              <a:rPr lang="en-US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KAZ-H-RAC/1913 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«Обеспечение устойчивости и непрерывности услуг для ключевых групп населения и людей, живущих с ВИЧ, в Республике Казахстан» (Aman Bol </a:t>
            </a:r>
            <a:r>
              <a:rPr lang="en-US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COVID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615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Rubik" panose="02000604000000020004" pitchFamily="2" charset="-79"/>
                <a:cs typeface="Rubik" panose="02000604000000020004" pitchFamily="2" charset="-79"/>
              </a:rPr>
              <a:t>«Вовлечение МСМ и транс*персон в программу </a:t>
            </a:r>
            <a:r>
              <a:rPr lang="ru-RU" sz="2400" dirty="0" err="1">
                <a:latin typeface="Rubik" panose="02000604000000020004" pitchFamily="2" charset="-79"/>
                <a:cs typeface="Rubik" panose="02000604000000020004" pitchFamily="2" charset="-79"/>
              </a:rPr>
              <a:t>доконтактной</a:t>
            </a:r>
            <a:r>
              <a:rPr lang="ru-RU" sz="2400" dirty="0">
                <a:latin typeface="Rubik" panose="02000604000000020004" pitchFamily="2" charset="-79"/>
                <a:cs typeface="Rubik" panose="02000604000000020004" pitchFamily="2" charset="-79"/>
              </a:rPr>
              <a:t> профилактики ВИЧ в Казахстане»</a:t>
            </a:r>
            <a:r>
              <a:rPr lang="en-US" sz="2400" dirty="0"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2400" dirty="0">
                <a:latin typeface="Rubik" panose="02000604000000020004" pitchFamily="2" charset="-79"/>
                <a:cs typeface="Rubik" panose="02000604000000020004" pitchFamily="2" charset="-79"/>
              </a:rPr>
              <a:t>(</a:t>
            </a:r>
            <a:r>
              <a:rPr lang="en-US" sz="2400" dirty="0" err="1">
                <a:latin typeface="Rubik" panose="02000604000000020004" pitchFamily="2" charset="-79"/>
                <a:cs typeface="Rubik" panose="02000604000000020004" pitchFamily="2" charset="-79"/>
              </a:rPr>
              <a:t>AmanBol</a:t>
            </a:r>
            <a:r>
              <a:rPr lang="en-US" sz="2400" dirty="0"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en-US" sz="2400" dirty="0" err="1">
                <a:latin typeface="Rubik" panose="02000604000000020004" pitchFamily="2" charset="-79"/>
                <a:cs typeface="Rubik" panose="02000604000000020004" pitchFamily="2" charset="-79"/>
              </a:rPr>
              <a:t>PrEP</a:t>
            </a:r>
            <a:r>
              <a:rPr lang="ru-RU" sz="2400" dirty="0">
                <a:latin typeface="Rubik" panose="02000604000000020004" pitchFamily="2" charset="-79"/>
                <a:cs typeface="Rubik" panose="02000604000000020004" pitchFamily="2" charset="-79"/>
              </a:rPr>
              <a:t>)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08983" y="1667277"/>
            <a:ext cx="103656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Срок реализации: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2021-2023 гг.</a:t>
            </a:r>
          </a:p>
          <a:p>
            <a:endParaRPr lang="ru-RU" sz="24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4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Суб-контрактер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: Общественный фонд «Центр научно-практических инициатив»</a:t>
            </a:r>
          </a:p>
        </p:txBody>
      </p:sp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F685882-7C9C-4E75-BAD0-B42E207D86C4}"/>
              </a:ext>
            </a:extLst>
          </p:cNvPr>
          <p:cNvSpPr/>
          <p:nvPr/>
        </p:nvSpPr>
        <p:spPr>
          <a:xfrm>
            <a:off x="1208982" y="3379040"/>
            <a:ext cx="103656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Цель:</a:t>
            </a:r>
          </a:p>
          <a:p>
            <a:endParaRPr lang="ru-RU" sz="24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обеспечить устойчивость и непрерывность услуг для ключевых групп населения (КГН) и людей, живущих с ВИЧ (ЛЖВ), по профилактике, уходу и лечению ВИЧ</a:t>
            </a:r>
          </a:p>
        </p:txBody>
      </p:sp>
    </p:spTree>
    <p:extLst>
      <p:ext uri="{BB962C8B-B14F-4D97-AF65-F5344CB8AC3E}">
        <p14:creationId xmlns:p14="http://schemas.microsoft.com/office/powerpoint/2010/main" val="4187061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Дизайн проекта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68" y="5987007"/>
            <a:ext cx="906072" cy="82770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79281" y="874020"/>
            <a:ext cx="1093761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«Горячая линия» для КГН и ЛЖВ с консультациями веб-специалистов, перенаправлением, поддержкой психотерапевтов и психологов.</a:t>
            </a:r>
          </a:p>
          <a:p>
            <a:endParaRPr lang="ru-RU" sz="23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3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11 веб-консультантов </a:t>
            </a: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для всех КГН и ЛЖВ</a:t>
            </a:r>
          </a:p>
          <a:p>
            <a:endParaRPr lang="ru-RU" sz="23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3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3 психотерапевта </a:t>
            </a: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для индивидуальных экстренных онлайн сессий</a:t>
            </a:r>
          </a:p>
          <a:p>
            <a:endParaRPr lang="ru-RU" sz="23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3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3 психолога</a:t>
            </a: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 г. Нур-Султане – оффлайн групповые сессии вне стен Центра СПИД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 г. Караганде – оффлайн групповые сессии вне стен Центра СПИД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 любом городе – онлайн групповые сессии для любого региона</a:t>
            </a:r>
          </a:p>
          <a:p>
            <a:endParaRPr lang="ru-RU" sz="23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3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2 </a:t>
            </a:r>
            <a:r>
              <a:rPr lang="en-US" sz="2300" b="1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smm</a:t>
            </a:r>
            <a:r>
              <a:rPr lang="en-US" sz="23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kk-KZ" sz="23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специалиста</a:t>
            </a:r>
            <a:r>
              <a:rPr lang="kk-KZ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(каз. и рус. яз, перенаправление к веб-консультантам)</a:t>
            </a:r>
            <a:endParaRPr lang="ru-RU" sz="23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218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68" y="5987007"/>
            <a:ext cx="906072" cy="82770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Уникальность проекта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79281" y="1378309"/>
            <a:ext cx="1093761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Доступность для всех представителей КГН и ЛЖВ из любой точки Казахстана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Консультации и сессии на казахском и русском языке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Веб-консультанты – представители всех КГН и ЛЖВ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Онлайн и при необходимости оффлайн консультирование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Перенаправление к различным специалистам и в различные учреждения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Минимальный сбор данных (имя, группа, потребность, контакты)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Анонимность при психологичской поддержке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Консультации и помощь по широкому спектру вопросов КНГ и ЛЖВ</a:t>
            </a:r>
          </a:p>
        </p:txBody>
      </p:sp>
    </p:spTree>
    <p:extLst>
      <p:ext uri="{BB962C8B-B14F-4D97-AF65-F5344CB8AC3E}">
        <p14:creationId xmlns:p14="http://schemas.microsoft.com/office/powerpoint/2010/main" val="1743398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68" y="5987007"/>
            <a:ext cx="906072" cy="82770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Тренинги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79281" y="950220"/>
            <a:ext cx="109376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Проведены тренинги по следующим темам: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Практики онлайн-консультирования и веб-аутрич-работы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Стратегия и тактика консультирования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COVID-19 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 Казахстане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Работа в соцсетях – публикация постов, ответы на комментарии и личные сообщения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информационная безопасность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заполнение, сдача, пересылка документов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бронирование сессий с </a:t>
            </a:r>
            <a:r>
              <a:rPr lang="ru-RU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психотерапетами</a:t>
            </a:r>
            <a:endParaRPr lang="ru-RU" b="1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endParaRPr lang="ru-RU" b="1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Национальный тренинг 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по наращиванию потенциала НПО по предоставлению услуг снижения вреда</a:t>
            </a:r>
            <a:r>
              <a:rPr lang="en-US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«Современная </a:t>
            </a:r>
            <a:r>
              <a:rPr lang="ru-RU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наркосцена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: НПВ, снижение вреда онлайн, гендер и профилактика ВИЧ» в г. Алматы (Совместно с УНП ООН (</a:t>
            </a:r>
            <a:r>
              <a:rPr lang="en-US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UNODC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)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Даты проведения: 21-23 ноября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Количество участников: </a:t>
            </a:r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23 </a:t>
            </a:r>
            <a:r>
              <a:rPr lang="ru-RU" b="1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аутрича</a:t>
            </a:r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/консультанта 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из разных НПО Казахстана</a:t>
            </a:r>
          </a:p>
        </p:txBody>
      </p:sp>
    </p:spTree>
    <p:extLst>
      <p:ext uri="{BB962C8B-B14F-4D97-AF65-F5344CB8AC3E}">
        <p14:creationId xmlns:p14="http://schemas.microsoft.com/office/powerpoint/2010/main" val="3304061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68" y="5987007"/>
            <a:ext cx="906072" cy="82770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Привлечение клиентов через сайт, статьи и соцсети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9281" y="950220"/>
            <a:ext cx="48799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Для работы с </a:t>
            </a:r>
            <a:r>
              <a:rPr lang="ru-RU" sz="20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МСМ и транс*персонами </a:t>
            </a: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используется сайт </a:t>
            </a:r>
            <a:r>
              <a:rPr lang="en-US" sz="20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amanbol.kz</a:t>
            </a:r>
            <a:r>
              <a:rPr lang="en-US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для работы с </a:t>
            </a:r>
            <a:r>
              <a:rPr lang="ru-RU" sz="20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другими КГН и общим населением </a:t>
            </a: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совместно с </a:t>
            </a:r>
            <a:r>
              <a:rPr lang="en-US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UNESCO</a:t>
            </a:r>
            <a:r>
              <a:rPr lang="kk-KZ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был со</a:t>
            </a:r>
            <a:r>
              <a:rPr lang="ru-RU" sz="20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здан</a:t>
            </a: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сайт </a:t>
            </a:r>
            <a:r>
              <a:rPr lang="en-US" sz="20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vich.kz</a:t>
            </a: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,</a:t>
            </a:r>
            <a:r>
              <a:rPr lang="en-US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на котором не только есть контакты для получения консультаций, но также и полезные материалы на двух языках о ВИЧ/ИППП и рисках, связанных с ними. </a:t>
            </a:r>
          </a:p>
          <a:p>
            <a:endParaRPr lang="ru-RU" sz="20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Для этого сайта были созданы отдельные страницы в соцсетях для взаимодействия с целевой аудиторией. </a:t>
            </a:r>
          </a:p>
          <a:p>
            <a:endParaRPr lang="ru-RU" sz="20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8" name="Picture 3" descr="C:\Users\DENIS\Dropbox\Скриншоты\Скриншот 2022-11-28 15.47.59.png">
            <a:extLst>
              <a:ext uri="{FF2B5EF4-FFF2-40B4-BE49-F238E27FC236}">
                <a16:creationId xmlns:a16="http://schemas.microsoft.com/office/drawing/2014/main" id="{1248DB06-1CE0-48D2-B504-E97645F7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6" y="2113486"/>
            <a:ext cx="5702809" cy="373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ENIS\Dropbox\Скриншоты\Скриншот 2022-11-28 15.43.23.png">
            <a:extLst>
              <a:ext uri="{FF2B5EF4-FFF2-40B4-BE49-F238E27FC236}">
                <a16:creationId xmlns:a16="http://schemas.microsoft.com/office/drawing/2014/main" id="{CE802E3F-99FB-4BE2-90D2-286B08581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64" y="829647"/>
            <a:ext cx="4524476" cy="27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996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68" y="5987007"/>
            <a:ext cx="906072" cy="82770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Привлечение клиентов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9281" y="950220"/>
            <a:ext cx="109376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Рассылки: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СКК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Центры СПИД (приемные, главврачи, врачи ДК)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НПО и другие организации (ГФ, региональные, международные)</a:t>
            </a:r>
          </a:p>
          <a:p>
            <a:endParaRPr lang="ru-RU" sz="20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0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«Сарафан»: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Клиенты рекомендуют проект среди своего окружения</a:t>
            </a:r>
          </a:p>
          <a:p>
            <a:pPr lvl="0"/>
            <a:endParaRPr lang="ru-RU" sz="20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0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Выход через каналы веб-консультантов</a:t>
            </a: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Соцсети и тематические площадки</a:t>
            </a:r>
          </a:p>
          <a:p>
            <a:endParaRPr lang="ru-RU" sz="20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0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Регистрация аккантов в приложениях и на площадках</a:t>
            </a:r>
            <a:r>
              <a:rPr lang="en-US" sz="20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–</a:t>
            </a:r>
            <a:r>
              <a:rPr lang="en-US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у каждого консультанта аккаунты во всех соцсетях и мессенджерах</a:t>
            </a:r>
          </a:p>
          <a:p>
            <a:endParaRPr lang="ru-RU" sz="20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0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Рассылки/реклама в соцсетях</a:t>
            </a:r>
          </a:p>
        </p:txBody>
      </p:sp>
    </p:spTree>
    <p:extLst>
      <p:ext uri="{BB962C8B-B14F-4D97-AF65-F5344CB8AC3E}">
        <p14:creationId xmlns:p14="http://schemas.microsoft.com/office/powerpoint/2010/main" val="2969268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68" y="5987007"/>
            <a:ext cx="906072" cy="82770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Чем помогают веб-консультанты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54607" y="902142"/>
            <a:ext cx="103656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консультирование по вопросам вакцинации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консультации по снижению рисков, вреда (в том числе заместительная терапия)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перенаправление в Центры СПИД (презервативы, лубриканты, тестирование, самотесты, доведение до терапии, постконтактная профилактика, ПрЕП/ДКП и многое другое)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бронирование бесплатных индивидуальных сессий у  психотерапевтов 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помощь с документами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eGOV, ЭЦП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постановка на учет (ЦОН, Центры занятости, пособия и многое другое)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и многие другие вопросы, волнующие КГН и ЛЖВ</a:t>
            </a:r>
          </a:p>
        </p:txBody>
      </p:sp>
    </p:spTree>
    <p:extLst>
      <p:ext uri="{BB962C8B-B14F-4D97-AF65-F5344CB8AC3E}">
        <p14:creationId xmlns:p14="http://schemas.microsoft.com/office/powerpoint/2010/main" val="3548053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Примеры консультирования: веб-консультанты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1" y="765076"/>
            <a:ext cx="2659380" cy="5614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68" y="802350"/>
            <a:ext cx="2577465" cy="572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74" y="801245"/>
            <a:ext cx="2578460" cy="5729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175" y="802350"/>
            <a:ext cx="2492864" cy="55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00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68" y="5987007"/>
            <a:ext cx="906072" cy="827702"/>
          </a:xfrm>
          <a:prstGeom prst="rect">
            <a:avLst/>
          </a:prstGeom>
        </p:spPr>
      </p:pic>
      <p:sp>
        <p:nvSpPr>
          <p:cNvPr id="18" name="Прямоугольник 26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Статистика: веб-консультанты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55940" y="2401736"/>
          <a:ext cx="95925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8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ЛУИН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ЛЖВ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РС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ТГ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МСМ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Консультации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858</a:t>
                      </a: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372</a:t>
                      </a: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397</a:t>
                      </a: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246</a:t>
                      </a: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343</a:t>
                      </a:r>
                    </a:p>
                  </a:txBody>
                  <a:tcPr marL="22860" marR="22860" marT="15240" marB="152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b="1" dirty="0"/>
                        <a:t>2216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215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68" y="5987007"/>
            <a:ext cx="906072" cy="82770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Поддержка психотерапевтов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29207" y="1243515"/>
            <a:ext cx="103656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На данный момент сессии проводят 2 специалиста. При увеличении запросов на сессии мы подключим еще одного.</a:t>
            </a:r>
          </a:p>
          <a:p>
            <a:endParaRPr lang="ru-RU" sz="24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Чем помогают психотерапевты: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снижение тревожностей, страхов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помощь в принятии статуса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доведении до терапии, до вакцинации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перенаправление к другим специалистам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и многое другое</a:t>
            </a:r>
          </a:p>
        </p:txBody>
      </p:sp>
    </p:spTree>
    <p:extLst>
      <p:ext uri="{BB962C8B-B14F-4D97-AF65-F5344CB8AC3E}">
        <p14:creationId xmlns:p14="http://schemas.microsoft.com/office/powerpoint/2010/main" val="1072437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68" y="5987007"/>
            <a:ext cx="906072" cy="827702"/>
          </a:xfrm>
          <a:prstGeom prst="rect">
            <a:avLst/>
          </a:prstGeom>
        </p:spPr>
      </p:pic>
      <p:sp>
        <p:nvSpPr>
          <p:cNvPr id="18" name="Прямоугольник 26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Статистика: психотерапевты</a:t>
            </a:r>
          </a:p>
        </p:txBody>
      </p:sp>
      <p:graphicFrame>
        <p:nvGraphicFramePr>
          <p:cNvPr id="19" name="Table 1"/>
          <p:cNvGraphicFramePr>
            <a:graphicFrameLocks noGrp="1"/>
          </p:cNvGraphicFramePr>
          <p:nvPr/>
        </p:nvGraphicFramePr>
        <p:xfrm>
          <a:off x="1426929" y="1510921"/>
          <a:ext cx="9215670" cy="1590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90">
                  <a:extLst>
                    <a:ext uri="{9D8B030D-6E8A-4147-A177-3AD203B41FA5}">
                      <a16:colId xmlns:a16="http://schemas.microsoft.com/office/drawing/2014/main" val="93175337"/>
                    </a:ext>
                  </a:extLst>
                </a:gridCol>
                <a:gridCol w="3071890">
                  <a:extLst>
                    <a:ext uri="{9D8B030D-6E8A-4147-A177-3AD203B41FA5}">
                      <a16:colId xmlns:a16="http://schemas.microsoft.com/office/drawing/2014/main" val="1439639604"/>
                    </a:ext>
                  </a:extLst>
                </a:gridCol>
                <a:gridCol w="3071890">
                  <a:extLst>
                    <a:ext uri="{9D8B030D-6E8A-4147-A177-3AD203B41FA5}">
                      <a16:colId xmlns:a16="http://schemas.microsoft.com/office/drawing/2014/main" val="456404007"/>
                    </a:ext>
                  </a:extLst>
                </a:gridCol>
              </a:tblGrid>
              <a:tr h="5302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Анар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Алмас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460177"/>
                  </a:ext>
                </a:extLst>
              </a:tr>
              <a:tr h="530298">
                <a:tc>
                  <a:txBody>
                    <a:bodyPr/>
                    <a:lstStyle/>
                    <a:p>
                      <a:r>
                        <a:rPr lang="ru-RU" dirty="0"/>
                        <a:t>Консультации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000020"/>
                  </a:ext>
                </a:extLst>
              </a:tr>
              <a:tr h="530298">
                <a:tc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192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698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06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48476" y="293965"/>
            <a:ext cx="9241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>
                <a:latin typeface="Rubik" panose="02000604000000020004" pitchFamily="2" charset="-79"/>
                <a:cs typeface="Rubik" panose="02000604000000020004" pitchFamily="2" charset="-79"/>
              </a:rPr>
              <a:t>З</a:t>
            </a:r>
            <a:r>
              <a:rPr lang="ru-RU" sz="2800" dirty="0" err="1">
                <a:latin typeface="Rubik" panose="02000604000000020004" pitchFamily="2" charset="-79"/>
                <a:cs typeface="Rubik" panose="02000604000000020004" pitchFamily="2" charset="-79"/>
              </a:rPr>
              <a:t>адачи</a:t>
            </a:r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 проекта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48476" y="987193"/>
            <a:ext cx="103656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Задачи:</a:t>
            </a:r>
          </a:p>
          <a:p>
            <a:endParaRPr lang="ru-RU" sz="24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Оказать информационную поддержку и техническую помощь КНЦДИЗ в реализации национального плана по ускоренному внедрению ДКП в Казахстане.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Оказать техническую поддержку в развитии потенциала медицинского персонала и НПО по реализации профилактических мероприятий среди МСМ, ТГ, привлечению к консультированию и тестированию на ВИЧ МСМ, ТГ и внедрению ДКП в 6-ти регионах.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Обеспечить научное и техническое сопровождение внедрения и реализации ДКП.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Провести анализ внедрения ДКП и подготовить отчет.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50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68" y="5987007"/>
            <a:ext cx="906072" cy="82770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Поддержка психологов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16507" y="1036912"/>
            <a:ext cx="103656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редоставление КГН и ЛЖВ психологического консультирования и поддержки, как в режиме онлайн, так и оффлайн в гг. Нур-Султан и Караганда, где очень востребовано проведение консультирования ЛЖВ и КГН «лицом к лицу»: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Психолог для оффлайн консультирования в г. Караганда и онлайн – регионы РК (место предоставления услуг и место нахождения консультанта в г. Караганда)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Психолог для оффлайн консультирования в г. Нур-Султан и онлайн – регионы РК (место предоставления услуг и место нахождения консультанта в г. Нур-Султан)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Психолог для онлайн консультирования все регионы РК (место проживания консультанта - любой регион РК)</a:t>
            </a:r>
          </a:p>
        </p:txBody>
      </p:sp>
    </p:spTree>
    <p:extLst>
      <p:ext uri="{BB962C8B-B14F-4D97-AF65-F5344CB8AC3E}">
        <p14:creationId xmlns:p14="http://schemas.microsoft.com/office/powerpoint/2010/main" val="1382838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68" y="5987007"/>
            <a:ext cx="906072" cy="827702"/>
          </a:xfrm>
          <a:prstGeom prst="rect">
            <a:avLst/>
          </a:prstGeom>
        </p:spPr>
      </p:pic>
      <p:sp>
        <p:nvSpPr>
          <p:cNvPr id="16" name="Прямоугольник 26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Статистика: психологи</a:t>
            </a:r>
          </a:p>
        </p:txBody>
      </p:sp>
      <p:graphicFrame>
        <p:nvGraphicFramePr>
          <p:cNvPr id="20" name="Table 4"/>
          <p:cNvGraphicFramePr>
            <a:graphicFrameLocks noGrp="1"/>
          </p:cNvGraphicFramePr>
          <p:nvPr/>
        </p:nvGraphicFramePr>
        <p:xfrm>
          <a:off x="2031999" y="1702266"/>
          <a:ext cx="8699500" cy="1488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875">
                  <a:extLst>
                    <a:ext uri="{9D8B030D-6E8A-4147-A177-3AD203B41FA5}">
                      <a16:colId xmlns:a16="http://schemas.microsoft.com/office/drawing/2014/main" val="2897563821"/>
                    </a:ext>
                  </a:extLst>
                </a:gridCol>
                <a:gridCol w="2174875">
                  <a:extLst>
                    <a:ext uri="{9D8B030D-6E8A-4147-A177-3AD203B41FA5}">
                      <a16:colId xmlns:a16="http://schemas.microsoft.com/office/drawing/2014/main" val="1632757325"/>
                    </a:ext>
                  </a:extLst>
                </a:gridCol>
                <a:gridCol w="2174875">
                  <a:extLst>
                    <a:ext uri="{9D8B030D-6E8A-4147-A177-3AD203B41FA5}">
                      <a16:colId xmlns:a16="http://schemas.microsoft.com/office/drawing/2014/main" val="236733748"/>
                    </a:ext>
                  </a:extLst>
                </a:gridCol>
                <a:gridCol w="2174875">
                  <a:extLst>
                    <a:ext uri="{9D8B030D-6E8A-4147-A177-3AD203B41FA5}">
                      <a16:colId xmlns:a16="http://schemas.microsoft.com/office/drawing/2014/main" val="53806848"/>
                    </a:ext>
                  </a:extLst>
                </a:gridCol>
              </a:tblGrid>
              <a:tr h="496093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Ирина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Аян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Айман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668471502"/>
                  </a:ext>
                </a:extLst>
              </a:tr>
              <a:tr h="496093">
                <a:tc>
                  <a:txBody>
                    <a:bodyPr/>
                    <a:lstStyle/>
                    <a:p>
                      <a:pPr rtl="0" fontAlgn="b"/>
                      <a:r>
                        <a:rPr lang="ru-RU" dirty="0">
                          <a:effectLst/>
                        </a:rPr>
                        <a:t>Консультации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201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544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189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128305761"/>
                  </a:ext>
                </a:extLst>
              </a:tr>
              <a:tr h="496093">
                <a:tc>
                  <a:txBody>
                    <a:bodyPr/>
                    <a:lstStyle/>
                    <a:p>
                      <a:pPr rtl="0" fontAlgn="b"/>
                      <a:r>
                        <a:rPr lang="ru-RU" dirty="0">
                          <a:effectLst/>
                        </a:rPr>
                        <a:t>ВСЕГО</a:t>
                      </a:r>
                    </a:p>
                  </a:txBody>
                  <a:tcPr marL="28575" marR="28575" marT="19050" marB="19050" anchor="b"/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ru-RU" b="1" dirty="0">
                          <a:effectLst/>
                        </a:rPr>
                        <a:t>934</a:t>
                      </a:r>
                      <a:endParaRPr lang="en-US" b="1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98797724"/>
                  </a:ext>
                </a:extLst>
              </a:tr>
            </a:tbl>
          </a:graphicData>
        </a:graphic>
      </p:graphicFrame>
      <p:sp>
        <p:nvSpPr>
          <p:cNvPr id="21" name="Прямоугольник 1"/>
          <p:cNvSpPr/>
          <p:nvPr/>
        </p:nvSpPr>
        <p:spPr>
          <a:xfrm>
            <a:off x="2032000" y="3799213"/>
            <a:ext cx="8699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 том числе </a:t>
            </a:r>
            <a:r>
              <a:rPr lang="ru-RU" sz="24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оффлайн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сессии для ЛЖВ и представителей ЛГБТ</a:t>
            </a:r>
          </a:p>
        </p:txBody>
      </p:sp>
    </p:spTree>
    <p:extLst>
      <p:ext uri="{BB962C8B-B14F-4D97-AF65-F5344CB8AC3E}">
        <p14:creationId xmlns:p14="http://schemas.microsoft.com/office/powerpoint/2010/main" val="2209551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68" y="5987007"/>
            <a:ext cx="906072" cy="82770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79281" y="950220"/>
            <a:ext cx="1036565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Со стороны сотрудников: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Низкая компьютерная грамотность сотрудников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Сотрудники из КГН, это и плюсы и минусы. Минусы в том числе в том, что  сотрудники могут решать свои специфические проблемы в рабочее время.</a:t>
            </a:r>
          </a:p>
          <a:p>
            <a:endParaRPr lang="ru-RU" sz="22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Со стороны клиентов: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Низкое доверие со стороны клиентов (требуется время для наращивания имиджа)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Клиенты в целях сохранения конфиденциальности удаляют переписки, поэтому не всегда есть возможность подтвердить общение</a:t>
            </a:r>
          </a:p>
        </p:txBody>
      </p:sp>
      <p:sp>
        <p:nvSpPr>
          <p:cNvPr id="20" name="Прямоугольник 26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Барьеры в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165097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2" y="3249351"/>
            <a:ext cx="1244601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1244600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0800000">
            <a:off x="36792" y="1243515"/>
            <a:ext cx="1207807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16099" y="5882394"/>
            <a:ext cx="8880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Rubik" pitchFamily="2" charset="-79"/>
                <a:cs typeface="Rubik" pitchFamily="2" charset="-79"/>
              </a:rPr>
              <a:t>Асель Терликбаева, 2022</a:t>
            </a:r>
          </a:p>
          <a:p>
            <a:pPr algn="ctr"/>
            <a:r>
              <a:rPr lang="ru-RU" sz="2000" dirty="0">
                <a:latin typeface="Rubik" pitchFamily="2" charset="-79"/>
                <a:cs typeface="Rubik" pitchFamily="2" charset="-79"/>
              </a:rPr>
              <a:t>Общественный Фонд «Центр научно-практических инициатив»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" y="83514"/>
            <a:ext cx="3702134" cy="115316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292401"/>
            <a:ext cx="3213623" cy="7353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314967"/>
            <a:ext cx="2463761" cy="69025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918705" y="2875057"/>
            <a:ext cx="9208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Спасибо за внимание.</a:t>
            </a:r>
          </a:p>
          <a:p>
            <a:pPr algn="ctr"/>
            <a:endParaRPr lang="ru-RU" sz="1600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ru-RU" sz="36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171351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Тренинги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04893" y="1273663"/>
            <a:ext cx="104477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Тренинги по профилактической работе с МСМ, ТГ и внедрению </a:t>
            </a:r>
            <a:r>
              <a:rPr lang="ru-RU" sz="1600" b="1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ПрЕП</a:t>
            </a:r>
            <a:r>
              <a:rPr lang="ru-RU" sz="16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для медицинских работников дружественных кабинетов (ДК) и специалистов НПО</a:t>
            </a:r>
          </a:p>
          <a:p>
            <a:endParaRPr lang="ru-RU" sz="1600" b="1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16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Тема: «Развитие программы </a:t>
            </a:r>
            <a:r>
              <a:rPr lang="ru-RU" sz="16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доконтактной</a:t>
            </a:r>
            <a:r>
              <a:rPr lang="ru-RU" sz="16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профилактики ВИЧ в Казахстане»</a:t>
            </a:r>
            <a:endParaRPr lang="ru-RU" sz="1600" b="1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endParaRPr lang="ru-RU" sz="16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16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Цели:</a:t>
            </a:r>
          </a:p>
          <a:p>
            <a:r>
              <a:rPr lang="ru-RU" sz="16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• Подготовка медицинских специалистов и сотрудников НПО по профилактике ВИЧ среди МСМ и ТГ по программе ДКП</a:t>
            </a:r>
          </a:p>
          <a:p>
            <a:endParaRPr lang="ru-RU" sz="16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16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Проведено </a:t>
            </a:r>
            <a:r>
              <a:rPr lang="ru-RU" sz="16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6 тренингов </a:t>
            </a:r>
            <a:r>
              <a:rPr lang="ru-RU" sz="16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 6 проектных регионах с до-, пост-тренинговой оценкой, а также оценкой удовлетворенности тренингом и тренером.</a:t>
            </a:r>
          </a:p>
          <a:p>
            <a:endParaRPr lang="ru-RU" sz="16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16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Количество подготовленных медицинских работников ДК – </a:t>
            </a:r>
            <a:r>
              <a:rPr lang="ru-RU" sz="16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61 специалист</a:t>
            </a:r>
          </a:p>
          <a:p>
            <a:endParaRPr lang="ru-RU" sz="16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16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Количество подготовленных сотрудников НПО – </a:t>
            </a:r>
            <a:r>
              <a:rPr lang="ru-RU" sz="16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72 специалиста</a:t>
            </a:r>
          </a:p>
          <a:p>
            <a:endParaRPr lang="ru-RU" sz="1600" b="1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16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Всего - </a:t>
            </a:r>
            <a:r>
              <a:rPr lang="ru-RU" sz="16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133 специалиста</a:t>
            </a:r>
            <a:r>
              <a:rPr lang="en-US" sz="16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(</a:t>
            </a:r>
            <a:r>
              <a:rPr lang="ru-RU" sz="16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27.11.2022</a:t>
            </a:r>
            <a:r>
              <a:rPr lang="en-US" sz="16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)</a:t>
            </a:r>
            <a:endParaRPr lang="ru-RU" sz="1600" b="1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8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 err="1">
                <a:latin typeface="Rubik" panose="02000604000000020004" pitchFamily="2" charset="-79"/>
                <a:cs typeface="Rubik" panose="02000604000000020004" pitchFamily="2" charset="-79"/>
              </a:rPr>
              <a:t>МиО</a:t>
            </a:r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 визиты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7148" y="1895460"/>
            <a:ext cx="10624446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Цель </a:t>
            </a:r>
            <a:r>
              <a:rPr lang="ru-RU" sz="20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МиО визитов</a:t>
            </a: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: </a:t>
            </a:r>
          </a:p>
          <a:p>
            <a:endParaRPr lang="ru-RU" sz="20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Мониторинг хода программы ДКП в регионах проекта, обмен опытом, наработанным в процессе реализации Проекта </a:t>
            </a:r>
            <a:r>
              <a:rPr lang="ru-RU" sz="20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Aman</a:t>
            </a: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ru-RU" sz="20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Bol</a:t>
            </a: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ru-RU" sz="20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PrEP</a:t>
            </a: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, по снижению темпов распространения ВИЧ и ИППП среди МСМ/ТГЛ путём организации комплексных профилактических мероприятий и технической информационной поддержки ДКП.</a:t>
            </a:r>
          </a:p>
          <a:p>
            <a:endParaRPr lang="ru-RU" sz="20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Количество в 6 регионах: </a:t>
            </a:r>
            <a:r>
              <a:rPr lang="ru-RU" sz="20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10</a:t>
            </a:r>
            <a:r>
              <a:rPr lang="ru-RU" sz="20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(+ 2 визита до 8 декабря)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6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 err="1">
                <a:latin typeface="Rubik" panose="02000604000000020004" pitchFamily="2" charset="-79"/>
                <a:cs typeface="Rubik" panose="02000604000000020004" pitchFamily="2" charset="-79"/>
              </a:rPr>
              <a:t>МиО</a:t>
            </a:r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 визиты – рекомендации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44203" y="1360282"/>
            <a:ext cx="1062444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Для всех Центров СПИД – этический кодекс общения для врачей ДК.</a:t>
            </a:r>
          </a:p>
          <a:p>
            <a:endParaRPr lang="ru-RU" sz="19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19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Для регионов, где есть НПО: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Изменение времени работы ДК и процедурного на вечернее и/или утреннее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Организовать регулярный выездной ДК на базе НПО с тестированием и выдачей ДКП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Усилить знания и опыт </a:t>
            </a:r>
            <a:r>
              <a:rPr lang="ru-RU" sz="19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аутричей</a:t>
            </a:r>
            <a:r>
              <a:rPr lang="ru-RU" sz="19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по ДКП и тестированию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Повысить имидж врачей в социальных сетях (например, через личные блоги и СММ) </a:t>
            </a:r>
          </a:p>
          <a:p>
            <a:endParaRPr lang="ru-RU" sz="19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19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Для регионов, где нет НПО: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СММ продвижение в социальных сетях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Проведение мероприятий с привлечением сообществ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Мотивация равных консультантов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Бюджет на равных </a:t>
            </a:r>
            <a:r>
              <a:rPr lang="ru-RU" sz="19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аутричей</a:t>
            </a:r>
            <a:r>
              <a:rPr lang="ru-RU" sz="19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в Центр СПИД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1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Национальный тренинг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04893" y="1381107"/>
            <a:ext cx="1062444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Организация и проведение </a:t>
            </a:r>
            <a:r>
              <a:rPr lang="ru-RU" sz="22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Национального тренинга </a:t>
            </a:r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для медицинских работников «</a:t>
            </a:r>
            <a:r>
              <a:rPr lang="ru-RU" sz="22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Доконтактная</a:t>
            </a:r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профилактика ВИЧ среди ключевых групп населения»</a:t>
            </a:r>
          </a:p>
          <a:p>
            <a:endParaRPr lang="ru-RU" sz="22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Двухдневный тренинг в г. Алматы с приглашением врачей ДК со всех Центров СПИД Казахстана, включая ДК поликлиник г. Алматы и трансляция через зум для всех желающих.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Дата проведения: 16-17 ноября.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Количество участников – 29 медицинских сотрудников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6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72107" y="152463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Маркетинг и информационные кампании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08985" y="1220353"/>
            <a:ext cx="103852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Публикации информационных материалов на сайте и в социальных сетях – </a:t>
            </a:r>
            <a:r>
              <a:rPr lang="en-US" sz="23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125</a:t>
            </a:r>
            <a:r>
              <a:rPr lang="ru-RU" sz="23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единиц материалов</a:t>
            </a:r>
            <a:endParaRPr lang="ru-RU" sz="23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endParaRPr lang="ru-RU" sz="23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Переведённые материалы по ДКП на казахский языки - </a:t>
            </a:r>
            <a:r>
              <a:rPr lang="ru-RU" sz="23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посты на казахском языке в </a:t>
            </a:r>
            <a:r>
              <a:rPr lang="ru-RU" sz="2300" b="1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соц.сетях</a:t>
            </a: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, брошюра о </a:t>
            </a:r>
            <a:r>
              <a:rPr lang="ru-RU" sz="23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химсексе</a:t>
            </a: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от </a:t>
            </a:r>
            <a:r>
              <a:rPr lang="en-US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ECOM</a:t>
            </a:r>
            <a:endParaRPr lang="ru-RU" sz="23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endParaRPr lang="ru-RU" sz="23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Общее количество просмотров материалов о </a:t>
            </a:r>
            <a:r>
              <a:rPr lang="ru-RU" sz="23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ПрЕП</a:t>
            </a:r>
            <a:r>
              <a:rPr lang="ru-RU" sz="23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на сайте: </a:t>
            </a:r>
            <a:r>
              <a:rPr lang="ru-RU" sz="23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10 921</a:t>
            </a:r>
          </a:p>
          <a:p>
            <a:endParaRPr lang="ru-RU" sz="2300" b="1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  <p:graphicFrame>
        <p:nvGraphicFramePr>
          <p:cNvPr id="17" name="Table 1">
            <a:extLst>
              <a:ext uri="{FF2B5EF4-FFF2-40B4-BE49-F238E27FC236}">
                <a16:creationId xmlns:a16="http://schemas.microsoft.com/office/drawing/2014/main" id="{9F1ADBF6-2F6E-492A-B56C-8049A922E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22228"/>
              </p:ext>
            </p:extLst>
          </p:nvPr>
        </p:nvGraphicFramePr>
        <p:xfrm>
          <a:off x="1208984" y="3839131"/>
          <a:ext cx="938503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543">
                  <a:extLst>
                    <a:ext uri="{9D8B030D-6E8A-4147-A177-3AD203B41FA5}">
                      <a16:colId xmlns:a16="http://schemas.microsoft.com/office/drawing/2014/main" val="3661109956"/>
                    </a:ext>
                  </a:extLst>
                </a:gridCol>
                <a:gridCol w="1832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071">
                  <a:extLst>
                    <a:ext uri="{9D8B030D-6E8A-4147-A177-3AD203B41FA5}">
                      <a16:colId xmlns:a16="http://schemas.microsoft.com/office/drawing/2014/main" val="3551806675"/>
                    </a:ext>
                  </a:extLst>
                </a:gridCol>
                <a:gridCol w="2592685">
                  <a:extLst>
                    <a:ext uri="{9D8B030D-6E8A-4147-A177-3AD203B41FA5}">
                      <a16:colId xmlns:a16="http://schemas.microsoft.com/office/drawing/2014/main" val="254793762"/>
                    </a:ext>
                  </a:extLst>
                </a:gridCol>
              </a:tblGrid>
              <a:tr h="656582">
                <a:tc>
                  <a:txBody>
                    <a:bodyPr/>
                    <a:lstStyle/>
                    <a:p>
                      <a:r>
                        <a:rPr lang="ru-RU" sz="2400" dirty="0"/>
                        <a:t>Площадки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Показы (раз)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Охваты (пользователи)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Переходы на сайт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823001"/>
                  </a:ext>
                </a:extLst>
              </a:tr>
              <a:tr h="656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43499E"/>
                          </a:solidFill>
                          <a:latin typeface="Rubik" pitchFamily="2" charset="-79"/>
                          <a:cs typeface="Rubik" pitchFamily="2" charset="-79"/>
                        </a:rPr>
                        <a:t>Инстаграм и Фейсбук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43499E"/>
                          </a:solidFill>
                          <a:latin typeface="Rubik" pitchFamily="2" charset="-79"/>
                          <a:cs typeface="Rubik" pitchFamily="2" charset="-79"/>
                        </a:rPr>
                        <a:t>2 741 942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43499E"/>
                          </a:solidFill>
                          <a:latin typeface="Rubik" pitchFamily="2" charset="-79"/>
                          <a:cs typeface="Rubik" pitchFamily="2" charset="-79"/>
                        </a:rPr>
                        <a:t>510 087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43499E"/>
                          </a:solidFill>
                          <a:latin typeface="Rubik" pitchFamily="2" charset="-79"/>
                          <a:cs typeface="Rubik" pitchFamily="2" charset="-79"/>
                        </a:rPr>
                        <a:t>12 112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87080"/>
                  </a:ext>
                </a:extLst>
              </a:tr>
              <a:tr h="364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43499E"/>
                          </a:solidFill>
                          <a:latin typeface="Rubik" pitchFamily="2" charset="-79"/>
                          <a:cs typeface="Rubik" pitchFamily="2" charset="-79"/>
                        </a:rPr>
                        <a:t>ВКонтакте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43499E"/>
                          </a:solidFill>
                          <a:latin typeface="Rubik" pitchFamily="2" charset="-79"/>
                          <a:cs typeface="Rubik" pitchFamily="2" charset="-79"/>
                        </a:rPr>
                        <a:t>667 917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43499E"/>
                          </a:solidFill>
                          <a:latin typeface="Rubik" pitchFamily="2" charset="-79"/>
                          <a:cs typeface="Rubik" pitchFamily="2" charset="-79"/>
                        </a:rPr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43499E"/>
                          </a:solidFill>
                          <a:latin typeface="Rubik" pitchFamily="2" charset="-79"/>
                          <a:cs typeface="Rubik" pitchFamily="2" charset="-79"/>
                        </a:rPr>
                        <a:t>1 948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5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57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75514" y="164487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Маркетинг и информационные кампании</a:t>
            </a:r>
          </a:p>
        </p:txBody>
      </p:sp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2531303-F0F8-A2FA-9FA9-BE2D14DBD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6" y="6085761"/>
            <a:ext cx="2463761" cy="69025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83" y="6037317"/>
            <a:ext cx="3213623" cy="735387"/>
          </a:xfrm>
          <a:prstGeom prst="rect">
            <a:avLst/>
          </a:prstGeom>
        </p:spPr>
      </p:pic>
      <p:pic>
        <p:nvPicPr>
          <p:cNvPr id="2051" name="Picture 3" descr="C:\Users\DENIS\Downloads\Telegram Desktop\photo_2022-11-28_01-29-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68" y="1181401"/>
            <a:ext cx="3233630" cy="45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NIS\Dropbox\Скриншоты\Скриншот 2022-11-28 01.50.2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94" y="1181401"/>
            <a:ext cx="4206875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DENIS\Dropbox\Скриншоты\Скриншот 2022-11-28 01.40.38.png">
            <a:extLst>
              <a:ext uri="{FF2B5EF4-FFF2-40B4-BE49-F238E27FC236}">
                <a16:creationId xmlns:a16="http://schemas.microsoft.com/office/drawing/2014/main" id="{5BD073A2-955E-427F-92AC-728BF023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91" y="1442276"/>
            <a:ext cx="2596970" cy="365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58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3829</TotalTime>
  <Words>2193</Words>
  <Application>Microsoft Office PowerPoint</Application>
  <PresentationFormat>Широкоэкранный</PresentationFormat>
  <Paragraphs>294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Rubik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Amir</dc:creator>
  <cp:lastModifiedBy>Amir Sh</cp:lastModifiedBy>
  <cp:revision>210</cp:revision>
  <dcterms:created xsi:type="dcterms:W3CDTF">2020-10-05T11:25:18Z</dcterms:created>
  <dcterms:modified xsi:type="dcterms:W3CDTF">2022-11-28T10:32:05Z</dcterms:modified>
</cp:coreProperties>
</file>