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2"/>
  </p:notesMasterIdLst>
  <p:sldIdLst>
    <p:sldId id="256" r:id="rId2"/>
    <p:sldId id="303" r:id="rId3"/>
    <p:sldId id="316" r:id="rId4"/>
    <p:sldId id="319" r:id="rId5"/>
    <p:sldId id="321" r:id="rId6"/>
    <p:sldId id="323" r:id="rId7"/>
    <p:sldId id="325" r:id="rId8"/>
    <p:sldId id="327" r:id="rId9"/>
    <p:sldId id="326" r:id="rId10"/>
    <p:sldId id="32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</a:t>
            </a:r>
            <a:r>
              <a:rPr lang="ru-RU" baseline="0" dirty="0"/>
              <a:t> пациентов с диагнозом </a:t>
            </a:r>
            <a:r>
              <a:rPr lang="en-US" baseline="0" dirty="0"/>
              <a:t>F</a:t>
            </a:r>
            <a:r>
              <a:rPr lang="kk-KZ" baseline="0" dirty="0"/>
              <a:t>11</a:t>
            </a:r>
            <a:r>
              <a:rPr lang="ru-RU" baseline="0" dirty="0"/>
              <a:t> на ПТАО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>
        <c:manualLayout>
          <c:layoutTarget val="inner"/>
          <c:xMode val="edge"/>
          <c:yMode val="edge"/>
          <c:x val="4.92735554794781E-2"/>
          <c:y val="7.3547705175174907E-2"/>
          <c:w val="0.94348006770892767"/>
          <c:h val="0.651126149513579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пациентов ПТАО (28.11.2022)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Лист1!$A$3:$A$14</c:f>
              <c:strCache>
                <c:ptCount val="12"/>
                <c:pt idx="0">
                  <c:v>Абайская </c:v>
                </c:pt>
                <c:pt idx="1">
                  <c:v>Актюбинская (3,4%)</c:v>
                </c:pt>
                <c:pt idx="2">
                  <c:v>Атырауская (6,4%)</c:v>
                </c:pt>
                <c:pt idx="3">
                  <c:v>ВКО (7,9%)</c:v>
                </c:pt>
                <c:pt idx="4">
                  <c:v>Жамбылская (4%)</c:v>
                </c:pt>
                <c:pt idx="5">
                  <c:v>ЗКО (7,7%)</c:v>
                </c:pt>
                <c:pt idx="6">
                  <c:v>Карагандинская (10,2%)</c:v>
                </c:pt>
                <c:pt idx="7">
                  <c:v>Костанайская (2,9%)</c:v>
                </c:pt>
                <c:pt idx="8">
                  <c:v>Кызылординская (15,8%)</c:v>
                </c:pt>
                <c:pt idx="9">
                  <c:v>Павлодарская (10,5%)</c:v>
                </c:pt>
                <c:pt idx="10">
                  <c:v>СКО (2,2%)</c:v>
                </c:pt>
                <c:pt idx="11">
                  <c:v>Алматы (8%)</c:v>
                </c:pt>
              </c:strCache>
            </c:strRef>
          </c:cat>
          <c:val>
            <c:numRef>
              <c:f>Лист1!$B$3:$B$14</c:f>
              <c:numCache>
                <c:formatCode>General</c:formatCode>
                <c:ptCount val="12"/>
                <c:pt idx="0">
                  <c:v>35</c:v>
                </c:pt>
                <c:pt idx="1">
                  <c:v>28</c:v>
                </c:pt>
                <c:pt idx="2">
                  <c:v>7</c:v>
                </c:pt>
                <c:pt idx="3">
                  <c:v>38</c:v>
                </c:pt>
                <c:pt idx="4">
                  <c:v>6</c:v>
                </c:pt>
                <c:pt idx="5">
                  <c:v>35</c:v>
                </c:pt>
                <c:pt idx="6">
                  <c:v>70</c:v>
                </c:pt>
                <c:pt idx="7">
                  <c:v>24</c:v>
                </c:pt>
                <c:pt idx="8">
                  <c:v>3</c:v>
                </c:pt>
                <c:pt idx="9">
                  <c:v>58</c:v>
                </c:pt>
                <c:pt idx="10">
                  <c:v>4</c:v>
                </c:pt>
                <c:pt idx="1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7-445C-A172-30C1012EB0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пациентов F11 на ДН (01.11.2022)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Лист1!$A$3:$A$14</c:f>
              <c:strCache>
                <c:ptCount val="12"/>
                <c:pt idx="0">
                  <c:v>Абайская </c:v>
                </c:pt>
                <c:pt idx="1">
                  <c:v>Актюбинская (3,4%)</c:v>
                </c:pt>
                <c:pt idx="2">
                  <c:v>Атырауская (6,4%)</c:v>
                </c:pt>
                <c:pt idx="3">
                  <c:v>ВКО (7,9%)</c:v>
                </c:pt>
                <c:pt idx="4">
                  <c:v>Жамбылская (4%)</c:v>
                </c:pt>
                <c:pt idx="5">
                  <c:v>ЗКО (7,7%)</c:v>
                </c:pt>
                <c:pt idx="6">
                  <c:v>Карагандинская (10,2%)</c:v>
                </c:pt>
                <c:pt idx="7">
                  <c:v>Костанайская (2,9%)</c:v>
                </c:pt>
                <c:pt idx="8">
                  <c:v>Кызылординская (15,8%)</c:v>
                </c:pt>
                <c:pt idx="9">
                  <c:v>Павлодарская (10,5%)</c:v>
                </c:pt>
                <c:pt idx="10">
                  <c:v>СКО (2,2%)</c:v>
                </c:pt>
                <c:pt idx="11">
                  <c:v>Алматы (8%)</c:v>
                </c:pt>
              </c:strCache>
            </c:strRef>
          </c:cat>
          <c:val>
            <c:numRef>
              <c:f>Лист1!$C$3:$C$14</c:f>
              <c:numCache>
                <c:formatCode>General</c:formatCode>
                <c:ptCount val="12"/>
                <c:pt idx="1">
                  <c:v>810</c:v>
                </c:pt>
                <c:pt idx="2">
                  <c:v>109</c:v>
                </c:pt>
                <c:pt idx="3">
                  <c:v>873</c:v>
                </c:pt>
                <c:pt idx="4">
                  <c:v>148</c:v>
                </c:pt>
                <c:pt idx="5">
                  <c:v>450</c:v>
                </c:pt>
                <c:pt idx="6">
                  <c:v>683</c:v>
                </c:pt>
                <c:pt idx="7">
                  <c:v>828</c:v>
                </c:pt>
                <c:pt idx="8">
                  <c:v>19</c:v>
                </c:pt>
                <c:pt idx="9">
                  <c:v>551</c:v>
                </c:pt>
                <c:pt idx="10">
                  <c:v>183</c:v>
                </c:pt>
                <c:pt idx="11">
                  <c:v>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7-445C-A172-30C1012EB01E}"/>
            </c:ext>
          </c:extLst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Лист1!$A$3:$A$14</c:f>
              <c:strCache>
                <c:ptCount val="12"/>
                <c:pt idx="0">
                  <c:v>Абайская </c:v>
                </c:pt>
                <c:pt idx="1">
                  <c:v>Актюбинская (3,4%)</c:v>
                </c:pt>
                <c:pt idx="2">
                  <c:v>Атырауская (6,4%)</c:v>
                </c:pt>
                <c:pt idx="3">
                  <c:v>ВКО (7,9%)</c:v>
                </c:pt>
                <c:pt idx="4">
                  <c:v>Жамбылская (4%)</c:v>
                </c:pt>
                <c:pt idx="5">
                  <c:v>ЗКО (7,7%)</c:v>
                </c:pt>
                <c:pt idx="6">
                  <c:v>Карагандинская (10,2%)</c:v>
                </c:pt>
                <c:pt idx="7">
                  <c:v>Костанайская (2,9%)</c:v>
                </c:pt>
                <c:pt idx="8">
                  <c:v>Кызылординская (15,8%)</c:v>
                </c:pt>
                <c:pt idx="9">
                  <c:v>Павлодарская (10,5%)</c:v>
                </c:pt>
                <c:pt idx="10">
                  <c:v>СКО (2,2%)</c:v>
                </c:pt>
                <c:pt idx="11">
                  <c:v>Алматы (8%)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D7-445C-A172-30C1012EB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29449296"/>
        <c:axId val="329445688"/>
      </c:barChart>
      <c:catAx>
        <c:axId val="32944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329445688"/>
        <c:crosses val="autoZero"/>
        <c:auto val="1"/>
        <c:lblAlgn val="ctr"/>
        <c:lblOffset val="100"/>
        <c:noMultiLvlLbl val="0"/>
      </c:catAx>
      <c:valAx>
        <c:axId val="329445688"/>
        <c:scaling>
          <c:orientation val="minMax"/>
          <c:max val="9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32944929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4101221043021794"/>
          <c:y val="0.92085846994219356"/>
          <c:w val="0.79406253566130314"/>
          <c:h val="6.75394326665730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065210424115973E-2"/>
          <c:y val="7.3738033450745505E-2"/>
          <c:w val="0.93652901558451296"/>
          <c:h val="0.667436199203856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ПТАО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Павлодар (40%)</c:v>
                </c:pt>
                <c:pt idx="1">
                  <c:v>Экибастуз (0)</c:v>
                </c:pt>
                <c:pt idx="2">
                  <c:v>УК (45%)</c:v>
                </c:pt>
                <c:pt idx="3">
                  <c:v>Семей (26%)</c:v>
                </c:pt>
                <c:pt idx="4">
                  <c:v>Караганда (41,5%)</c:v>
                </c:pt>
                <c:pt idx="5">
                  <c:v>Темиртау (42%)</c:v>
                </c:pt>
                <c:pt idx="6">
                  <c:v>Костанай (36%)</c:v>
                </c:pt>
                <c:pt idx="7">
                  <c:v>Рудный (55,5%)</c:v>
                </c:pt>
                <c:pt idx="8">
                  <c:v>Лисаковск (100%)</c:v>
                </c:pt>
                <c:pt idx="9">
                  <c:v>Актобе (7%)</c:v>
                </c:pt>
                <c:pt idx="10">
                  <c:v>Атырау (14%)</c:v>
                </c:pt>
                <c:pt idx="11">
                  <c:v>Уральск (20%)</c:v>
                </c:pt>
                <c:pt idx="12">
                  <c:v>Тараз (17%)</c:v>
                </c:pt>
                <c:pt idx="13">
                  <c:v>Алматы (44,4%)</c:v>
                </c:pt>
                <c:pt idx="14">
                  <c:v>Кызылорда 0</c:v>
                </c:pt>
                <c:pt idx="15">
                  <c:v>Петропавловск (75%)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50</c:v>
                </c:pt>
                <c:pt idx="1">
                  <c:v>8</c:v>
                </c:pt>
                <c:pt idx="2">
                  <c:v>38</c:v>
                </c:pt>
                <c:pt idx="3">
                  <c:v>35</c:v>
                </c:pt>
                <c:pt idx="4">
                  <c:v>53</c:v>
                </c:pt>
                <c:pt idx="5">
                  <c:v>12</c:v>
                </c:pt>
                <c:pt idx="6">
                  <c:v>14</c:v>
                </c:pt>
                <c:pt idx="7">
                  <c:v>9</c:v>
                </c:pt>
                <c:pt idx="8">
                  <c:v>1</c:v>
                </c:pt>
                <c:pt idx="9">
                  <c:v>28</c:v>
                </c:pt>
                <c:pt idx="10">
                  <c:v>7</c:v>
                </c:pt>
                <c:pt idx="11">
                  <c:v>35</c:v>
                </c:pt>
                <c:pt idx="12">
                  <c:v>6</c:v>
                </c:pt>
                <c:pt idx="13">
                  <c:v>27</c:v>
                </c:pt>
                <c:pt idx="14">
                  <c:v>3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2D-4FE6-A321-BE9DEAF4DB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ЛЖВ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Павлодар (40%)</c:v>
                </c:pt>
                <c:pt idx="1">
                  <c:v>Экибастуз (0)</c:v>
                </c:pt>
                <c:pt idx="2">
                  <c:v>УК (45%)</c:v>
                </c:pt>
                <c:pt idx="3">
                  <c:v>Семей (26%)</c:v>
                </c:pt>
                <c:pt idx="4">
                  <c:v>Караганда (41,5%)</c:v>
                </c:pt>
                <c:pt idx="5">
                  <c:v>Темиртау (42%)</c:v>
                </c:pt>
                <c:pt idx="6">
                  <c:v>Костанай (36%)</c:v>
                </c:pt>
                <c:pt idx="7">
                  <c:v>Рудный (55,5%)</c:v>
                </c:pt>
                <c:pt idx="8">
                  <c:v>Лисаковск (100%)</c:v>
                </c:pt>
                <c:pt idx="9">
                  <c:v>Актобе (7%)</c:v>
                </c:pt>
                <c:pt idx="10">
                  <c:v>Атырау (14%)</c:v>
                </c:pt>
                <c:pt idx="11">
                  <c:v>Уральск (20%)</c:v>
                </c:pt>
                <c:pt idx="12">
                  <c:v>Тараз (17%)</c:v>
                </c:pt>
                <c:pt idx="13">
                  <c:v>Алматы (44,4%)</c:v>
                </c:pt>
                <c:pt idx="14">
                  <c:v>Кызылорда 0</c:v>
                </c:pt>
                <c:pt idx="15">
                  <c:v>Петропавловск (75%)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20</c:v>
                </c:pt>
                <c:pt idx="1">
                  <c:v>0</c:v>
                </c:pt>
                <c:pt idx="2">
                  <c:v>17</c:v>
                </c:pt>
                <c:pt idx="3">
                  <c:v>9</c:v>
                </c:pt>
                <c:pt idx="4">
                  <c:v>22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7</c:v>
                </c:pt>
                <c:pt idx="12">
                  <c:v>1</c:v>
                </c:pt>
                <c:pt idx="13">
                  <c:v>12</c:v>
                </c:pt>
                <c:pt idx="14">
                  <c:v>0</c:v>
                </c:pt>
                <c:pt idx="1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2D-4FE6-A321-BE9DEAF4DB7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Павлодар (40%)</c:v>
                </c:pt>
                <c:pt idx="1">
                  <c:v>Экибастуз (0)</c:v>
                </c:pt>
                <c:pt idx="2">
                  <c:v>УК (45%)</c:v>
                </c:pt>
                <c:pt idx="3">
                  <c:v>Семей (26%)</c:v>
                </c:pt>
                <c:pt idx="4">
                  <c:v>Караганда (41,5%)</c:v>
                </c:pt>
                <c:pt idx="5">
                  <c:v>Темиртау (42%)</c:v>
                </c:pt>
                <c:pt idx="6">
                  <c:v>Костанай (36%)</c:v>
                </c:pt>
                <c:pt idx="7">
                  <c:v>Рудный (55,5%)</c:v>
                </c:pt>
                <c:pt idx="8">
                  <c:v>Лисаковск (100%)</c:v>
                </c:pt>
                <c:pt idx="9">
                  <c:v>Актобе (7%)</c:v>
                </c:pt>
                <c:pt idx="10">
                  <c:v>Атырау (14%)</c:v>
                </c:pt>
                <c:pt idx="11">
                  <c:v>Уральск (20%)</c:v>
                </c:pt>
                <c:pt idx="12">
                  <c:v>Тараз (17%)</c:v>
                </c:pt>
                <c:pt idx="13">
                  <c:v>Алматы (44,4%)</c:v>
                </c:pt>
                <c:pt idx="14">
                  <c:v>Кызылорда 0</c:v>
                </c:pt>
                <c:pt idx="15">
                  <c:v>Петропавловск (75%)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462D-4FE6-A321-BE9DEAF4DB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2995424"/>
        <c:axId val="352996408"/>
      </c:barChart>
      <c:catAx>
        <c:axId val="35299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352996408"/>
        <c:crosses val="autoZero"/>
        <c:auto val="1"/>
        <c:lblAlgn val="ctr"/>
        <c:lblOffset val="100"/>
        <c:noMultiLvlLbl val="0"/>
      </c:catAx>
      <c:valAx>
        <c:axId val="35299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35299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065210424115973E-2"/>
          <c:y val="3.2913524684237673E-2"/>
          <c:w val="0.94580497901982441"/>
          <c:h val="0.70826073778515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Павлодар (58%)</c:v>
                </c:pt>
                <c:pt idx="1">
                  <c:v>Экибастуз (62,5%)</c:v>
                </c:pt>
                <c:pt idx="2">
                  <c:v>УК (68%)</c:v>
                </c:pt>
                <c:pt idx="3">
                  <c:v>Семей (57%)</c:v>
                </c:pt>
                <c:pt idx="4">
                  <c:v>Караганда (73%)</c:v>
                </c:pt>
                <c:pt idx="5">
                  <c:v>Темиртау (42%)</c:v>
                </c:pt>
                <c:pt idx="6">
                  <c:v>Костанай (71%)</c:v>
                </c:pt>
                <c:pt idx="7">
                  <c:v>Рудный (33,3)</c:v>
                </c:pt>
                <c:pt idx="8">
                  <c:v>Лисаковск (100%)</c:v>
                </c:pt>
                <c:pt idx="9">
                  <c:v>Актобе (61%)</c:v>
                </c:pt>
                <c:pt idx="10">
                  <c:v>Атырау (57%)</c:v>
                </c:pt>
                <c:pt idx="11">
                  <c:v>Уральск (37%)</c:v>
                </c:pt>
                <c:pt idx="12">
                  <c:v>Тараз (50%)</c:v>
                </c:pt>
                <c:pt idx="13">
                  <c:v>Алматы (52%)</c:v>
                </c:pt>
                <c:pt idx="14">
                  <c:v>Кызылорда (0)</c:v>
                </c:pt>
                <c:pt idx="15">
                  <c:v>Петропавловск (25%)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50</c:v>
                </c:pt>
                <c:pt idx="1">
                  <c:v>8</c:v>
                </c:pt>
                <c:pt idx="2">
                  <c:v>38</c:v>
                </c:pt>
                <c:pt idx="3">
                  <c:v>35</c:v>
                </c:pt>
                <c:pt idx="4">
                  <c:v>53</c:v>
                </c:pt>
                <c:pt idx="5">
                  <c:v>12</c:v>
                </c:pt>
                <c:pt idx="6">
                  <c:v>14</c:v>
                </c:pt>
                <c:pt idx="7">
                  <c:v>9</c:v>
                </c:pt>
                <c:pt idx="8">
                  <c:v>1</c:v>
                </c:pt>
                <c:pt idx="9">
                  <c:v>28</c:v>
                </c:pt>
                <c:pt idx="10">
                  <c:v>7</c:v>
                </c:pt>
                <c:pt idx="11">
                  <c:v>35</c:v>
                </c:pt>
                <c:pt idx="12">
                  <c:v>6</c:v>
                </c:pt>
                <c:pt idx="13">
                  <c:v>27</c:v>
                </c:pt>
                <c:pt idx="14">
                  <c:v>3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B-4639-9543-6CA65A0425C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Павлодар (58%)</c:v>
                </c:pt>
                <c:pt idx="1">
                  <c:v>Экибастуз (62,5%)</c:v>
                </c:pt>
                <c:pt idx="2">
                  <c:v>УК (68%)</c:v>
                </c:pt>
                <c:pt idx="3">
                  <c:v>Семей (57%)</c:v>
                </c:pt>
                <c:pt idx="4">
                  <c:v>Караганда (73%)</c:v>
                </c:pt>
                <c:pt idx="5">
                  <c:v>Темиртау (42%)</c:v>
                </c:pt>
                <c:pt idx="6">
                  <c:v>Костанай (71%)</c:v>
                </c:pt>
                <c:pt idx="7">
                  <c:v>Рудный (33,3)</c:v>
                </c:pt>
                <c:pt idx="8">
                  <c:v>Лисаковск (100%)</c:v>
                </c:pt>
                <c:pt idx="9">
                  <c:v>Актобе (61%)</c:v>
                </c:pt>
                <c:pt idx="10">
                  <c:v>Атырау (57%)</c:v>
                </c:pt>
                <c:pt idx="11">
                  <c:v>Уральск (37%)</c:v>
                </c:pt>
                <c:pt idx="12">
                  <c:v>Тараз (50%)</c:v>
                </c:pt>
                <c:pt idx="13">
                  <c:v>Алматы (52%)</c:v>
                </c:pt>
                <c:pt idx="14">
                  <c:v>Кызылорда (0)</c:v>
                </c:pt>
                <c:pt idx="15">
                  <c:v>Петропавловск (25%)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29</c:v>
                </c:pt>
                <c:pt idx="1">
                  <c:v>5</c:v>
                </c:pt>
                <c:pt idx="2">
                  <c:v>26</c:v>
                </c:pt>
                <c:pt idx="3">
                  <c:v>20</c:v>
                </c:pt>
                <c:pt idx="4">
                  <c:v>39</c:v>
                </c:pt>
                <c:pt idx="5">
                  <c:v>5</c:v>
                </c:pt>
                <c:pt idx="6">
                  <c:v>10</c:v>
                </c:pt>
                <c:pt idx="7">
                  <c:v>3</c:v>
                </c:pt>
                <c:pt idx="8">
                  <c:v>1</c:v>
                </c:pt>
                <c:pt idx="9">
                  <c:v>17</c:v>
                </c:pt>
                <c:pt idx="10">
                  <c:v>4</c:v>
                </c:pt>
                <c:pt idx="11">
                  <c:v>13</c:v>
                </c:pt>
                <c:pt idx="12">
                  <c:v>3</c:v>
                </c:pt>
                <c:pt idx="13">
                  <c:v>14</c:v>
                </c:pt>
                <c:pt idx="14">
                  <c:v>0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B-4639-9543-6CA65A0425C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Павлодар (58%)</c:v>
                </c:pt>
                <c:pt idx="1">
                  <c:v>Экибастуз (62,5%)</c:v>
                </c:pt>
                <c:pt idx="2">
                  <c:v>УК (68%)</c:v>
                </c:pt>
                <c:pt idx="3">
                  <c:v>Семей (57%)</c:v>
                </c:pt>
                <c:pt idx="4">
                  <c:v>Караганда (73%)</c:v>
                </c:pt>
                <c:pt idx="5">
                  <c:v>Темиртау (42%)</c:v>
                </c:pt>
                <c:pt idx="6">
                  <c:v>Костанай (71%)</c:v>
                </c:pt>
                <c:pt idx="7">
                  <c:v>Рудный (33,3)</c:v>
                </c:pt>
                <c:pt idx="8">
                  <c:v>Лисаковск (100%)</c:v>
                </c:pt>
                <c:pt idx="9">
                  <c:v>Актобе (61%)</c:v>
                </c:pt>
                <c:pt idx="10">
                  <c:v>Атырау (57%)</c:v>
                </c:pt>
                <c:pt idx="11">
                  <c:v>Уральск (37%)</c:v>
                </c:pt>
                <c:pt idx="12">
                  <c:v>Тараз (50%)</c:v>
                </c:pt>
                <c:pt idx="13">
                  <c:v>Алматы (52%)</c:v>
                </c:pt>
                <c:pt idx="14">
                  <c:v>Кызылорда (0)</c:v>
                </c:pt>
                <c:pt idx="15">
                  <c:v>Петропавловск (25%)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D897-4089-A195-FC210B8188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2995424"/>
        <c:axId val="352996408"/>
      </c:barChart>
      <c:catAx>
        <c:axId val="35299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352996408"/>
        <c:crosses val="autoZero"/>
        <c:auto val="1"/>
        <c:lblAlgn val="ctr"/>
        <c:lblOffset val="100"/>
        <c:noMultiLvlLbl val="0"/>
      </c:catAx>
      <c:valAx>
        <c:axId val="35299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35299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1AAE6-39A6-4E86-B8F8-F9333ECD4686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32805-DD0B-4CD0-96D6-82386BF5807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2703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0251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9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004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9712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761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52798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82122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7427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7859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1698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666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254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9512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8802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6515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9164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4B74-33FD-4008-AEDD-BCECA408B283}" type="datetimeFigureOut">
              <a:rPr lang="LID4096" smtClean="0"/>
              <a:t>11/28/2022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8623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D4FEDA7-A588-4132-94B5-7CE9A07CFBDB}"/>
              </a:ext>
            </a:extLst>
          </p:cNvPr>
          <p:cNvSpPr txBox="1"/>
          <p:nvPr/>
        </p:nvSpPr>
        <p:spPr>
          <a:xfrm>
            <a:off x="3454401" y="5152312"/>
            <a:ext cx="84920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Черченко Н.Н.</a:t>
            </a:r>
            <a:endParaRPr lang="LID4096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752EB425-B8EF-4E3D-9C60-B0C604A715EF}"/>
              </a:ext>
            </a:extLst>
          </p:cNvPr>
          <p:cNvSpPr/>
          <p:nvPr/>
        </p:nvSpPr>
        <p:spPr>
          <a:xfrm>
            <a:off x="888023" y="1521069"/>
            <a:ext cx="10745177" cy="25005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Итоги реализации проекта по компоненту программы</a:t>
            </a:r>
          </a:p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ПОДДЕРЖИВАЮЩЕЙ ТЕРАПИИ АГОНИСТАМИ ОПИОИДОВ (ПТАО)</a:t>
            </a:r>
          </a:p>
          <a:p>
            <a:pPr algn="ctr"/>
            <a:endParaRPr lang="LID4096" sz="3200" b="1" dirty="0"/>
          </a:p>
        </p:txBody>
      </p:sp>
    </p:spTree>
    <p:extLst>
      <p:ext uri="{BB962C8B-B14F-4D97-AF65-F5344CB8AC3E}">
        <p14:creationId xmlns:p14="http://schemas.microsoft.com/office/powerpoint/2010/main" val="118364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58285"/>
              </p:ext>
            </p:extLst>
          </p:nvPr>
        </p:nvGraphicFramePr>
        <p:xfrm>
          <a:off x="1462790" y="340287"/>
          <a:ext cx="8596312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34220133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922442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Кабинет ПТАО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Средняя доза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376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Павлодар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61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51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Темиртау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82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УК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65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20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  <a:r>
                        <a:rPr lang="ru-RU" dirty="0" err="1"/>
                        <a:t>Тараз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74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1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  <a:r>
                        <a:rPr lang="ru-RU" dirty="0" err="1"/>
                        <a:t>Актобе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69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89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  <a:r>
                        <a:rPr lang="ru-RU" dirty="0" err="1"/>
                        <a:t>Костанай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67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6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Семей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57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16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Караганда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66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93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Экибастуз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60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92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Уральск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64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5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  <a:r>
                        <a:rPr lang="ru-RU" dirty="0" err="1"/>
                        <a:t>Кызылорда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48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173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Атырау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66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92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Алматы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51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549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  <a:r>
                        <a:rPr lang="ru-RU" dirty="0" err="1"/>
                        <a:t>Лисаковск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85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57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Рудный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79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753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Петропавловск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37 мг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28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111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0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585D3-30BE-4756-BD21-86062EF7B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33"/>
            <a:ext cx="10515600" cy="919517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Кабинеты ПТАО в Казахстане</a:t>
            </a:r>
            <a:endParaRPr lang="LID4096" sz="36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2" descr="C:\Users\User\Downloads\Области РК распрастраненность1.png">
            <a:extLst>
              <a:ext uri="{FF2B5EF4-FFF2-40B4-BE49-F238E27FC236}">
                <a16:creationId xmlns:a16="http://schemas.microsoft.com/office/drawing/2014/main" id="{B023818D-3394-4052-AFF3-423C143530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1032933" y="931334"/>
            <a:ext cx="10920836" cy="5799666"/>
          </a:xfrm>
          <a:prstGeom prst="rect">
            <a:avLst/>
          </a:prstGeom>
          <a:noFill/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1C9D6BD-AB0D-4E0B-A0F4-E39ABC0D45DE}"/>
              </a:ext>
            </a:extLst>
          </p:cNvPr>
          <p:cNvSpPr/>
          <p:nvPr/>
        </p:nvSpPr>
        <p:spPr>
          <a:xfrm>
            <a:off x="9262533" y="3458299"/>
            <a:ext cx="2429933" cy="1664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</a:rPr>
              <a:t>2008-2010 </a:t>
            </a:r>
            <a:r>
              <a:rPr lang="ru-RU" sz="1400" dirty="0">
                <a:solidFill>
                  <a:schemeClr val="tx1"/>
                </a:solidFill>
              </a:rPr>
              <a:t>– 3 кабинета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2010-2016</a:t>
            </a:r>
            <a:r>
              <a:rPr lang="ru-RU" sz="1400" dirty="0">
                <a:solidFill>
                  <a:schemeClr val="tx1"/>
                </a:solidFill>
              </a:rPr>
              <a:t> – 10 кабинета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2017-2020</a:t>
            </a:r>
            <a:r>
              <a:rPr lang="ru-RU" sz="1400" dirty="0">
                <a:solidFill>
                  <a:schemeClr val="tx1"/>
                </a:solidFill>
              </a:rPr>
              <a:t> – 13 кабинета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2020-2022</a:t>
            </a:r>
            <a:r>
              <a:rPr lang="ru-RU" sz="1400" dirty="0">
                <a:solidFill>
                  <a:schemeClr val="tx1"/>
                </a:solidFill>
              </a:rPr>
              <a:t> – 16 кабинетов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40DE2D5-83E6-4219-858F-FC9FEAF81937}"/>
              </a:ext>
            </a:extLst>
          </p:cNvPr>
          <p:cNvSpPr/>
          <p:nvPr/>
        </p:nvSpPr>
        <p:spPr>
          <a:xfrm>
            <a:off x="9489721" y="2055105"/>
            <a:ext cx="1535648" cy="1325562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B50D8C-72ED-4A04-BBA1-E7A276F4B1A7}"/>
              </a:ext>
            </a:extLst>
          </p:cNvPr>
          <p:cNvSpPr txBox="1"/>
          <p:nvPr/>
        </p:nvSpPr>
        <p:spPr>
          <a:xfrm>
            <a:off x="9415650" y="2279501"/>
            <a:ext cx="1683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Кабинеты ПТАО</a:t>
            </a:r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B895F944-011D-4760-8FA7-A215E2495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008" y="2587278"/>
            <a:ext cx="1311075" cy="660677"/>
          </a:xfrm>
          <a:prstGeom prst="rect">
            <a:avLst/>
          </a:prstGeom>
          <a:noFill/>
          <a:ln>
            <a:noFill/>
          </a:ln>
          <a:effectLst>
            <a:outerShdw blurRad="63500" dist="35921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1002830-72C4-43BC-9AE6-9CCAE99B4CA0}"/>
              </a:ext>
            </a:extLst>
          </p:cNvPr>
          <p:cNvSpPr/>
          <p:nvPr/>
        </p:nvSpPr>
        <p:spPr>
          <a:xfrm>
            <a:off x="10406867" y="2717886"/>
            <a:ext cx="125666" cy="1607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AC0A8A6-60DC-4D04-917B-AD41160D92A9}"/>
              </a:ext>
            </a:extLst>
          </p:cNvPr>
          <p:cNvSpPr/>
          <p:nvPr/>
        </p:nvSpPr>
        <p:spPr>
          <a:xfrm>
            <a:off x="318192" y="1405014"/>
            <a:ext cx="8824396" cy="13932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Пилотный проект ПТАО в г. Павлодар и г. Темиртау в 2008 г.</a:t>
            </a:r>
          </a:p>
          <a:p>
            <a:pPr algn="ctr"/>
            <a:r>
              <a:rPr lang="ru-RU" sz="1800" dirty="0">
                <a:solidFill>
                  <a:schemeClr val="tx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Министра здравоохранения РК от 12.05.2010 г. №333 «О расширении доступности опиоидной заместительной терапии»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гг. Павлодар, Темиртау, Усть-Каменогорск</a:t>
            </a:r>
            <a:endParaRPr lang="LID4096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B07F37B7-E433-4D5F-BB79-D9F51D37C39E}"/>
              </a:ext>
            </a:extLst>
          </p:cNvPr>
          <p:cNvSpPr/>
          <p:nvPr/>
        </p:nvSpPr>
        <p:spPr>
          <a:xfrm>
            <a:off x="318192" y="3138162"/>
            <a:ext cx="8824396" cy="12964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Министра здравоохранения РК от 04.10.2012 г. № 691 «О расширении доступности опиоидной заместительной терапии в Республике Казахстан»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гг. Актобе, Жамбыл, Уральск, Караганда, Костанай, Семей, Экибастуз</a:t>
            </a:r>
            <a:endParaRPr lang="LID4096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88CD55C7-1818-4E6B-99EE-BF9EAE7145F6}"/>
              </a:ext>
            </a:extLst>
          </p:cNvPr>
          <p:cNvSpPr/>
          <p:nvPr/>
        </p:nvSpPr>
        <p:spPr>
          <a:xfrm>
            <a:off x="338667" y="4784785"/>
            <a:ext cx="8824396" cy="14361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период 2017-2020 гг. были открыты кабинеты ПТАО в г. Атырау, 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Кызылорда, г. Алматы. 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2020 г. были открыты дополнительные кабинеты в Костанайской области 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Рудный и г. Лисаковск.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г. открыт кабинет в Северо-казахстанской области</a:t>
            </a:r>
            <a:endParaRPr lang="LID4096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36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wnloads\Области РК распрастраненность1.png">
            <a:extLst>
              <a:ext uri="{FF2B5EF4-FFF2-40B4-BE49-F238E27FC236}">
                <a16:creationId xmlns:a16="http://schemas.microsoft.com/office/drawing/2014/main" id="{01AB071D-D68D-E48D-F783-EC9A2A7B4F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4523530" y="279400"/>
            <a:ext cx="7668470" cy="4345468"/>
          </a:xfrm>
          <a:prstGeom prst="rect">
            <a:avLst/>
          </a:prstGeom>
          <a:noFill/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12BB115-4281-2D3B-4611-CC7DED341882}"/>
              </a:ext>
            </a:extLst>
          </p:cNvPr>
          <p:cNvSpPr/>
          <p:nvPr/>
        </p:nvSpPr>
        <p:spPr>
          <a:xfrm>
            <a:off x="205114" y="120122"/>
            <a:ext cx="4144850" cy="317341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indent="-7200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 Всего, с момента реализации, на ПТАО находилось 1414 пациентов</a:t>
            </a:r>
            <a:endParaRPr lang="LID4096" sz="1600" dirty="0">
              <a:solidFill>
                <a:schemeClr val="tx1"/>
              </a:solidFill>
            </a:endParaRPr>
          </a:p>
          <a:p>
            <a:pPr marL="72000" indent="-7200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 Средний возраст составляет 43 года</a:t>
            </a:r>
          </a:p>
          <a:p>
            <a:pPr marL="72000" indent="-7200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Открыто 16 кабинетов ПТАО в 10 регионах Казахстана</a:t>
            </a:r>
          </a:p>
          <a:p>
            <a:pPr marL="72000" indent="-7200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 На 25 мая 2022 года в программе находилось 279 пациентов</a:t>
            </a:r>
          </a:p>
          <a:p>
            <a:pPr marL="72000" indent="-7200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На 28 ноября 2022 года в программе находится 330 пациентов</a:t>
            </a:r>
          </a:p>
          <a:p>
            <a:pPr marL="72000" indent="-7200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Запланировано дальнейшее открытие кабинетов ПТАО и увеличение количества участников </a:t>
            </a:r>
          </a:p>
        </p:txBody>
      </p:sp>
      <p:sp>
        <p:nvSpPr>
          <p:cNvPr id="7" name="Звезда: 5 точек 6">
            <a:extLst>
              <a:ext uri="{FF2B5EF4-FFF2-40B4-BE49-F238E27FC236}">
                <a16:creationId xmlns:a16="http://schemas.microsoft.com/office/drawing/2014/main" id="{7E0A7652-29F8-5080-6B2D-FDB047B01A78}"/>
              </a:ext>
            </a:extLst>
          </p:cNvPr>
          <p:cNvSpPr/>
          <p:nvPr/>
        </p:nvSpPr>
        <p:spPr>
          <a:xfrm>
            <a:off x="10160000" y="1058334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8" name="Звезда: 5 точек 7">
            <a:extLst>
              <a:ext uri="{FF2B5EF4-FFF2-40B4-BE49-F238E27FC236}">
                <a16:creationId xmlns:a16="http://schemas.microsoft.com/office/drawing/2014/main" id="{20006FA8-6A1F-3694-870B-B5AC8DC226E5}"/>
              </a:ext>
            </a:extLst>
          </p:cNvPr>
          <p:cNvSpPr/>
          <p:nvPr/>
        </p:nvSpPr>
        <p:spPr>
          <a:xfrm>
            <a:off x="9990667" y="1346200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Звезда: 5 точек 8">
            <a:extLst>
              <a:ext uri="{FF2B5EF4-FFF2-40B4-BE49-F238E27FC236}">
                <a16:creationId xmlns:a16="http://schemas.microsoft.com/office/drawing/2014/main" id="{E3BC2CBA-9458-5CA4-3B6B-F37711B36044}"/>
              </a:ext>
            </a:extLst>
          </p:cNvPr>
          <p:cNvSpPr/>
          <p:nvPr/>
        </p:nvSpPr>
        <p:spPr>
          <a:xfrm>
            <a:off x="10651067" y="1930400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" name="Звезда: 5 точек 9">
            <a:extLst>
              <a:ext uri="{FF2B5EF4-FFF2-40B4-BE49-F238E27FC236}">
                <a16:creationId xmlns:a16="http://schemas.microsoft.com/office/drawing/2014/main" id="{BE93BC00-0F6D-75C2-2D1C-1F24BBB8A84E}"/>
              </a:ext>
            </a:extLst>
          </p:cNvPr>
          <p:cNvSpPr/>
          <p:nvPr/>
        </p:nvSpPr>
        <p:spPr>
          <a:xfrm>
            <a:off x="11167533" y="1955801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Звезда: 5 точек 10">
            <a:extLst>
              <a:ext uri="{FF2B5EF4-FFF2-40B4-BE49-F238E27FC236}">
                <a16:creationId xmlns:a16="http://schemas.microsoft.com/office/drawing/2014/main" id="{2E72FD11-0265-D4F4-0A34-30DB07F17647}"/>
              </a:ext>
            </a:extLst>
          </p:cNvPr>
          <p:cNvSpPr/>
          <p:nvPr/>
        </p:nvSpPr>
        <p:spPr>
          <a:xfrm>
            <a:off x="10244666" y="3691467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Звезда: 5 точек 11">
            <a:extLst>
              <a:ext uri="{FF2B5EF4-FFF2-40B4-BE49-F238E27FC236}">
                <a16:creationId xmlns:a16="http://schemas.microsoft.com/office/drawing/2014/main" id="{B212E6A8-604F-4E8E-B582-E07289C9E21C}"/>
              </a:ext>
            </a:extLst>
          </p:cNvPr>
          <p:cNvSpPr/>
          <p:nvPr/>
        </p:nvSpPr>
        <p:spPr>
          <a:xfrm>
            <a:off x="9076267" y="3754968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Звезда: 5 точек 12">
            <a:extLst>
              <a:ext uri="{FF2B5EF4-FFF2-40B4-BE49-F238E27FC236}">
                <a16:creationId xmlns:a16="http://schemas.microsoft.com/office/drawing/2014/main" id="{A186FA93-7471-04E2-F841-0D34EACB0C3B}"/>
              </a:ext>
            </a:extLst>
          </p:cNvPr>
          <p:cNvSpPr/>
          <p:nvPr/>
        </p:nvSpPr>
        <p:spPr>
          <a:xfrm>
            <a:off x="8043333" y="3234266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4" name="Звезда: 5 точек 13">
            <a:extLst>
              <a:ext uri="{FF2B5EF4-FFF2-40B4-BE49-F238E27FC236}">
                <a16:creationId xmlns:a16="http://schemas.microsoft.com/office/drawing/2014/main" id="{29B19DBF-ECA4-FE1A-E16D-358A55C26CA2}"/>
              </a:ext>
            </a:extLst>
          </p:cNvPr>
          <p:cNvSpPr/>
          <p:nvPr/>
        </p:nvSpPr>
        <p:spPr>
          <a:xfrm>
            <a:off x="5376331" y="1536705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Звезда: 5 точек 14">
            <a:extLst>
              <a:ext uri="{FF2B5EF4-FFF2-40B4-BE49-F238E27FC236}">
                <a16:creationId xmlns:a16="http://schemas.microsoft.com/office/drawing/2014/main" id="{0A90F779-226D-2A9B-8470-BB3373F6D311}"/>
              </a:ext>
            </a:extLst>
          </p:cNvPr>
          <p:cNvSpPr/>
          <p:nvPr/>
        </p:nvSpPr>
        <p:spPr>
          <a:xfrm>
            <a:off x="5384795" y="2604535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6" name="Звезда: 5 точек 15">
            <a:extLst>
              <a:ext uri="{FF2B5EF4-FFF2-40B4-BE49-F238E27FC236}">
                <a16:creationId xmlns:a16="http://schemas.microsoft.com/office/drawing/2014/main" id="{79B78888-E76E-E1E3-3242-EF2A75DD1DE0}"/>
              </a:ext>
            </a:extLst>
          </p:cNvPr>
          <p:cNvSpPr/>
          <p:nvPr/>
        </p:nvSpPr>
        <p:spPr>
          <a:xfrm>
            <a:off x="6460066" y="1769533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7" name="Звезда: 5 точек 16">
            <a:extLst>
              <a:ext uri="{FF2B5EF4-FFF2-40B4-BE49-F238E27FC236}">
                <a16:creationId xmlns:a16="http://schemas.microsoft.com/office/drawing/2014/main" id="{20BD4763-42B7-98C6-ED2A-E47146F46122}"/>
              </a:ext>
            </a:extLst>
          </p:cNvPr>
          <p:cNvSpPr/>
          <p:nvPr/>
        </p:nvSpPr>
        <p:spPr>
          <a:xfrm>
            <a:off x="7543800" y="787400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8" name="Звезда: 5 точек 17">
            <a:extLst>
              <a:ext uri="{FF2B5EF4-FFF2-40B4-BE49-F238E27FC236}">
                <a16:creationId xmlns:a16="http://schemas.microsoft.com/office/drawing/2014/main" id="{C152D1B9-FB12-4D8C-431B-BF7386FA8084}"/>
              </a:ext>
            </a:extLst>
          </p:cNvPr>
          <p:cNvSpPr/>
          <p:nvPr/>
        </p:nvSpPr>
        <p:spPr>
          <a:xfrm>
            <a:off x="7374467" y="1138768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9" name="Звезда: 5 точек 18">
            <a:extLst>
              <a:ext uri="{FF2B5EF4-FFF2-40B4-BE49-F238E27FC236}">
                <a16:creationId xmlns:a16="http://schemas.microsoft.com/office/drawing/2014/main" id="{BF252637-BEFE-DE16-7FF7-967C703C5641}"/>
              </a:ext>
            </a:extLst>
          </p:cNvPr>
          <p:cNvSpPr/>
          <p:nvPr/>
        </p:nvSpPr>
        <p:spPr>
          <a:xfrm>
            <a:off x="7459133" y="977900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0" name="Звезда: 5 точек 19">
            <a:extLst>
              <a:ext uri="{FF2B5EF4-FFF2-40B4-BE49-F238E27FC236}">
                <a16:creationId xmlns:a16="http://schemas.microsoft.com/office/drawing/2014/main" id="{1B53B65D-FB03-41FA-55BB-A63BF99113F9}"/>
              </a:ext>
            </a:extLst>
          </p:cNvPr>
          <p:cNvSpPr/>
          <p:nvPr/>
        </p:nvSpPr>
        <p:spPr>
          <a:xfrm>
            <a:off x="9364134" y="1773768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1" name="Звезда: 5 точек 20">
            <a:extLst>
              <a:ext uri="{FF2B5EF4-FFF2-40B4-BE49-F238E27FC236}">
                <a16:creationId xmlns:a16="http://schemas.microsoft.com/office/drawing/2014/main" id="{B2383FDE-6C3E-1B05-2098-0160CFE472E8}"/>
              </a:ext>
            </a:extLst>
          </p:cNvPr>
          <p:cNvSpPr/>
          <p:nvPr/>
        </p:nvSpPr>
        <p:spPr>
          <a:xfrm>
            <a:off x="9499600" y="1930400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BB1B99B4-0A68-8454-4D1F-6B4F6B1EE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718923"/>
              </p:ext>
            </p:extLst>
          </p:nvPr>
        </p:nvGraphicFramePr>
        <p:xfrm>
          <a:off x="87923" y="3395136"/>
          <a:ext cx="5449277" cy="3554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9214">
                  <a:extLst>
                    <a:ext uri="{9D8B030D-6E8A-4147-A177-3AD203B41FA5}">
                      <a16:colId xmlns:a16="http://schemas.microsoft.com/office/drawing/2014/main" val="3718591673"/>
                    </a:ext>
                  </a:extLst>
                </a:gridCol>
                <a:gridCol w="727141">
                  <a:extLst>
                    <a:ext uri="{9D8B030D-6E8A-4147-A177-3AD203B41FA5}">
                      <a16:colId xmlns:a16="http://schemas.microsoft.com/office/drawing/2014/main" val="1620306611"/>
                    </a:ext>
                  </a:extLst>
                </a:gridCol>
                <a:gridCol w="692922">
                  <a:extLst>
                    <a:ext uri="{9D8B030D-6E8A-4147-A177-3AD203B41FA5}">
                      <a16:colId xmlns:a16="http://schemas.microsoft.com/office/drawing/2014/main" val="1115798326"/>
                    </a:ext>
                  </a:extLst>
                </a:gridCol>
              </a:tblGrid>
              <a:tr h="253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</a:t>
                      </a: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25.05</a:t>
                      </a:r>
                      <a:endParaRPr lang="ru-K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28.11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2502460598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ГКП на ПХВ "Областной центр психического здоровья« г. Актобе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43798770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на ПХВ "Областной центр психического здоровья" г. Атырау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3111612015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ГКП на ПХВ "Областной центр психического здоровья" г. Уральск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1547984612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ГКП на ПХВ «Областной центр психического здоровья» г. Тараз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313416456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"Областной центр психического здоровья" г. Караганда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28/5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53/12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1721015508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«Областной центр психического здоровья" г. Костанай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4194886865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"Рудненская городская поликлиника"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4207688154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"Лисаковская городская больница"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4222948475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ГКП «Областной центр психического здоровья« г. Кызылорда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1283071120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КГКП "Павлодарский областной центр психического здоровья"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45/10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50/8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272611352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на ПХВ "ВКО центр психического здоровья" УЗО ВКО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37/32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38/35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3071675874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КГП на ПХВ «Центр психического здоровья» г. Алматы/ СКО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28/0</a:t>
                      </a:r>
                      <a:r>
                        <a:rPr lang="ru-K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27/4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4243688806"/>
                  </a:ext>
                </a:extLst>
              </a:tr>
              <a:tr h="25391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</a:t>
                      </a:r>
                      <a:endParaRPr lang="ru-K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 (+51)</a:t>
                      </a:r>
                      <a:endParaRPr lang="ru-K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59" marR="7659" marT="7659" marB="0" anchor="b"/>
                </a:tc>
                <a:extLst>
                  <a:ext uri="{0D108BD9-81ED-4DB2-BD59-A6C34878D82A}">
                    <a16:rowId xmlns:a16="http://schemas.microsoft.com/office/drawing/2014/main" val="1784713924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D5330A1-7CCB-4B3F-6010-DF729DFB2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495659"/>
              </p:ext>
            </p:extLst>
          </p:nvPr>
        </p:nvGraphicFramePr>
        <p:xfrm>
          <a:off x="5852583" y="5535092"/>
          <a:ext cx="6024034" cy="716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668">
                  <a:extLst>
                    <a:ext uri="{9D8B030D-6E8A-4147-A177-3AD203B41FA5}">
                      <a16:colId xmlns:a16="http://schemas.microsoft.com/office/drawing/2014/main" val="1948300160"/>
                    </a:ext>
                  </a:extLst>
                </a:gridCol>
                <a:gridCol w="949479">
                  <a:extLst>
                    <a:ext uri="{9D8B030D-6E8A-4147-A177-3AD203B41FA5}">
                      <a16:colId xmlns:a16="http://schemas.microsoft.com/office/drawing/2014/main" val="4127442536"/>
                    </a:ext>
                  </a:extLst>
                </a:gridCol>
                <a:gridCol w="822527">
                  <a:extLst>
                    <a:ext uri="{9D8B030D-6E8A-4147-A177-3AD203B41FA5}">
                      <a16:colId xmlns:a16="http://schemas.microsoft.com/office/drawing/2014/main" val="3532551885"/>
                    </a:ext>
                  </a:extLst>
                </a:gridCol>
                <a:gridCol w="791194">
                  <a:extLst>
                    <a:ext uri="{9D8B030D-6E8A-4147-A177-3AD203B41FA5}">
                      <a16:colId xmlns:a16="http://schemas.microsoft.com/office/drawing/2014/main" val="307455935"/>
                    </a:ext>
                  </a:extLst>
                </a:gridCol>
                <a:gridCol w="767692">
                  <a:extLst>
                    <a:ext uri="{9D8B030D-6E8A-4147-A177-3AD203B41FA5}">
                      <a16:colId xmlns:a16="http://schemas.microsoft.com/office/drawing/2014/main" val="2538444702"/>
                    </a:ext>
                  </a:extLst>
                </a:gridCol>
                <a:gridCol w="759859">
                  <a:extLst>
                    <a:ext uri="{9D8B030D-6E8A-4147-A177-3AD203B41FA5}">
                      <a16:colId xmlns:a16="http://schemas.microsoft.com/office/drawing/2014/main" val="3646266831"/>
                    </a:ext>
                  </a:extLst>
                </a:gridCol>
                <a:gridCol w="959615">
                  <a:extLst>
                    <a:ext uri="{9D8B030D-6E8A-4147-A177-3AD203B41FA5}">
                      <a16:colId xmlns:a16="http://schemas.microsoft.com/office/drawing/2014/main" val="1218687729"/>
                    </a:ext>
                  </a:extLst>
                </a:gridCol>
              </a:tblGrid>
              <a:tr h="3181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2016 г.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2017 г.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  <a:latin typeface="+mn-lt"/>
                        </a:rPr>
                        <a:t>2018 г.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>
                          <a:effectLst/>
                          <a:latin typeface="+mn-lt"/>
                        </a:rPr>
                        <a:t>2019 г.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2020 г.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2021 г.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15.08.2022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0905212"/>
                  </a:ext>
                </a:extLst>
              </a:tr>
              <a:tr h="398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216</a:t>
                      </a:r>
                      <a:endParaRPr lang="ru-RU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>
                          <a:effectLst/>
                          <a:latin typeface="+mn-lt"/>
                          <a:cs typeface="Calibri" panose="020F0502020204030204" pitchFamily="34" charset="0"/>
                        </a:rPr>
                        <a:t>327</a:t>
                      </a:r>
                      <a:endParaRPr lang="ru-RU" sz="1200" b="0" i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>
                          <a:effectLst/>
                          <a:latin typeface="+mn-lt"/>
                          <a:cs typeface="Calibri" panose="020F0502020204030204" pitchFamily="34" charset="0"/>
                        </a:rPr>
                        <a:t>250</a:t>
                      </a:r>
                      <a:endParaRPr lang="ru-RU" sz="1200" b="0" i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>
                          <a:effectLst/>
                          <a:latin typeface="+mn-lt"/>
                          <a:cs typeface="Calibri" panose="020F0502020204030204" pitchFamily="34" charset="0"/>
                        </a:rPr>
                        <a:t>250</a:t>
                      </a:r>
                      <a:endParaRPr lang="ru-RU" sz="1200" b="0" i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>
                          <a:effectLst/>
                          <a:latin typeface="+mn-lt"/>
                          <a:cs typeface="Calibri" panose="020F0502020204030204" pitchFamily="34" charset="0"/>
                        </a:rPr>
                        <a:t>314</a:t>
                      </a:r>
                      <a:endParaRPr lang="ru-RU" sz="1200" b="0" i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272</a:t>
                      </a:r>
                      <a:endParaRPr lang="ru-RU" sz="1200" b="0" i="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306507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1D04596C-68F2-35CD-E017-05F2AA59D2C7}"/>
              </a:ext>
            </a:extLst>
          </p:cNvPr>
          <p:cNvSpPr txBox="1"/>
          <p:nvPr/>
        </p:nvSpPr>
        <p:spPr>
          <a:xfrm>
            <a:off x="5774256" y="5111643"/>
            <a:ext cx="6417744" cy="423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Количество участников ПТАО по годам (по состоянию на 31 декабря):</a:t>
            </a:r>
          </a:p>
        </p:txBody>
      </p:sp>
      <p:sp>
        <p:nvSpPr>
          <p:cNvPr id="6" name="Звезда: 5 точек 5">
            <a:extLst>
              <a:ext uri="{FF2B5EF4-FFF2-40B4-BE49-F238E27FC236}">
                <a16:creationId xmlns:a16="http://schemas.microsoft.com/office/drawing/2014/main" id="{A55BF3ED-1227-8B4F-2D68-839D56D3BB19}"/>
              </a:ext>
            </a:extLst>
          </p:cNvPr>
          <p:cNvSpPr/>
          <p:nvPr/>
        </p:nvSpPr>
        <p:spPr>
          <a:xfrm>
            <a:off x="8779933" y="445550"/>
            <a:ext cx="169333" cy="1608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1416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E6036-3451-64E7-63EA-5382F54F5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10981266" cy="82589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ДОРОЖНАЯ КАРТА ПО РЕАЛИЗАЦИИ ПРОГРАММЫ ПОДДЕРЖИВАЮЩЕЙ ТЕРАПИИ АГОНИСТАМИ ОПИОИДОВ В РЕСПУБЛИКЕ КАЗАХСТАН НА 2021-2022 ГОДЫ</a:t>
            </a:r>
            <a:br>
              <a:rPr lang="ru-RU"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</a:b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(у</a:t>
            </a:r>
            <a:r>
              <a:rPr lang="ru-RU" sz="1600" b="1" i="1" spc="20" dirty="0">
                <a:solidFill>
                  <a:srgbClr val="001F5F"/>
                </a:solidFill>
                <a:latin typeface="Times New Roman"/>
                <a:cs typeface="Times New Roman"/>
              </a:rPr>
              <a:t>т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верждена</a:t>
            </a:r>
            <a:r>
              <a:rPr lang="ru-RU" sz="16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lang="ru-RU" sz="16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азом</a:t>
            </a:r>
            <a:r>
              <a:rPr lang="ru-RU" sz="16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МЗ</a:t>
            </a:r>
            <a:r>
              <a:rPr lang="ru-RU" sz="1600" b="1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lang="ru-RU" sz="1600" b="1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т</a:t>
            </a:r>
            <a:r>
              <a:rPr lang="ru-RU" sz="1600" b="1" i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9</a:t>
            </a:r>
            <a:r>
              <a:rPr lang="ru-RU" sz="16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апреля</a:t>
            </a:r>
            <a:r>
              <a:rPr lang="ru-RU" sz="16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2021г.</a:t>
            </a:r>
            <a:r>
              <a:rPr lang="ru-RU" sz="16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№206)</a:t>
            </a:r>
            <a:br>
              <a:rPr lang="ru-RU" sz="1600" dirty="0">
                <a:latin typeface="Times New Roman"/>
                <a:cs typeface="Times New Roman"/>
              </a:rPr>
            </a:br>
            <a:endParaRPr lang="LID4096" sz="16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9AFDAEE-3BF9-89ED-5B2D-58160F4F0B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484627"/>
              </p:ext>
            </p:extLst>
          </p:nvPr>
        </p:nvGraphicFramePr>
        <p:xfrm>
          <a:off x="355599" y="982133"/>
          <a:ext cx="11489266" cy="572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9755">
                  <a:extLst>
                    <a:ext uri="{9D8B030D-6E8A-4147-A177-3AD203B41FA5}">
                      <a16:colId xmlns:a16="http://schemas.microsoft.com/office/drawing/2014/main" val="2188865194"/>
                    </a:ext>
                  </a:extLst>
                </a:gridCol>
                <a:gridCol w="942976">
                  <a:extLst>
                    <a:ext uri="{9D8B030D-6E8A-4147-A177-3AD203B41FA5}">
                      <a16:colId xmlns:a16="http://schemas.microsoft.com/office/drawing/2014/main" val="1292528383"/>
                    </a:ext>
                  </a:extLst>
                </a:gridCol>
                <a:gridCol w="6716535">
                  <a:extLst>
                    <a:ext uri="{9D8B030D-6E8A-4147-A177-3AD203B41FA5}">
                      <a16:colId xmlns:a16="http://schemas.microsoft.com/office/drawing/2014/main" val="4146037431"/>
                    </a:ext>
                  </a:extLst>
                </a:gridCol>
              </a:tblGrid>
              <a:tr h="33702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449492"/>
                  </a:ext>
                </a:extLst>
              </a:tr>
              <a:tr h="1584908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Приказ МЗСР РК № 766 «Об утверждении правил обеспечения лекарственными средствами граждан» в части обеспечения Метадоном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квартал 2021 г.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ПМЗСР РК от 30 сентября 2015 года № 766 утратил силу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ПМЗ РК от 20 августа 2021 года № ҚР ДСМ-89 «Об утверждении правил обеспечения лекарственными средствами и медицинскими изделиями в рамках гарантированного объема бесплатной медицинской помощи и (или) в системе обязательного социального медицинского страхования, а также правил и методики формирования потребности в лекарственных средствах и медицинских изделиях в рамках гарантированного объема бесплатной медицинской помощи и (или) в системе обязательного социального медицинского страхования»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14-1 «Пациенты, находящиеся на поддерживающей терапии агонистами опиоидов (далее – ПТАО) обеспечиваются лекарственными средствами для ПТАО через медицинские организации, оказывающие специализированную медицинскую помощь в области охраны психического здоровья».</a:t>
                      </a:r>
                      <a:endParaRPr lang="ru-KZ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692037"/>
                  </a:ext>
                </a:extLst>
              </a:tr>
              <a:tr h="1557602">
                <a:tc>
                  <a:txBody>
                    <a:bodyPr/>
                    <a:lstStyle/>
                    <a:p>
                      <a:pPr marL="12700" indent="0" algn="just">
                        <a:lnSpc>
                          <a:spcPct val="100000"/>
                        </a:lnSpc>
                        <a:buClr>
                          <a:srgbClr val="001F5F"/>
                        </a:buClr>
                        <a:buFont typeface="Calibri"/>
                        <a:buNone/>
                        <a:tabLst>
                          <a:tab pos="127635" algn="l"/>
                        </a:tabLst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цены на Метадон с производителем и/или официальным представителем производителя</a:t>
                      </a:r>
                    </a:p>
                    <a:p>
                      <a:pPr marL="12700" indent="0" algn="just">
                        <a:lnSpc>
                          <a:spcPct val="100000"/>
                        </a:lnSpc>
                        <a:buClr>
                          <a:srgbClr val="001F5F"/>
                        </a:buClr>
                        <a:buFont typeface="Calibri"/>
                        <a:buNone/>
                        <a:tabLst>
                          <a:tab pos="127635" algn="l"/>
                        </a:tabLst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и установление предельной цены на Метадон в НЦЭЛС</a:t>
                      </a:r>
                    </a:p>
                    <a:p>
                      <a:pPr marL="12700" indent="0" algn="just">
                        <a:lnSpc>
                          <a:spcPct val="100000"/>
                        </a:lnSpc>
                        <a:buClr>
                          <a:srgbClr val="001F5F"/>
                        </a:buClr>
                        <a:buFont typeface="Calibri"/>
                        <a:buNone/>
                        <a:tabLst>
                          <a:tab pos="127635" algn="l"/>
                        </a:tabLst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предельной цены на Метадон приказом Министра здравоохранения РК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2022 г.</a:t>
                      </a:r>
                      <a:endParaRPr lang="ru-KZ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ПМЗ РК от 27 августа 2021 года № ҚР ДСМ-94 «Об утверждении предельных цен производителя на торговое наименование лекарственного средства, предельных цен на торговое наименование лекарственного средства для розничной и оптовой реализации», цена на метадон опт. - 22 650 тенге,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- 27 180,43 тенге.</a:t>
                      </a:r>
                    </a:p>
                    <a:p>
                      <a:pPr algn="just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Компания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Фармагейт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направила в октябре 2021 г. пакет документов для регистрации цены на метадон в рамках ГОБМП и ОСМС.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Однако, в связи с отсутствием торгового наименования в КНФ регистрация цены не проведена.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733323"/>
                  </a:ext>
                </a:extLst>
              </a:tr>
              <a:tr h="123576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лекарственного средства Метадона гидрохлорид в Перечень лекарственных средств и медицинских изделий в рамках гарантированного объема бесплатной медицинской помощи на амбулаторном уровне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квартал 2022 г.</a:t>
                      </a:r>
                      <a:endParaRPr kumimoji="0" lang="LID4096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Направлено письмо в Министерство здравоохранения РК с предложениями по внесению изменений в Приложение 1 приказа Министра здравоохранения Республики Казахстан от 5 августа 2021 года № ҚР ДСМ-75 «Об утверждении Перечня лекарственных средств и медицинских изделий для бесплатного и (или) льготного амбулаторного обеспечения отдельных категорий граждан Республики Казахстан с определенными заболеваниями (состояниями)»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18918"/>
                  </a:ext>
                </a:extLst>
              </a:tr>
              <a:tr h="67718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Включения лекарственного средства Метадона гидрохлорид в Список закупа Единого дистрибьютора 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квартал 2022 года</a:t>
                      </a:r>
                      <a:endParaRPr lang="LID4096" sz="12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Направлено письмо в Министерство здравоохранения РК с предложением включения Метадона в список ЕД.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467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27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C63D1-00E2-63DB-EE75-CE9D974C0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691" y="160867"/>
            <a:ext cx="8596668" cy="379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2021 год</a:t>
            </a:r>
            <a:endParaRPr lang="LID4096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0F26804-2FC7-180D-EAD6-48B9EFEE68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288307"/>
              </p:ext>
            </p:extLst>
          </p:nvPr>
        </p:nvGraphicFramePr>
        <p:xfrm>
          <a:off x="154983" y="601133"/>
          <a:ext cx="11887200" cy="541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327">
                  <a:extLst>
                    <a:ext uri="{9D8B030D-6E8A-4147-A177-3AD203B41FA5}">
                      <a16:colId xmlns:a16="http://schemas.microsoft.com/office/drawing/2014/main" val="533750316"/>
                    </a:ext>
                  </a:extLst>
                </a:gridCol>
                <a:gridCol w="1821699">
                  <a:extLst>
                    <a:ext uri="{9D8B030D-6E8A-4147-A177-3AD203B41FA5}">
                      <a16:colId xmlns:a16="http://schemas.microsoft.com/office/drawing/2014/main" val="1200013583"/>
                    </a:ext>
                  </a:extLst>
                </a:gridCol>
                <a:gridCol w="4529174">
                  <a:extLst>
                    <a:ext uri="{9D8B030D-6E8A-4147-A177-3AD203B41FA5}">
                      <a16:colId xmlns:a16="http://schemas.microsoft.com/office/drawing/2014/main" val="1423134562"/>
                    </a:ext>
                  </a:extLst>
                </a:gridCol>
              </a:tblGrid>
              <a:tr h="601234">
                <a:tc>
                  <a:txBody>
                    <a:bodyPr/>
                    <a:lstStyle/>
                    <a:p>
                      <a:r>
                        <a:rPr lang="ru-RU" sz="1600" dirty="0"/>
                        <a:t>Мероприятие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Дата проведения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Реализация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40310"/>
                  </a:ext>
                </a:extLst>
              </a:tr>
              <a:tr h="601234">
                <a:tc>
                  <a:txBody>
                    <a:bodyPr/>
                    <a:lstStyle/>
                    <a:p>
                      <a:r>
                        <a:rPr lang="ru-RU" sz="1600" dirty="0"/>
                        <a:t>Закуп метадона для кабинетов ПТАО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Октябрь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Произведен закуп 660 флаконов метадона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32213"/>
                  </a:ext>
                </a:extLst>
              </a:tr>
              <a:tr h="858905">
                <a:tc>
                  <a:txBody>
                    <a:bodyPr/>
                    <a:lstStyle/>
                    <a:p>
                      <a:r>
                        <a:rPr lang="ru-RU" sz="1600" dirty="0"/>
                        <a:t>Повышение устойчивости программы ПТАО - Семинары для членов мультидисциплинарных команд ПТАО 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Декабрь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Проведено обучение всех сотрудников действующих кабинетов ПТАО (тренер </a:t>
                      </a:r>
                      <a:r>
                        <a:rPr lang="ru-RU" sz="1600" dirty="0" err="1"/>
                        <a:t>Дворяк</a:t>
                      </a:r>
                      <a:r>
                        <a:rPr lang="ru-RU" sz="1600" dirty="0"/>
                        <a:t> С.В.)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741818"/>
                  </a:ext>
                </a:extLst>
              </a:tr>
              <a:tr h="549541">
                <a:tc>
                  <a:txBody>
                    <a:bodyPr/>
                    <a:lstStyle/>
                    <a:p>
                      <a:r>
                        <a:rPr lang="ru-RU" sz="1600" dirty="0"/>
                        <a:t>Координационные встречи по вопросам ПТАО 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 течение года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Проведены встречи в МЗ РК по вопросам включения метадона в НПА 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62673"/>
                  </a:ext>
                </a:extLst>
              </a:tr>
              <a:tr h="549541">
                <a:tc>
                  <a:txBody>
                    <a:bodyPr/>
                    <a:lstStyle/>
                    <a:p>
                      <a:r>
                        <a:rPr lang="ru-RU" sz="1600" dirty="0"/>
                        <a:t>Совещание с руководителями ЦПЗ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 течение года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Регулярно проводились совещания с участием представителей МЗ РК, МВД РК, руководителями СОПЗ по вопросам ПТАО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04942"/>
                  </a:ext>
                </a:extLst>
              </a:tr>
              <a:tr h="549541">
                <a:tc>
                  <a:txBody>
                    <a:bodyPr/>
                    <a:lstStyle/>
                    <a:p>
                      <a:r>
                        <a:rPr lang="ru-RU" sz="1600" dirty="0"/>
                        <a:t>Мониторинг  внедрения программы ПТАО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 течение года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Проведено 16 МИО визитов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195020"/>
                  </a:ext>
                </a:extLst>
              </a:tr>
              <a:tr h="549541">
                <a:tc>
                  <a:txBody>
                    <a:bodyPr/>
                    <a:lstStyle/>
                    <a:p>
                      <a:r>
                        <a:rPr lang="ru-RU" sz="1600" dirty="0"/>
                        <a:t>Семинар-тренинг для национальных тренеров по вопросам передозировки опиоидами и расстройств, вызванных использованием НПВ.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Октябрь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Проведено обучение заместителей руководителей СОПЗ по наркологической службе (тренер Асадуллин А.Р.)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64932"/>
                  </a:ext>
                </a:extLst>
              </a:tr>
              <a:tr h="549541">
                <a:tc>
                  <a:txBody>
                    <a:bodyPr/>
                    <a:lstStyle/>
                    <a:p>
                      <a:r>
                        <a:rPr lang="ru-RU" sz="1600" dirty="0"/>
                        <a:t>Клинико-эпидемиологическое исследование по распространенности употребления НПВ в Казахстане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 течение года</a:t>
                      </a:r>
                      <a:endParaRPr lang="LID4096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Проведены клинический ретроспективный и полевой этапы исследования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78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0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C63D1-00E2-63DB-EE75-CE9D974C0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691" y="160867"/>
            <a:ext cx="8596668" cy="379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2022 год</a:t>
            </a:r>
            <a:endParaRPr lang="LID4096" sz="20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0F26804-2FC7-180D-EAD6-48B9EFEE68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226727"/>
              </p:ext>
            </p:extLst>
          </p:nvPr>
        </p:nvGraphicFramePr>
        <p:xfrm>
          <a:off x="202301" y="479677"/>
          <a:ext cx="11807514" cy="637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019">
                  <a:extLst>
                    <a:ext uri="{9D8B030D-6E8A-4147-A177-3AD203B41FA5}">
                      <a16:colId xmlns:a16="http://schemas.microsoft.com/office/drawing/2014/main" val="533750316"/>
                    </a:ext>
                  </a:extLst>
                </a:gridCol>
                <a:gridCol w="1397733">
                  <a:extLst>
                    <a:ext uri="{9D8B030D-6E8A-4147-A177-3AD203B41FA5}">
                      <a16:colId xmlns:a16="http://schemas.microsoft.com/office/drawing/2014/main" val="1200013583"/>
                    </a:ext>
                  </a:extLst>
                </a:gridCol>
                <a:gridCol w="6039762">
                  <a:extLst>
                    <a:ext uri="{9D8B030D-6E8A-4147-A177-3AD203B41FA5}">
                      <a16:colId xmlns:a16="http://schemas.microsoft.com/office/drawing/2014/main" val="1423134562"/>
                    </a:ext>
                  </a:extLst>
                </a:gridCol>
              </a:tblGrid>
              <a:tr h="598408">
                <a:tc>
                  <a:txBody>
                    <a:bodyPr/>
                    <a:lstStyle/>
                    <a:p>
                      <a:r>
                        <a:rPr lang="ru-RU" sz="1200" dirty="0"/>
                        <a:t>Мероприятие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Дата проведения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Реализация</a:t>
                      </a:r>
                      <a:endParaRPr lang="LID4096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40310"/>
                  </a:ext>
                </a:extLst>
              </a:tr>
              <a:tr h="598408">
                <a:tc>
                  <a:txBody>
                    <a:bodyPr/>
                    <a:lstStyle/>
                    <a:p>
                      <a:r>
                        <a:rPr lang="ru-RU" sz="1200" dirty="0"/>
                        <a:t>Закуп метадона и дозаторов для кабинетов ПТАО (5110 флаконов, 17 дозаторов)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Июль, октябрь 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Произведен закуп 5110 флаконов</a:t>
                      </a:r>
                    </a:p>
                    <a:p>
                      <a:r>
                        <a:rPr lang="ru-RU" sz="1200" dirty="0"/>
                        <a:t>Закуп 13 дозаторов в процессе реализации</a:t>
                      </a:r>
                      <a:endParaRPr lang="LID4096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169159"/>
                  </a:ext>
                </a:extLst>
              </a:tr>
              <a:tr h="637071">
                <a:tc>
                  <a:txBody>
                    <a:bodyPr/>
                    <a:lstStyle/>
                    <a:p>
                      <a:pPr marL="1270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Tx/>
                        <a:buFont typeface="Calibri"/>
                        <a:buNone/>
                        <a:tabLst>
                          <a:tab pos="12700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Семинар-тренинг для представителей пресс-служб организаций СОПЗ и СПИД-центров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+mn-lt"/>
                          <a:cs typeface="Times New Roman" panose="02020603050405020304" pitchFamily="18" charset="0"/>
                        </a:rPr>
                        <a:t>Апрель</a:t>
                      </a:r>
                      <a:endParaRPr lang="ru-KZ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19-20 апреля 2022 года проведен тренинг по повышению информированности пресс-секретарей областных и городских Центров психического здоровья, Центров СПИД о ПТАО.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432213"/>
                  </a:ext>
                </a:extLst>
              </a:tr>
              <a:tr h="12487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для руководителей Службы психического здоровья по актуальным вопросам реализации программы ПТАО </a:t>
                      </a:r>
                      <a:endParaRPr lang="LID4096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LID4096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="0" dirty="0">
                          <a:effectLst/>
                          <a:latin typeface="+mn-lt"/>
                        </a:rPr>
                        <a:t>В связи с высокими рисками перерыва лекарственного обеспечения ПТАО 17-18 марта 2022 г. проведено совещание с участием р</a:t>
                      </a: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уководителя управления социально-значимых заболеваний ДОМП МЗ РК </a:t>
                      </a:r>
                      <a:r>
                        <a:rPr lang="ru-RU" sz="1200" b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Максутовой</a:t>
                      </a: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Г.Е., старшего инспектора по особым поручениям Департамента по противодействию наркопреступности МВД РК Султанова С.К.</a:t>
                      </a:r>
                    </a:p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17</a:t>
                      </a:r>
                      <a:r>
                        <a:rPr lang="ru-RU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ноября – онлайн совещание со всеми руководителями СОПЗ</a:t>
                      </a:r>
                      <a:endParaRPr lang="ru-RU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741818"/>
                  </a:ext>
                </a:extLst>
              </a:tr>
              <a:tr h="5469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мониторинга работы ЭРЗПТ 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LID4096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Проводится ежемесячно в разрезе каждого кабинета ПТАО (отчеты врачей, аналитические данные из ЭРЗПТ по итогам месяца)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62673"/>
                  </a:ext>
                </a:extLst>
              </a:tr>
              <a:tr h="5469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мониторинговых визитов в региональные кабинеты предоставления ПТАО 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LID4096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+mn-lt"/>
                          <a:cs typeface="Times New Roman" panose="02020603050405020304" pitchFamily="18" charset="0"/>
                        </a:rPr>
                        <a:t>В 2022 г. МИО визиты осуществлены в 16 кабинетов ПТАО (запланирован 5-6</a:t>
                      </a:r>
                      <a:r>
                        <a:rPr lang="ru-RU" sz="1200" b="0" baseline="0" dirty="0">
                          <a:latin typeface="+mn-lt"/>
                          <a:cs typeface="Times New Roman" panose="02020603050405020304" pitchFamily="18" charset="0"/>
                        </a:rPr>
                        <a:t> декабря в г. Павлодар, итого 17 визитов</a:t>
                      </a:r>
                      <a:r>
                        <a:rPr lang="ru-RU" sz="1200" b="0" dirty="0"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LID4096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04942"/>
                  </a:ext>
                </a:extLst>
              </a:tr>
              <a:tr h="1001112">
                <a:tc>
                  <a:txBody>
                    <a:bodyPr/>
                    <a:lstStyle/>
                    <a:p>
                      <a:r>
                        <a:rPr lang="ru-RU" sz="1200" dirty="0"/>
                        <a:t>Ознакомительный визит в специализированную клинику, занимающуюся проблемой НПВ 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Октябрь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03 по 06 октября состоялся ознакомительный визит (Нидерланды) Институт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Тримбос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встреча со специалистами департамента социального обеспечения и спорта, Министерства здравоохранения, Министерства Юстиции и безопасности, Центр ЛУН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(250 пациентов на ПТАО и 50 на героиновой зам терапии), Ц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ентр для бездомных взрослых и детей</a:t>
                      </a:r>
                      <a:endParaRPr lang="LID4096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195020"/>
                  </a:ext>
                </a:extLst>
              </a:tr>
              <a:tr h="637071">
                <a:tc>
                  <a:txBody>
                    <a:bodyPr/>
                    <a:lstStyle/>
                    <a:p>
                      <a:r>
                        <a:rPr lang="ru-RU" sz="1200" dirty="0"/>
                        <a:t>Клинико-эпидемиологическое исследование по распространенности употребления НПВ в Казахстане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1- полугодие 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КЭИ проведено, подготовлен отчет, материалы исследования доложены на Национальном круглом столе 23 августа, на Международной конференции СОПЗ 28-29 августа.</a:t>
                      </a:r>
                      <a:endParaRPr lang="LID4096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64932"/>
                  </a:ext>
                </a:extLst>
              </a:tr>
              <a:tr h="546958">
                <a:tc>
                  <a:txBody>
                    <a:bodyPr/>
                    <a:lstStyle/>
                    <a:p>
                      <a:r>
                        <a:rPr lang="ru-RU" sz="1200" dirty="0"/>
                        <a:t>Подготовка пакета документов для внесения Налоксона в нормативную базу. 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 течение года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Проведен анализ официально-зарегистрированных случаев опиоидных передозировок за 2018-2021 гг.</a:t>
                      </a:r>
                      <a:endParaRPr lang="LID4096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78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63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4839EF3-0CCA-FA9A-36DA-2125E412A8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225648"/>
              </p:ext>
            </p:extLst>
          </p:nvPr>
        </p:nvGraphicFramePr>
        <p:xfrm>
          <a:off x="947844" y="115503"/>
          <a:ext cx="10515600" cy="6742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77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383903-BFD6-47E6-DA79-D55FD3286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245534"/>
            <a:ext cx="7961667" cy="52493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                  </a:t>
            </a:r>
            <a:r>
              <a:rPr lang="ru-RU" sz="3100" b="1" dirty="0">
                <a:solidFill>
                  <a:schemeClr val="tx1"/>
                </a:solidFill>
              </a:rPr>
              <a:t>Состоит на ПТАО/ЛЖВ</a:t>
            </a:r>
            <a:endParaRPr lang="LID4096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5">
            <a:extLst>
              <a:ext uri="{FF2B5EF4-FFF2-40B4-BE49-F238E27FC236}">
                <a16:creationId xmlns:a16="http://schemas.microsoft.com/office/drawing/2014/main" id="{5F9D1171-ED70-69B6-D932-A1C96B495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139434"/>
              </p:ext>
            </p:extLst>
          </p:nvPr>
        </p:nvGraphicFramePr>
        <p:xfrm>
          <a:off x="381000" y="770468"/>
          <a:ext cx="9263513" cy="543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067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3676" y="286603"/>
            <a:ext cx="8422004" cy="403959"/>
          </a:xfrm>
        </p:spPr>
        <p:txBody>
          <a:bodyPr>
            <a:normAutofit fontScale="90000"/>
          </a:bodyPr>
          <a:lstStyle/>
          <a:p>
            <a:r>
              <a:rPr lang="ru-RU" dirty="0"/>
              <a:t>   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статус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102814"/>
              </p:ext>
            </p:extLst>
          </p:nvPr>
        </p:nvGraphicFramePr>
        <p:xfrm>
          <a:off x="133350" y="690562"/>
          <a:ext cx="11934825" cy="551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33786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3631</TotalTime>
  <Words>1380</Words>
  <Application>Microsoft Office PowerPoint</Application>
  <PresentationFormat>Широкоэкранный</PresentationFormat>
  <Paragraphs>194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Trebuchet MS</vt:lpstr>
      <vt:lpstr>Wingdings 3</vt:lpstr>
      <vt:lpstr>Аспект</vt:lpstr>
      <vt:lpstr>Презентация PowerPoint</vt:lpstr>
      <vt:lpstr>Кабинеты ПТАО в Казахстане</vt:lpstr>
      <vt:lpstr>Презентация PowerPoint</vt:lpstr>
      <vt:lpstr>ДОРОЖНАЯ КАРТА ПО РЕАЛИЗАЦИИ ПРОГРАММЫ ПОДДЕРЖИВАЮЩЕЙ ТЕРАПИИ АГОНИСТАМИ ОПИОИДОВ В РЕСПУБЛИКЕ КАЗАХСТАН НА 2021-2022 ГОДЫ (утверждена приказом МЗ РК от 9 апреля 2021г. №206) </vt:lpstr>
      <vt:lpstr>2021 год</vt:lpstr>
      <vt:lpstr>2022 год</vt:lpstr>
      <vt:lpstr>Презентация PowerPoint</vt:lpstr>
      <vt:lpstr>                  Состоит на ПТАО/ЛЖВ</vt:lpstr>
      <vt:lpstr>     Социальный статус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Nadezhda Cherchenko</dc:creator>
  <cp:lastModifiedBy>Nadezhda Cherchenko</cp:lastModifiedBy>
  <cp:revision>64</cp:revision>
  <dcterms:created xsi:type="dcterms:W3CDTF">2022-03-15T11:21:38Z</dcterms:created>
  <dcterms:modified xsi:type="dcterms:W3CDTF">2022-11-28T15:01:45Z</dcterms:modified>
</cp:coreProperties>
</file>