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9" r:id="rId6"/>
    <p:sldId id="301" r:id="rId7"/>
    <p:sldId id="302" r:id="rId8"/>
    <p:sldId id="303" r:id="rId9"/>
    <p:sldId id="304" r:id="rId10"/>
    <p:sldId id="281" r:id="rId11"/>
    <p:sldId id="260" r:id="rId12"/>
    <p:sldId id="274" r:id="rId13"/>
    <p:sldId id="273" r:id="rId14"/>
    <p:sldId id="263" r:id="rId15"/>
    <p:sldId id="264" r:id="rId16"/>
    <p:sldId id="265" r:id="rId17"/>
    <p:sldId id="266" r:id="rId18"/>
    <p:sldId id="270" r:id="rId19"/>
    <p:sldId id="282" r:id="rId20"/>
    <p:sldId id="276" r:id="rId21"/>
    <p:sldId id="277" r:id="rId22"/>
    <p:sldId id="279" r:id="rId23"/>
    <p:sldId id="280" r:id="rId24"/>
    <p:sldId id="283" r:id="rId25"/>
    <p:sldId id="290" r:id="rId26"/>
    <p:sldId id="288" r:id="rId27"/>
    <p:sldId id="289" r:id="rId28"/>
    <p:sldId id="294" r:id="rId29"/>
    <p:sldId id="295" r:id="rId30"/>
    <p:sldId id="296" r:id="rId31"/>
    <p:sldId id="297" r:id="rId32"/>
    <p:sldId id="298" r:id="rId33"/>
    <p:sldId id="291" r:id="rId34"/>
    <p:sldId id="292" r:id="rId35"/>
    <p:sldId id="293" r:id="rId36"/>
    <p:sldId id="284" r:id="rId37"/>
    <p:sldId id="285" r:id="rId38"/>
    <p:sldId id="286" r:id="rId39"/>
    <p:sldId id="287"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61" d="100"/>
          <a:sy n="61"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gul Sholtayeva" userId="5de8901e-c58f-4b40-a298-00dda918d63d" providerId="ADAL" clId="{6E408800-7873-4255-A9D6-C0520BD9A6C1}"/>
    <pc:docChg chg="modSld">
      <pc:chgData name="Aigul Sholtayeva" userId="5de8901e-c58f-4b40-a298-00dda918d63d" providerId="ADAL" clId="{6E408800-7873-4255-A9D6-C0520BD9A6C1}" dt="2022-11-30T05:34:09.267" v="0" actId="6549"/>
      <pc:docMkLst>
        <pc:docMk/>
      </pc:docMkLst>
      <pc:sldChg chg="modSp mod">
        <pc:chgData name="Aigul Sholtayeva" userId="5de8901e-c58f-4b40-a298-00dda918d63d" providerId="ADAL" clId="{6E408800-7873-4255-A9D6-C0520BD9A6C1}" dt="2022-11-30T05:34:09.267" v="0" actId="6549"/>
        <pc:sldMkLst>
          <pc:docMk/>
          <pc:sldMk cId="73097363" sldId="301"/>
        </pc:sldMkLst>
        <pc:spChg chg="mod">
          <ac:chgData name="Aigul Sholtayeva" userId="5de8901e-c58f-4b40-a298-00dda918d63d" providerId="ADAL" clId="{6E408800-7873-4255-A9D6-C0520BD9A6C1}" dt="2022-11-30T05:34:09.267" v="0" actId="6549"/>
          <ac:spMkLst>
            <pc:docMk/>
            <pc:sldMk cId="73097363" sldId="30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DD4EAE9F-FB9C-4D76-94AD-6BE079C2482E}"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69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C64D2D2-B333-4BA2-80D4-DB52E0FF0E68}" type="datetimeFigureOut">
              <a:rPr lang="ru-RU" smtClean="0"/>
              <a:t>30.11.2022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AE9F-FB9C-4D76-94AD-6BE079C2482E}" type="slidenum">
              <a:rPr lang="ru-RU" smtClean="0"/>
              <a:t>‹#›</a:t>
            </a:fld>
            <a:endParaRPr lang="ru-RU"/>
          </a:p>
        </p:txBody>
      </p:sp>
    </p:spTree>
    <p:extLst>
      <p:ext uri="{BB962C8B-B14F-4D97-AF65-F5344CB8AC3E}">
        <p14:creationId xmlns:p14="http://schemas.microsoft.com/office/powerpoint/2010/main" val="210323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822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51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spTree>
    <p:extLst>
      <p:ext uri="{BB962C8B-B14F-4D97-AF65-F5344CB8AC3E}">
        <p14:creationId xmlns:p14="http://schemas.microsoft.com/office/powerpoint/2010/main" val="266513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86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650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77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2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spTree>
    <p:extLst>
      <p:ext uri="{BB962C8B-B14F-4D97-AF65-F5344CB8AC3E}">
        <p14:creationId xmlns:p14="http://schemas.microsoft.com/office/powerpoint/2010/main" val="226225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C64D2D2-B333-4BA2-80D4-DB52E0FF0E68}" type="datetimeFigureOut">
              <a:rPr lang="ru-RU" smtClean="0"/>
              <a:t>30.11.2022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AE9F-FB9C-4D76-94AD-6BE079C2482E}"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88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C64D2D2-B333-4BA2-80D4-DB52E0FF0E68}" type="datetimeFigureOut">
              <a:rPr lang="ru-RU" smtClean="0"/>
              <a:t>30.11.2022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AE9F-FB9C-4D76-94AD-6BE079C2482E}" type="slidenum">
              <a:rPr lang="ru-RU" smtClean="0"/>
              <a:t>‹#›</a:t>
            </a:fld>
            <a:endParaRPr lang="ru-RU"/>
          </a:p>
        </p:txBody>
      </p:sp>
    </p:spTree>
    <p:extLst>
      <p:ext uri="{BB962C8B-B14F-4D97-AF65-F5344CB8AC3E}">
        <p14:creationId xmlns:p14="http://schemas.microsoft.com/office/powerpoint/2010/main" val="101969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C64D2D2-B333-4BA2-80D4-DB52E0FF0E68}" type="datetimeFigureOut">
              <a:rPr lang="ru-RU" smtClean="0"/>
              <a:t>30.11.2022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4EAE9F-FB9C-4D76-94AD-6BE079C2482E}"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62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C64D2D2-B333-4BA2-80D4-DB52E0FF0E68}" type="datetimeFigureOut">
              <a:rPr lang="ru-RU" smtClean="0"/>
              <a:t>30.11.2022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4EAE9F-FB9C-4D76-94AD-6BE079C2482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46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D2D2-B333-4BA2-80D4-DB52E0FF0E68}" type="datetimeFigureOut">
              <a:rPr lang="ru-RU" smtClean="0"/>
              <a:t>30.11.2022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D4EAE9F-FB9C-4D76-94AD-6BE079C2482E}" type="slidenum">
              <a:rPr lang="ru-RU" smtClean="0"/>
              <a:t>‹#›</a:t>
            </a:fld>
            <a:endParaRPr lang="ru-RU"/>
          </a:p>
        </p:txBody>
      </p:sp>
    </p:spTree>
    <p:extLst>
      <p:ext uri="{BB962C8B-B14F-4D97-AF65-F5344CB8AC3E}">
        <p14:creationId xmlns:p14="http://schemas.microsoft.com/office/powerpoint/2010/main" val="368313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C64D2D2-B333-4BA2-80D4-DB52E0FF0E68}" type="datetimeFigureOut">
              <a:rPr lang="ru-RU" smtClean="0"/>
              <a:t>30.11.2022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AE9F-FB9C-4D76-94AD-6BE079C2482E}"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47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C64D2D2-B333-4BA2-80D4-DB52E0FF0E68}" type="datetimeFigureOut">
              <a:rPr lang="ru-RU" smtClean="0"/>
              <a:t>30.11.2022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AE9F-FB9C-4D76-94AD-6BE079C2482E}" type="slidenum">
              <a:rPr lang="ru-RU" smtClean="0"/>
              <a:t>‹#›</a:t>
            </a:fld>
            <a:endParaRPr lang="ru-RU"/>
          </a:p>
        </p:txBody>
      </p:sp>
    </p:spTree>
    <p:extLst>
      <p:ext uri="{BB962C8B-B14F-4D97-AF65-F5344CB8AC3E}">
        <p14:creationId xmlns:p14="http://schemas.microsoft.com/office/powerpoint/2010/main" val="107419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64D2D2-B333-4BA2-80D4-DB52E0FF0E68}" type="datetimeFigureOut">
              <a:rPr lang="ru-RU" smtClean="0"/>
              <a:t>30.11.2022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4EAE9F-FB9C-4D76-94AD-6BE079C2482E}" type="slidenum">
              <a:rPr lang="ru-RU" smtClean="0"/>
              <a:t>‹#›</a:t>
            </a:fld>
            <a:endParaRPr lang="ru-RU"/>
          </a:p>
        </p:txBody>
      </p:sp>
    </p:spTree>
    <p:extLst>
      <p:ext uri="{BB962C8B-B14F-4D97-AF65-F5344CB8AC3E}">
        <p14:creationId xmlns:p14="http://schemas.microsoft.com/office/powerpoint/2010/main" val="3537783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Результаты надзорной функции СКК</a:t>
            </a:r>
            <a:endParaRPr lang="ru-RU" dirty="0"/>
          </a:p>
        </p:txBody>
      </p:sp>
      <p:sp>
        <p:nvSpPr>
          <p:cNvPr id="3" name="Подзаголовок 2"/>
          <p:cNvSpPr>
            <a:spLocks noGrp="1"/>
          </p:cNvSpPr>
          <p:nvPr>
            <p:ph type="subTitle" idx="1"/>
          </p:nvPr>
        </p:nvSpPr>
        <p:spPr>
          <a:xfrm>
            <a:off x="2692397" y="4876799"/>
            <a:ext cx="6815669" cy="520699"/>
          </a:xfrm>
        </p:spPr>
        <p:txBody>
          <a:bodyPr/>
          <a:lstStyle/>
          <a:p>
            <a:r>
              <a:rPr lang="ru-RU" dirty="0" err="1"/>
              <a:t>Растокина</a:t>
            </a:r>
            <a:r>
              <a:rPr lang="ru-RU" dirty="0"/>
              <a:t> Елена, член надзорного комитета СКК</a:t>
            </a:r>
          </a:p>
        </p:txBody>
      </p:sp>
    </p:spTree>
    <p:extLst>
      <p:ext uri="{BB962C8B-B14F-4D97-AF65-F5344CB8AC3E}">
        <p14:creationId xmlns:p14="http://schemas.microsoft.com/office/powerpoint/2010/main" val="257371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 </a:t>
            </a:r>
            <a:r>
              <a:rPr lang="ru-RU" dirty="0" err="1"/>
              <a:t>Нур</a:t>
            </a:r>
            <a:r>
              <a:rPr lang="ru-RU" dirty="0"/>
              <a:t>-Султан (Астана)</a:t>
            </a:r>
          </a:p>
        </p:txBody>
      </p:sp>
      <p:sp>
        <p:nvSpPr>
          <p:cNvPr id="3" name="Объект 2"/>
          <p:cNvSpPr>
            <a:spLocks noGrp="1"/>
          </p:cNvSpPr>
          <p:nvPr>
            <p:ph idx="1"/>
          </p:nvPr>
        </p:nvSpPr>
        <p:spPr/>
        <p:txBody>
          <a:bodyPr/>
          <a:lstStyle/>
          <a:p>
            <a:r>
              <a:rPr lang="ru-RU" dirty="0"/>
              <a:t>Апрель 2022 года</a:t>
            </a:r>
          </a:p>
        </p:txBody>
      </p:sp>
    </p:spTree>
    <p:extLst>
      <p:ext uri="{BB962C8B-B14F-4D97-AF65-F5344CB8AC3E}">
        <p14:creationId xmlns:p14="http://schemas.microsoft.com/office/powerpoint/2010/main" val="385644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Пробелы и Рекомендации (Астана)</a:t>
            </a:r>
            <a:r>
              <a:rPr lang="ru-RU" dirty="0"/>
              <a:t> </a:t>
            </a:r>
          </a:p>
        </p:txBody>
      </p:sp>
      <p:sp>
        <p:nvSpPr>
          <p:cNvPr id="3" name="Объект 2"/>
          <p:cNvSpPr>
            <a:spLocks noGrp="1"/>
          </p:cNvSpPr>
          <p:nvPr>
            <p:ph idx="1"/>
          </p:nvPr>
        </p:nvSpPr>
        <p:spPr>
          <a:xfrm>
            <a:off x="847724" y="2556931"/>
            <a:ext cx="10429875" cy="3624793"/>
          </a:xfrm>
        </p:spPr>
        <p:txBody>
          <a:bodyPr>
            <a:normAutofit fontScale="92500" lnSpcReduction="20000"/>
          </a:bodyPr>
          <a:lstStyle/>
          <a:p>
            <a:pPr algn="just">
              <a:spcAft>
                <a:spcPts val="0"/>
              </a:spcAft>
            </a:pPr>
            <a:r>
              <a:rPr lang="ru-RU" sz="2800" dirty="0">
                <a:ea typeface="Times New Roman" panose="02020603050405020304" pitchFamily="18" charset="0"/>
              </a:rPr>
              <a:t>Клиент сопровождается в течение года, мониторинг приверженности АРТ проводится ежеквартально, в конце года проводится эффективность участия в программе и клиенты выводятся из программы сопровождения. Врачи -инфекционисты информируются о том, что клиенты выведены из программы, как достигшие приверженности. Сложные клиенты остаются в сопровождении на неопределенный срок.</a:t>
            </a:r>
          </a:p>
          <a:p>
            <a:pPr algn="just">
              <a:spcAft>
                <a:spcPts val="0"/>
              </a:spcAft>
            </a:pPr>
            <a:r>
              <a:rPr lang="ru-RU" b="1" dirty="0">
                <a:ea typeface="Times New Roman" panose="02020603050405020304" pitchFamily="18" charset="0"/>
              </a:rPr>
              <a:t>Рекомендации КНЦДИЗ: </a:t>
            </a:r>
            <a:r>
              <a:rPr lang="ru-RU" dirty="0">
                <a:ea typeface="Times New Roman" panose="02020603050405020304" pitchFamily="18" charset="0"/>
              </a:rPr>
              <a:t>четко описать программу по сопровождению клиентов, включая описание критериев (например: </a:t>
            </a:r>
            <a:r>
              <a:rPr lang="ru-RU" sz="2800" dirty="0">
                <a:ea typeface="Times New Roman" panose="02020603050405020304" pitchFamily="18" charset="0"/>
              </a:rPr>
              <a:t>потерянным из Д наблюдения, прервавшим АРТ, с низкой приверженностью и т д) , указать сроки нахождения в программе, критерии выведения из программы сопровождения. </a:t>
            </a:r>
            <a:r>
              <a:rPr lang="ru-RU" dirty="0">
                <a:ea typeface="Times New Roman" panose="02020603050405020304" pitchFamily="18" charset="0"/>
              </a:rPr>
              <a:t> </a:t>
            </a:r>
            <a:endParaRPr lang="ru-RU" sz="2800" dirty="0">
              <a:ea typeface="Times New Roman" panose="02020603050405020304" pitchFamily="18" charset="0"/>
            </a:endParaRPr>
          </a:p>
        </p:txBody>
      </p:sp>
    </p:spTree>
    <p:extLst>
      <p:ext uri="{BB962C8B-B14F-4D97-AF65-F5344CB8AC3E}">
        <p14:creationId xmlns:p14="http://schemas.microsoft.com/office/powerpoint/2010/main" val="13634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prstClr val="black">
                    <a:lumMod val="85000"/>
                    <a:lumOff val="15000"/>
                  </a:prstClr>
                </a:solidFill>
              </a:rPr>
              <a:t>Пробелы и Рекомендации (Астана)</a:t>
            </a:r>
            <a:r>
              <a:rPr lang="ru-RU" dirty="0">
                <a:solidFill>
                  <a:prstClr val="black">
                    <a:lumMod val="85000"/>
                    <a:lumOff val="15000"/>
                  </a:prstClr>
                </a:solidFill>
              </a:rPr>
              <a:t> </a:t>
            </a:r>
            <a:endParaRPr lang="ru-RU" dirty="0"/>
          </a:p>
        </p:txBody>
      </p:sp>
      <p:sp>
        <p:nvSpPr>
          <p:cNvPr id="3" name="Объект 2"/>
          <p:cNvSpPr>
            <a:spLocks noGrp="1"/>
          </p:cNvSpPr>
          <p:nvPr>
            <p:ph idx="1"/>
          </p:nvPr>
        </p:nvSpPr>
        <p:spPr>
          <a:xfrm>
            <a:off x="752475" y="2143125"/>
            <a:ext cx="10648950" cy="4124325"/>
          </a:xfrm>
        </p:spPr>
        <p:txBody>
          <a:bodyPr>
            <a:normAutofit fontScale="92500"/>
          </a:bodyPr>
          <a:lstStyle/>
          <a:p>
            <a:pPr marL="342900" lvl="0" indent="-342900" algn="just">
              <a:spcAft>
                <a:spcPts val="0"/>
              </a:spcAft>
              <a:buFont typeface="Symbol" panose="05050102010706020507" pitchFamily="18" charset="2"/>
              <a:buChar char=""/>
            </a:pPr>
            <a:r>
              <a:rPr lang="ru-RU" dirty="0">
                <a:latin typeface="Garamond" panose="02020404030301010803" pitchFamily="18" charset="0"/>
                <a:ea typeface="Times New Roman" panose="02020603050405020304" pitchFamily="18" charset="0"/>
              </a:rPr>
              <a:t>руководитель НН</a:t>
            </a:r>
            <a:r>
              <a:rPr lang="en-US" dirty="0">
                <a:latin typeface="Garamond" panose="02020404030301010803" pitchFamily="18" charset="0"/>
                <a:ea typeface="Times New Roman" panose="02020603050405020304" pitchFamily="18" charset="0"/>
              </a:rPr>
              <a:t>I</a:t>
            </a:r>
            <a:r>
              <a:rPr lang="ru-RU" dirty="0">
                <a:latin typeface="Garamond" panose="02020404030301010803" pitchFamily="18" charset="0"/>
                <a:ea typeface="Times New Roman" panose="02020603050405020304" pitchFamily="18" charset="0"/>
              </a:rPr>
              <a:t> обеспокоен, что не смотря на то что проект нацелен на повышение потенциала НПО и устойчивость, что при завершении проекта оборудование, мебель, приобретенное в рамках текущего проекта Глобального фонда могут быть возвращены донору. Есть необходимость разработать механизм дальнейшего использования орг. техники в НПО, что является показателем устойчивости НПО.</a:t>
            </a:r>
          </a:p>
          <a:p>
            <a:pPr algn="just">
              <a:spcAft>
                <a:spcPts val="0"/>
              </a:spcAft>
            </a:pPr>
            <a:r>
              <a:rPr lang="ru-RU" dirty="0">
                <a:solidFill>
                  <a:srgbClr val="000000"/>
                </a:solidFill>
                <a:latin typeface="Garamond" panose="02020404030301010803" pitchFamily="18" charset="0"/>
                <a:ea typeface="Times New Roman" panose="02020603050405020304" pitchFamily="18" charset="0"/>
              </a:rPr>
              <a:t>Встречи МДК проводятся один раз в квартал и по необходимости. </a:t>
            </a:r>
            <a:endParaRPr lang="ru-RU" b="1" dirty="0">
              <a:latin typeface="Garamond" panose="02020404030301010803" pitchFamily="18" charset="0"/>
              <a:ea typeface="Times New Roman" panose="02020603050405020304" pitchFamily="18" charset="0"/>
            </a:endParaRPr>
          </a:p>
          <a:p>
            <a:pPr algn="just">
              <a:spcAft>
                <a:spcPts val="0"/>
              </a:spcAft>
            </a:pPr>
            <a:r>
              <a:rPr lang="ru-RU" dirty="0">
                <a:latin typeface="Garamond" panose="02020404030301010803" pitchFamily="18" charset="0"/>
                <a:ea typeface="Times New Roman" panose="02020603050405020304" pitchFamily="18" charset="0"/>
              </a:rPr>
              <a:t>В разных сообществах есть разные мнения: для МСМ презервативы маленькие для </a:t>
            </a:r>
            <a:r>
              <a:rPr lang="ru-RU" dirty="0" err="1">
                <a:latin typeface="Garamond" panose="02020404030301010803" pitchFamily="18" charset="0"/>
                <a:ea typeface="Times New Roman" panose="02020603050405020304" pitchFamily="18" charset="0"/>
              </a:rPr>
              <a:t>трансгендерной</a:t>
            </a:r>
            <a:r>
              <a:rPr lang="ru-RU" dirty="0">
                <a:latin typeface="Garamond" panose="02020404030301010803" pitchFamily="18" charset="0"/>
                <a:ea typeface="Times New Roman" panose="02020603050405020304" pitchFamily="18" charset="0"/>
              </a:rPr>
              <a:t> группы, наоборот, удобные. </a:t>
            </a:r>
          </a:p>
          <a:p>
            <a:pPr marL="0" indent="0" algn="just">
              <a:spcAft>
                <a:spcPts val="0"/>
              </a:spcAft>
              <a:buNone/>
            </a:pPr>
            <a:r>
              <a:rPr lang="ru-RU" b="1" dirty="0">
                <a:solidFill>
                  <a:srgbClr val="000000"/>
                </a:solidFill>
                <a:latin typeface="Garamond" panose="02020404030301010803" pitchFamily="18" charset="0"/>
                <a:ea typeface="Times New Roman" panose="02020603050405020304" pitchFamily="18" charset="0"/>
              </a:rPr>
              <a:t>Рекомендация НПО и ГЦСПИД</a:t>
            </a:r>
            <a:r>
              <a:rPr lang="ru-RU" dirty="0">
                <a:solidFill>
                  <a:srgbClr val="000000"/>
                </a:solidFill>
                <a:latin typeface="Garamond" panose="02020404030301010803" pitchFamily="18" charset="0"/>
                <a:ea typeface="Times New Roman" panose="02020603050405020304" pitchFamily="18" charset="0"/>
              </a:rPr>
              <a:t>: проводить встречи МДК на ежемесячной основе для улучшения взаимодействия между организациями и решения экстренных вопросов. </a:t>
            </a:r>
            <a:endParaRPr lang="ru-RU" dirty="0">
              <a:latin typeface="Garamond" panose="02020404030301010803"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14842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9213" y="286807"/>
            <a:ext cx="9601196" cy="1303867"/>
          </a:xfrm>
        </p:spPr>
        <p:txBody>
          <a:bodyPr>
            <a:normAutofit/>
          </a:bodyPr>
          <a:lstStyle/>
          <a:p>
            <a:r>
              <a:rPr lang="ru-RU" b="1" dirty="0">
                <a:solidFill>
                  <a:prstClr val="black">
                    <a:lumMod val="85000"/>
                    <a:lumOff val="15000"/>
                  </a:prstClr>
                </a:solidFill>
              </a:rPr>
              <a:t>Пробелы и Рекомендации (Астана)</a:t>
            </a:r>
            <a:r>
              <a:rPr lang="ru-RU" dirty="0">
                <a:solidFill>
                  <a:prstClr val="black">
                    <a:lumMod val="85000"/>
                    <a:lumOff val="15000"/>
                  </a:prstClr>
                </a:solidFill>
              </a:rPr>
              <a:t> </a:t>
            </a:r>
            <a:endParaRPr lang="ru-RU" dirty="0"/>
          </a:p>
        </p:txBody>
      </p:sp>
      <p:sp>
        <p:nvSpPr>
          <p:cNvPr id="3" name="Объект 2"/>
          <p:cNvSpPr>
            <a:spLocks noGrp="1"/>
          </p:cNvSpPr>
          <p:nvPr>
            <p:ph idx="1"/>
          </p:nvPr>
        </p:nvSpPr>
        <p:spPr>
          <a:xfrm>
            <a:off x="728662" y="1485898"/>
            <a:ext cx="10782298" cy="4743451"/>
          </a:xfrm>
        </p:spPr>
        <p:txBody>
          <a:bodyPr>
            <a:normAutofit fontScale="92500" lnSpcReduction="20000"/>
          </a:bodyPr>
          <a:lstStyle/>
          <a:p>
            <a:pPr marL="0" indent="0">
              <a:spcAft>
                <a:spcPts val="0"/>
              </a:spcAft>
              <a:buNone/>
            </a:pPr>
            <a:r>
              <a:rPr lang="ru-RU" i="1" dirty="0">
                <a:latin typeface="Times New Roman" panose="02020603050405020304" pitchFamily="18" charset="0"/>
                <a:ea typeface="Times New Roman" panose="02020603050405020304" pitchFamily="18" charset="0"/>
              </a:rPr>
              <a:t>Внедрение ДКП начато с июня 2021 года. Индикаторы по ДКП включены в Договор от 2022 г.:</a:t>
            </a:r>
            <a:r>
              <a:rPr lang="ru-RU" sz="2800" i="1" dirty="0">
                <a:latin typeface="Times New Roman" panose="02020603050405020304" pitchFamily="18" charset="0"/>
                <a:ea typeface="Times New Roman" panose="02020603050405020304" pitchFamily="18" charset="0"/>
              </a:rPr>
              <a:t> к</a:t>
            </a:r>
            <a:r>
              <a:rPr lang="ru-RU" i="1" dirty="0">
                <a:latin typeface="Times New Roman" panose="02020603050405020304" pitchFamily="18" charset="0"/>
                <a:ea typeface="Times New Roman" panose="02020603050405020304" pitchFamily="18" charset="0"/>
              </a:rPr>
              <a:t>оличество МСМ, направленных от НПО и получивших ДКП – 20 человек за 6 </a:t>
            </a:r>
            <a:r>
              <a:rPr lang="ru-RU" i="1" dirty="0" err="1">
                <a:latin typeface="Times New Roman" panose="02020603050405020304" pitchFamily="18" charset="0"/>
                <a:ea typeface="Times New Roman" panose="02020603050405020304" pitchFamily="18" charset="0"/>
              </a:rPr>
              <a:t>мес</a:t>
            </a:r>
            <a:r>
              <a:rPr lang="ru-RU" i="1" dirty="0">
                <a:latin typeface="Times New Roman" panose="02020603050405020304" pitchFamily="18" charset="0"/>
                <a:ea typeface="Times New Roman" panose="02020603050405020304" pitchFamily="18" charset="0"/>
              </a:rPr>
              <a:t>, за 12 </a:t>
            </a:r>
            <a:r>
              <a:rPr lang="ru-RU" i="1" dirty="0" err="1">
                <a:latin typeface="Times New Roman" panose="02020603050405020304" pitchFamily="18" charset="0"/>
                <a:ea typeface="Times New Roman" panose="02020603050405020304" pitchFamily="18" charset="0"/>
              </a:rPr>
              <a:t>мес</a:t>
            </a:r>
            <a:r>
              <a:rPr lang="ru-RU" i="1" dirty="0">
                <a:latin typeface="Times New Roman" panose="02020603050405020304" pitchFamily="18" charset="0"/>
                <a:ea typeface="Times New Roman" panose="02020603050405020304" pitchFamily="18" charset="0"/>
              </a:rPr>
              <a:t> – 40 человек</a:t>
            </a:r>
            <a:endParaRPr lang="ru-RU" sz="2800" i="1"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На конец первого квартала 2022 г. 7 человек получают ДКП, низкий охват связан с перебоями поставки АРВП. При получении клиентами ДКП проводится </a:t>
            </a:r>
            <a:r>
              <a:rPr lang="ru-RU" dirty="0" err="1">
                <a:latin typeface="Times New Roman" panose="02020603050405020304" pitchFamily="18" charset="0"/>
                <a:ea typeface="Times New Roman" panose="02020603050405020304" pitchFamily="18" charset="0"/>
              </a:rPr>
              <a:t>эпид</a:t>
            </a:r>
            <a:r>
              <a:rPr lang="ru-RU" dirty="0">
                <a:latin typeface="Times New Roman" panose="02020603050405020304" pitchFamily="18" charset="0"/>
                <a:ea typeface="Times New Roman" panose="02020603050405020304" pitchFamily="18" charset="0"/>
              </a:rPr>
              <a:t> расследование. ДКП предоставляется в день обращения, проблем с прохождением тестирования на ВИЧ нет, НПО проводит подготовительную работу с каждым клиентом, изъявившим желание получить ДКП и оценивших свой риск в отношении ВИЧ. </a:t>
            </a:r>
            <a:endParaRPr lang="ru-RU" sz="2800" dirty="0">
              <a:latin typeface="Times New Roman" panose="02020603050405020304" pitchFamily="18" charset="0"/>
              <a:ea typeface="Times New Roman" panose="02020603050405020304" pitchFamily="18" charset="0"/>
            </a:endParaRPr>
          </a:p>
          <a:p>
            <a:pPr lvl="0" algn="just">
              <a:spcAft>
                <a:spcPts val="0"/>
              </a:spcAft>
              <a:buClr>
                <a:srgbClr val="83992A"/>
              </a:buClr>
            </a:pPr>
            <a:r>
              <a:rPr lang="ru-RU" b="1" dirty="0"/>
              <a:t>Рекомендации </a:t>
            </a:r>
            <a:r>
              <a:rPr lang="ru-RU" b="1" dirty="0">
                <a:latin typeface="Times New Roman" panose="02020603050405020304" pitchFamily="18" charset="0"/>
                <a:ea typeface="Times New Roman" panose="02020603050405020304" pitchFamily="18" charset="0"/>
              </a:rPr>
              <a:t>ГЦСПИД г. </a:t>
            </a:r>
            <a:r>
              <a:rPr lang="ru-RU" b="1" dirty="0" err="1">
                <a:latin typeface="Times New Roman" panose="02020603050405020304" pitchFamily="18" charset="0"/>
                <a:ea typeface="Times New Roman" panose="02020603050405020304" pitchFamily="18" charset="0"/>
              </a:rPr>
              <a:t>Нур</a:t>
            </a:r>
            <a:r>
              <a:rPr lang="ru-RU" b="1" dirty="0">
                <a:latin typeface="Times New Roman" panose="02020603050405020304" pitchFamily="18" charset="0"/>
                <a:ea typeface="Times New Roman" panose="02020603050405020304" pitchFamily="18" charset="0"/>
              </a:rPr>
              <a:t>-Султан:</a:t>
            </a:r>
            <a:r>
              <a:rPr lang="ru-RU" b="1" dirty="0"/>
              <a:t> </a:t>
            </a:r>
            <a:r>
              <a:rPr lang="ru-RU" dirty="0">
                <a:solidFill>
                  <a:prstClr val="black">
                    <a:lumMod val="85000"/>
                    <a:lumOff val="15000"/>
                  </a:prstClr>
                </a:solidFill>
                <a:latin typeface="Times New Roman" panose="02020603050405020304" pitchFamily="18" charset="0"/>
                <a:ea typeface="Times New Roman" panose="02020603050405020304" pitchFamily="18" charset="0"/>
              </a:rPr>
              <a:t>в клиническом протоколе проведение </a:t>
            </a:r>
            <a:r>
              <a:rPr lang="ru-RU" dirty="0" err="1">
                <a:solidFill>
                  <a:prstClr val="black">
                    <a:lumMod val="85000"/>
                    <a:lumOff val="15000"/>
                  </a:prstClr>
                </a:solidFill>
                <a:latin typeface="Times New Roman" panose="02020603050405020304" pitchFamily="18" charset="0"/>
                <a:ea typeface="Times New Roman" panose="02020603050405020304" pitchFamily="18" charset="0"/>
              </a:rPr>
              <a:t>эпид</a:t>
            </a:r>
            <a:r>
              <a:rPr lang="ru-RU" dirty="0">
                <a:solidFill>
                  <a:prstClr val="black">
                    <a:lumMod val="85000"/>
                    <a:lumOff val="15000"/>
                  </a:prstClr>
                </a:solidFill>
                <a:latin typeface="Times New Roman" panose="02020603050405020304" pitchFamily="18" charset="0"/>
                <a:ea typeface="Times New Roman" panose="02020603050405020304" pitchFamily="18" charset="0"/>
              </a:rPr>
              <a:t>. расследования не предусмотрено.  Нарушение конфиденциальности при получении АРВП (клиенты, которые получают консультации по ДКП, являются невольными свидетелями раскрытия статуса ЛЖВ, которые приходят за препаратами). Обратить внимание на данный факт сотрудниками ГЦСПИД и проводить консультирование в условиях конфиденциальности.</a:t>
            </a:r>
            <a:endParaRPr lang="ru-RU" sz="2800" dirty="0">
              <a:solidFill>
                <a:prstClr val="black">
                  <a:lumMod val="85000"/>
                  <a:lumOff val="15000"/>
                </a:prst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335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Астана (ВИЧ)</a:t>
            </a:r>
          </a:p>
        </p:txBody>
      </p:sp>
      <p:sp>
        <p:nvSpPr>
          <p:cNvPr id="3" name="Объект 2"/>
          <p:cNvSpPr>
            <a:spLocks noGrp="1"/>
          </p:cNvSpPr>
          <p:nvPr>
            <p:ph idx="1"/>
          </p:nvPr>
        </p:nvSpPr>
        <p:spPr>
          <a:xfrm>
            <a:off x="971550" y="2143125"/>
            <a:ext cx="9925047" cy="4152899"/>
          </a:xfrm>
        </p:spPr>
        <p:txBody>
          <a:bodyPr>
            <a:normAutofit fontScale="92500" lnSpcReduction="20000"/>
          </a:bodyPr>
          <a:lstStyle/>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Существует необходимость в изменении критериев определения систематического охвата для всех КГН, в связи с тем, что г. </a:t>
            </a:r>
            <a:r>
              <a:rPr lang="ru-RU" dirty="0" err="1">
                <a:latin typeface="Garamond" panose="02020404030301010803" pitchFamily="18" charset="0"/>
                <a:ea typeface="Times New Roman" panose="02020603050405020304" pitchFamily="18" charset="0"/>
              </a:rPr>
              <a:t>Нур</a:t>
            </a:r>
            <a:r>
              <a:rPr lang="ru-RU" dirty="0">
                <a:latin typeface="Garamond" panose="02020404030301010803" pitchFamily="18" charset="0"/>
                <a:ea typeface="Times New Roman" panose="02020603050405020304" pitchFamily="18" charset="0"/>
              </a:rPr>
              <a:t>-Султан большой мегаполис и количество КГН меняется на ежемесячной основе. </a:t>
            </a: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Существует необходимость в обновлении базы БДИУК в части расчета систематического охвата;</a:t>
            </a: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Существует необходимость в организации подготовительного процесса к новому году в конце каждого года, чтобы </a:t>
            </a:r>
            <a:r>
              <a:rPr lang="ru-RU" dirty="0" err="1">
                <a:latin typeface="Garamond" panose="02020404030301010803" pitchFamily="18" charset="0"/>
                <a:ea typeface="Times New Roman" panose="02020603050405020304" pitchFamily="18" charset="0"/>
              </a:rPr>
              <a:t>суб</a:t>
            </a:r>
            <a:r>
              <a:rPr lang="ru-RU" dirty="0">
                <a:latin typeface="Garamond" panose="02020404030301010803" pitchFamily="18" charset="0"/>
                <a:ea typeface="Times New Roman" panose="02020603050405020304" pitchFamily="18" charset="0"/>
              </a:rPr>
              <a:t>-получатели и </a:t>
            </a:r>
            <a:r>
              <a:rPr lang="ru-RU" dirty="0" err="1">
                <a:latin typeface="Garamond" panose="02020404030301010803" pitchFamily="18" charset="0"/>
                <a:ea typeface="Times New Roman" panose="02020603050405020304" pitchFamily="18" charset="0"/>
              </a:rPr>
              <a:t>суб-субполучатели</a:t>
            </a:r>
            <a:r>
              <a:rPr lang="ru-RU" dirty="0">
                <a:latin typeface="Garamond" panose="02020404030301010803" pitchFamily="18" charset="0"/>
                <a:ea typeface="Times New Roman" panose="02020603050405020304" pitchFamily="18" charset="0"/>
              </a:rPr>
              <a:t> имели возможность приступить к работе с января нового года, что позволит избежать проблем, связанных с арендой помещений и удержания обученных сотрудников;</a:t>
            </a: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В г. </a:t>
            </a:r>
            <a:r>
              <a:rPr lang="ru-RU" dirty="0" err="1">
                <a:latin typeface="Garamond" panose="02020404030301010803" pitchFamily="18" charset="0"/>
                <a:ea typeface="Times New Roman" panose="02020603050405020304" pitchFamily="18" charset="0"/>
              </a:rPr>
              <a:t>Нур</a:t>
            </a:r>
            <a:r>
              <a:rPr lang="ru-RU" dirty="0">
                <a:latin typeface="Garamond" panose="02020404030301010803" pitchFamily="18" charset="0"/>
                <a:ea typeface="Times New Roman" panose="02020603050405020304" pitchFamily="18" charset="0"/>
              </a:rPr>
              <a:t>-Султан 14 иностранных граждан, получающие АРТ. На данный момент пациенты не оформляют документов на получение вида на жительства по собственному желанию, так как планируют уехать из страны. Предоставление АРТ в рамках проекта ГФ заканчивается в 2022 году.</a:t>
            </a:r>
          </a:p>
          <a:p>
            <a:pPr marL="0" indent="0" algn="just">
              <a:spcAft>
                <a:spcPts val="0"/>
              </a:spcAft>
              <a:buNone/>
            </a:pPr>
            <a:endParaRPr lang="ru-RU" dirty="0"/>
          </a:p>
        </p:txBody>
      </p:sp>
    </p:spTree>
    <p:extLst>
      <p:ext uri="{BB962C8B-B14F-4D97-AF65-F5344CB8AC3E}">
        <p14:creationId xmlns:p14="http://schemas.microsoft.com/office/powerpoint/2010/main" val="333330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Астана (ВИЧ)</a:t>
            </a:r>
          </a:p>
        </p:txBody>
      </p:sp>
      <p:sp>
        <p:nvSpPr>
          <p:cNvPr id="3" name="Объект 2"/>
          <p:cNvSpPr>
            <a:spLocks noGrp="1"/>
          </p:cNvSpPr>
          <p:nvPr>
            <p:ph idx="1"/>
          </p:nvPr>
        </p:nvSpPr>
        <p:spPr>
          <a:xfrm>
            <a:off x="914400" y="2457450"/>
            <a:ext cx="9982197" cy="3838574"/>
          </a:xfrm>
        </p:spPr>
        <p:txBody>
          <a:bodyPr>
            <a:normAutofit/>
          </a:bodyPr>
          <a:lstStyle/>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СКК следует направить письмо в МВД РК по решению вопроса территориального распределения ЕЦ 166/5 </a:t>
            </a:r>
            <a:r>
              <a:rPr lang="ru-RU" dirty="0" err="1">
                <a:latin typeface="Garamond" panose="02020404030301010803" pitchFamily="18" charset="0"/>
                <a:ea typeface="Times New Roman" panose="02020603050405020304" pitchFamily="18" charset="0"/>
              </a:rPr>
              <a:t>Аршалы</a:t>
            </a:r>
            <a:r>
              <a:rPr lang="ru-RU" dirty="0">
                <a:latin typeface="Garamond" panose="02020404030301010803" pitchFamily="18" charset="0"/>
                <a:ea typeface="Times New Roman" panose="02020603050405020304" pitchFamily="18" charset="0"/>
              </a:rPr>
              <a:t> (в 60 км от г. </a:t>
            </a:r>
            <a:r>
              <a:rPr lang="ru-RU" dirty="0" err="1">
                <a:latin typeface="Garamond" panose="02020404030301010803" pitchFamily="18" charset="0"/>
                <a:ea typeface="Times New Roman" panose="02020603050405020304" pitchFamily="18" charset="0"/>
              </a:rPr>
              <a:t>Нур</a:t>
            </a:r>
            <a:r>
              <a:rPr lang="ru-RU" dirty="0">
                <a:latin typeface="Garamond" panose="02020404030301010803" pitchFamily="18" charset="0"/>
                <a:ea typeface="Times New Roman" panose="02020603050405020304" pitchFamily="18" charset="0"/>
              </a:rPr>
              <a:t>-Султан). Существует проблема в территориальной принадлежности из-за отсутствия механизма распределения между городским и </a:t>
            </a:r>
            <a:r>
              <a:rPr lang="ru-RU" dirty="0" err="1">
                <a:latin typeface="Garamond" panose="02020404030301010803" pitchFamily="18" charset="0"/>
                <a:ea typeface="Times New Roman" panose="02020603050405020304" pitchFamily="18" charset="0"/>
              </a:rPr>
              <a:t>Акмолинским</a:t>
            </a:r>
            <a:r>
              <a:rPr lang="ru-RU" dirty="0">
                <a:latin typeface="Garamond" panose="02020404030301010803" pitchFamily="18" charset="0"/>
                <a:ea typeface="Times New Roman" panose="02020603050405020304" pitchFamily="18" charset="0"/>
              </a:rPr>
              <a:t> областными местными органами власти. </a:t>
            </a: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Имеют место перебои АРТ. На момент визита отсутствовали 3 препарата: </a:t>
            </a:r>
            <a:r>
              <a:rPr lang="ru-RU" dirty="0" err="1">
                <a:latin typeface="Garamond" panose="02020404030301010803" pitchFamily="18" charset="0"/>
                <a:ea typeface="Times New Roman" panose="02020603050405020304" pitchFamily="18" charset="0"/>
              </a:rPr>
              <a:t>Кивекса</a:t>
            </a:r>
            <a:r>
              <a:rPr lang="ru-RU" dirty="0">
                <a:latin typeface="Garamond" panose="02020404030301010803" pitchFamily="18" charset="0"/>
                <a:ea typeface="Times New Roman" panose="02020603050405020304" pitchFamily="18" charset="0"/>
              </a:rPr>
              <a:t>; </a:t>
            </a:r>
            <a:r>
              <a:rPr lang="ru-RU" dirty="0" err="1">
                <a:latin typeface="Garamond" panose="02020404030301010803" pitchFamily="18" charset="0"/>
                <a:ea typeface="Times New Roman" panose="02020603050405020304" pitchFamily="18" charset="0"/>
              </a:rPr>
              <a:t>Эфаверенц</a:t>
            </a:r>
            <a:r>
              <a:rPr lang="ru-RU" dirty="0">
                <a:latin typeface="Garamond" panose="02020404030301010803" pitchFamily="18" charset="0"/>
                <a:ea typeface="Times New Roman" panose="02020603050405020304" pitchFamily="18" charset="0"/>
              </a:rPr>
              <a:t> 600мг; </a:t>
            </a:r>
            <a:r>
              <a:rPr lang="ru-RU" dirty="0" err="1">
                <a:latin typeface="Garamond" panose="02020404030301010803" pitchFamily="18" charset="0"/>
                <a:ea typeface="Times New Roman" panose="02020603050405020304" pitchFamily="18" charset="0"/>
              </a:rPr>
              <a:t>Тинафавир</a:t>
            </a:r>
            <a:r>
              <a:rPr lang="ru-RU" dirty="0">
                <a:latin typeface="Garamond" panose="02020404030301010803" pitchFamily="18" charset="0"/>
                <a:ea typeface="Times New Roman" panose="02020603050405020304" pitchFamily="18" charset="0"/>
              </a:rPr>
              <a:t>/</a:t>
            </a:r>
            <a:r>
              <a:rPr lang="ru-RU" dirty="0" err="1">
                <a:latin typeface="Garamond" panose="02020404030301010803" pitchFamily="18" charset="0"/>
                <a:ea typeface="Times New Roman" panose="02020603050405020304" pitchFamily="18" charset="0"/>
              </a:rPr>
              <a:t>эмтрицитабин</a:t>
            </a:r>
            <a:r>
              <a:rPr lang="ru-RU" dirty="0">
                <a:latin typeface="Garamond" panose="02020404030301010803" pitchFamily="18" charset="0"/>
                <a:ea typeface="Times New Roman" panose="02020603050405020304" pitchFamily="18" charset="0"/>
              </a:rPr>
              <a:t>.</a:t>
            </a: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Практикуется работа с Мажилисом и Сенатом Парламента РК. </a:t>
            </a:r>
          </a:p>
        </p:txBody>
      </p:sp>
    </p:spTree>
    <p:extLst>
      <p:ext uri="{BB962C8B-B14F-4D97-AF65-F5344CB8AC3E}">
        <p14:creationId xmlns:p14="http://schemas.microsoft.com/office/powerpoint/2010/main" val="43794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Астана (ТБ)</a:t>
            </a:r>
          </a:p>
        </p:txBody>
      </p:sp>
      <p:sp>
        <p:nvSpPr>
          <p:cNvPr id="3" name="Объект 2"/>
          <p:cNvSpPr>
            <a:spLocks noGrp="1"/>
          </p:cNvSpPr>
          <p:nvPr>
            <p:ph idx="1"/>
          </p:nvPr>
        </p:nvSpPr>
        <p:spPr>
          <a:xfrm>
            <a:off x="847724" y="2381250"/>
            <a:ext cx="10496550" cy="4152899"/>
          </a:xfrm>
        </p:spPr>
        <p:txBody>
          <a:bodyPr>
            <a:normAutofit lnSpcReduction="10000"/>
          </a:bodyPr>
          <a:lstStyle/>
          <a:p>
            <a:pPr marL="342900" lvl="0" indent="-342900" algn="just">
              <a:spcAft>
                <a:spcPts val="0"/>
              </a:spcAft>
              <a:buFont typeface="Wingdings" panose="05000000000000000000" pitchFamily="2" charset="2"/>
              <a:buChar char=""/>
            </a:pP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Существует потребность в приобретении планшетов и персональных компьютеров для химизаторов ПМСП для ведения базы учета клиентов. Химизатор работает на своем личном компьютере, что может влиять на информационную безопасность;</a:t>
            </a:r>
          </a:p>
          <a:p>
            <a:pPr marL="342900" lvl="0" indent="-342900" algn="just">
              <a:spcAft>
                <a:spcPts val="0"/>
              </a:spcAft>
              <a:buClr>
                <a:srgbClr val="83992A"/>
              </a:buClr>
              <a:buFont typeface="Wingdings" panose="05000000000000000000" pitchFamily="2" charset="2"/>
              <a:buChar char=""/>
            </a:pPr>
            <a:r>
              <a:rPr lang="ru-RU" dirty="0">
                <a:solidFill>
                  <a:prstClr val="black">
                    <a:lumMod val="85000"/>
                    <a:lumOff val="15000"/>
                  </a:prstClr>
                </a:solidFill>
                <a:latin typeface="Garamond" panose="02020404030301010803" pitchFamily="18" charset="0"/>
                <a:ea typeface="Times New Roman" panose="02020603050405020304" pitchFamily="18" charset="0"/>
              </a:rPr>
              <a:t>Проблемы стигмы и дискриминации имеют место. Медсестра ПМСП позвонила хозяину-общежития и сообщила о диагнозе «Туберкулез» у одного из проживающих, в результате пациента попросили освободить общежитие, и пациент вынужденно переехал в свой поселок.</a:t>
            </a:r>
          </a:p>
          <a:p>
            <a:pPr marL="0" indent="0" algn="just">
              <a:spcAft>
                <a:spcPts val="0"/>
              </a:spcAft>
              <a:buClr>
                <a:srgbClr val="83992A"/>
              </a:buClr>
              <a:buNone/>
            </a:pPr>
            <a:r>
              <a:rPr lang="ru-RU" dirty="0">
                <a:solidFill>
                  <a:prstClr val="black">
                    <a:lumMod val="85000"/>
                    <a:lumOff val="15000"/>
                  </a:prstClr>
                </a:solidFill>
                <a:latin typeface="Garamond" panose="02020404030301010803" pitchFamily="18" charset="0"/>
                <a:ea typeface="Times New Roman" panose="02020603050405020304" pitchFamily="18" charset="0"/>
              </a:rPr>
              <a:t>           Пациент остался в группе не завершивших лечение, так как ему помогли с регистрацией </a:t>
            </a:r>
            <a:r>
              <a:rPr lang="en-US" dirty="0" err="1">
                <a:solidFill>
                  <a:prstClr val="black">
                    <a:lumMod val="85000"/>
                    <a:lumOff val="15000"/>
                  </a:prstClr>
                </a:solidFill>
                <a:latin typeface="Garamond" panose="02020404030301010803" pitchFamily="18" charset="0"/>
                <a:ea typeface="Times New Roman" panose="02020603050405020304" pitchFamily="18" charset="0"/>
              </a:rPr>
              <a:t>egov</a:t>
            </a:r>
            <a:r>
              <a:rPr lang="ru-RU" dirty="0">
                <a:solidFill>
                  <a:prstClr val="black">
                    <a:lumMod val="85000"/>
                    <a:lumOff val="15000"/>
                  </a:prstClr>
                </a:solidFill>
                <a:latin typeface="Garamond" panose="02020404030301010803" pitchFamily="18" charset="0"/>
                <a:ea typeface="Times New Roman" panose="02020603050405020304" pitchFamily="18" charset="0"/>
              </a:rPr>
              <a:t>.</a:t>
            </a:r>
            <a:r>
              <a:rPr lang="en-US" dirty="0" err="1">
                <a:solidFill>
                  <a:prstClr val="black">
                    <a:lumMod val="85000"/>
                    <a:lumOff val="15000"/>
                  </a:prstClr>
                </a:solidFill>
                <a:latin typeface="Garamond" panose="02020404030301010803" pitchFamily="18" charset="0"/>
                <a:ea typeface="Times New Roman" panose="02020603050405020304" pitchFamily="18" charset="0"/>
              </a:rPr>
              <a:t>kz</a:t>
            </a:r>
            <a:r>
              <a:rPr lang="ru-RU" dirty="0">
                <a:solidFill>
                  <a:prstClr val="black">
                    <a:lumMod val="85000"/>
                    <a:lumOff val="15000"/>
                  </a:prstClr>
                </a:solidFill>
                <a:latin typeface="Garamond" panose="02020404030301010803" pitchFamily="18" charset="0"/>
                <a:ea typeface="Times New Roman" panose="02020603050405020304" pitchFamily="18" charset="0"/>
              </a:rPr>
              <a:t> и прикреплением в ПМСП, но оставшиеся услуги вынужден был получать в своем поселке. </a:t>
            </a:r>
          </a:p>
          <a:p>
            <a:pPr marL="0" lvl="0" indent="0" algn="just">
              <a:spcAft>
                <a:spcPts val="0"/>
              </a:spcAft>
              <a:buClr>
                <a:srgbClr val="83992A"/>
              </a:buClr>
              <a:buNone/>
            </a:pPr>
            <a:endParaRPr lang="ru-RU" dirty="0">
              <a:solidFill>
                <a:prstClr val="black">
                  <a:lumMod val="85000"/>
                  <a:lumOff val="15000"/>
                </a:prst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235060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Астана (ТБ)</a:t>
            </a:r>
          </a:p>
        </p:txBody>
      </p:sp>
      <p:sp>
        <p:nvSpPr>
          <p:cNvPr id="3" name="Объект 2"/>
          <p:cNvSpPr>
            <a:spLocks noGrp="1"/>
          </p:cNvSpPr>
          <p:nvPr>
            <p:ph idx="1"/>
          </p:nvPr>
        </p:nvSpPr>
        <p:spPr>
          <a:xfrm>
            <a:off x="838200" y="2038350"/>
            <a:ext cx="10506074" cy="4495799"/>
          </a:xfrm>
        </p:spPr>
        <p:txBody>
          <a:bodyPr>
            <a:normAutofit lnSpcReduction="10000"/>
          </a:bodyPr>
          <a:lstStyle/>
          <a:p>
            <a:pPr marL="342900" lvl="0" indent="-342900" algn="just">
              <a:spcAft>
                <a:spcPts val="0"/>
              </a:spcAft>
              <a:buFont typeface="Wingdings" panose="05000000000000000000" pitchFamily="2" charset="2"/>
              <a:buChar char=""/>
            </a:pP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Существует необходимость в обучении фтизиатров и химизаторов ПМСП. Последний раз сотрудники ПМСП обучались в 2019 году; также отметили потребность в разработке согласованного и утвержденного алгоритма оказания услуг при непредвиденных обстоятельствах.</a:t>
            </a:r>
          </a:p>
          <a:p>
            <a:pPr marL="342900" lvl="0" indent="-342900" algn="just">
              <a:spcAft>
                <a:spcPts val="0"/>
              </a:spcAft>
              <a:buClr>
                <a:srgbClr val="83992A"/>
              </a:buClr>
              <a:buFont typeface="Wingdings" panose="05000000000000000000" pitchFamily="2" charset="2"/>
              <a:buChar char=""/>
            </a:pPr>
            <a:r>
              <a:rPr lang="ru-RU" sz="22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Существует потребность в оснащении ИОМ, СИЗ для фтизиатра и химизаторов ПМСП. На момент визита в ПМСП не было ни одного плаката и информационно-образовательного материала про Туберкулез. Кабинеты фтизиатра и химизатора не оформлены.</a:t>
            </a:r>
          </a:p>
          <a:p>
            <a:pPr marL="342900" lvl="0" indent="-342900" algn="just">
              <a:spcAft>
                <a:spcPts val="0"/>
              </a:spcAft>
              <a:buClr>
                <a:srgbClr val="83992A"/>
              </a:buClr>
              <a:buFont typeface="Wingdings" panose="05000000000000000000" pitchFamily="2" charset="2"/>
              <a:buChar char=""/>
            </a:pPr>
            <a:r>
              <a:rPr lang="ru-RU" dirty="0">
                <a:solidFill>
                  <a:prstClr val="black">
                    <a:lumMod val="85000"/>
                    <a:lumOff val="15000"/>
                  </a:prstClr>
                </a:solidFill>
                <a:latin typeface="Garamond" panose="02020404030301010803" pitchFamily="18" charset="0"/>
                <a:ea typeface="Times New Roman" panose="02020603050405020304" pitchFamily="18" charset="0"/>
              </a:rPr>
              <a:t>Секретариату СКК организовать </a:t>
            </a:r>
            <a:r>
              <a:rPr lang="ru-RU" dirty="0" err="1">
                <a:solidFill>
                  <a:prstClr val="black">
                    <a:lumMod val="85000"/>
                    <a:lumOff val="15000"/>
                  </a:prstClr>
                </a:solidFill>
                <a:latin typeface="Garamond" panose="02020404030301010803" pitchFamily="18" charset="0"/>
                <a:ea typeface="Times New Roman" panose="02020603050405020304" pitchFamily="18" charset="0"/>
              </a:rPr>
              <a:t>оффлайн</a:t>
            </a:r>
            <a:r>
              <a:rPr lang="ru-RU" dirty="0">
                <a:solidFill>
                  <a:prstClr val="black">
                    <a:lumMod val="85000"/>
                    <a:lumOff val="15000"/>
                  </a:prstClr>
                </a:solidFill>
                <a:latin typeface="Garamond" panose="02020404030301010803" pitchFamily="18" charset="0"/>
                <a:ea typeface="Times New Roman" panose="02020603050405020304" pitchFamily="18" charset="0"/>
              </a:rPr>
              <a:t> обучение для новых членов СКК, чтобы правильно освещать вопросы по ТБ в рамках заседания СКК и привить навыки публичного выступления.</a:t>
            </a:r>
          </a:p>
          <a:p>
            <a:pPr marL="342900" lvl="0" indent="-342900" algn="just">
              <a:spcAft>
                <a:spcPts val="0"/>
              </a:spcAft>
              <a:buClr>
                <a:srgbClr val="83992A"/>
              </a:buClr>
              <a:buFont typeface="Wingdings" panose="05000000000000000000" pitchFamily="2" charset="2"/>
              <a:buChar char=""/>
            </a:pPr>
            <a:r>
              <a:rPr lang="ru-RU" dirty="0">
                <a:solidFill>
                  <a:prstClr val="black">
                    <a:lumMod val="85000"/>
                    <a:lumOff val="15000"/>
                  </a:prstClr>
                </a:solidFill>
                <a:latin typeface="Garamond" panose="02020404030301010803" pitchFamily="18" charset="0"/>
                <a:ea typeface="Times New Roman" panose="02020603050405020304" pitchFamily="18" charset="0"/>
              </a:rPr>
              <a:t>ГРП ГФ по компоненту «Туберкулез» необходимо провести освежающие тренинги для </a:t>
            </a:r>
            <a:r>
              <a:rPr lang="ru-RU" dirty="0" err="1">
                <a:solidFill>
                  <a:prstClr val="black">
                    <a:lumMod val="85000"/>
                    <a:lumOff val="15000"/>
                  </a:prstClr>
                </a:solidFill>
                <a:latin typeface="Garamond" panose="02020404030301010803" pitchFamily="18" charset="0"/>
                <a:ea typeface="Times New Roman" panose="02020603050405020304" pitchFamily="18" charset="0"/>
              </a:rPr>
              <a:t>аутрич</a:t>
            </a:r>
            <a:r>
              <a:rPr lang="ru-RU" dirty="0">
                <a:solidFill>
                  <a:prstClr val="black">
                    <a:lumMod val="85000"/>
                    <a:lumOff val="15000"/>
                  </a:prstClr>
                </a:solidFill>
                <a:latin typeface="Garamond" panose="02020404030301010803" pitchFamily="18" charset="0"/>
                <a:ea typeface="Times New Roman" panose="02020603050405020304" pitchFamily="18" charset="0"/>
              </a:rPr>
              <a:t>-работников.</a:t>
            </a:r>
          </a:p>
          <a:p>
            <a:pPr marL="342900" lvl="0" indent="-342900" algn="just">
              <a:spcAft>
                <a:spcPts val="0"/>
              </a:spcAft>
              <a:buClr>
                <a:srgbClr val="83992A"/>
              </a:buClr>
              <a:buFont typeface="Wingdings" panose="05000000000000000000" pitchFamily="2" charset="2"/>
              <a:buChar char=""/>
            </a:pPr>
            <a:endParaRPr lang="ru-RU" sz="16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354382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Астана (ТБ)</a:t>
            </a:r>
          </a:p>
        </p:txBody>
      </p:sp>
      <p:sp>
        <p:nvSpPr>
          <p:cNvPr id="3" name="Объект 2"/>
          <p:cNvSpPr>
            <a:spLocks noGrp="1"/>
          </p:cNvSpPr>
          <p:nvPr>
            <p:ph idx="1"/>
          </p:nvPr>
        </p:nvSpPr>
        <p:spPr>
          <a:xfrm>
            <a:off x="733425" y="1885949"/>
            <a:ext cx="10725150" cy="4314825"/>
          </a:xfrm>
        </p:spPr>
        <p:txBody>
          <a:bodyPr>
            <a:normAutofit lnSpcReduction="10000"/>
          </a:bodyPr>
          <a:lstStyle/>
          <a:p>
            <a:pPr marL="342900" lvl="0" indent="-342900" algn="just">
              <a:spcAft>
                <a:spcPts val="0"/>
              </a:spcAft>
              <a:buFont typeface="Wingdings" panose="05000000000000000000" pitchFamily="2" charset="2"/>
              <a:buChar char=""/>
            </a:pPr>
            <a:r>
              <a:rPr lang="ru-RU" sz="31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Garamond" panose="02020404030301010803" pitchFamily="18" charset="0"/>
                <a:ea typeface="Times New Roman" panose="02020603050405020304" pitchFamily="18" charset="0"/>
              </a:rPr>
              <a:t>ПМСП утверждают, что прикрепление пациентов без определенного места жительства усложнит им задачу по охвату услугами ежегодного профилактического осмотра, так как им сложно находить пациентов данной группы.</a:t>
            </a: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Calibri" panose="020F0502020204030204" pitchFamily="34" charset="0"/>
                <a:cs typeface="Times New Roman" panose="02020603050405020304" pitchFamily="18" charset="0"/>
              </a:rPr>
              <a:t>ОФ «</a:t>
            </a:r>
            <a:r>
              <a:rPr lang="ru-RU" dirty="0" err="1">
                <a:latin typeface="Garamond" panose="02020404030301010803" pitchFamily="18" charset="0"/>
                <a:ea typeface="Calibri" panose="020F0502020204030204" pitchFamily="34" charset="0"/>
                <a:cs typeface="Times New Roman" panose="02020603050405020304" pitchFamily="18" charset="0"/>
              </a:rPr>
              <a:t>Санат</a:t>
            </a:r>
            <a:r>
              <a:rPr lang="ru-RU" dirty="0">
                <a:latin typeface="Garamond" panose="02020404030301010803" pitchFamily="18" charset="0"/>
                <a:ea typeface="Calibri" panose="020F0502020204030204" pitchFamily="34" charset="0"/>
                <a:cs typeface="Times New Roman" panose="02020603050405020304" pitchFamily="18" charset="0"/>
              </a:rPr>
              <a:t> </a:t>
            </a:r>
            <a:r>
              <a:rPr lang="ru-RU" dirty="0" err="1">
                <a:latin typeface="Garamond" panose="02020404030301010803" pitchFamily="18" charset="0"/>
                <a:ea typeface="Calibri" panose="020F0502020204030204" pitchFamily="34" charset="0"/>
                <a:cs typeface="Times New Roman" panose="02020603050405020304" pitchFamily="18" charset="0"/>
              </a:rPr>
              <a:t>Алеми</a:t>
            </a:r>
            <a:r>
              <a:rPr lang="ru-RU" dirty="0">
                <a:latin typeface="Garamond" panose="02020404030301010803" pitchFamily="18" charset="0"/>
                <a:ea typeface="Calibri" panose="020F0502020204030204" pitchFamily="34" charset="0"/>
                <a:cs typeface="Times New Roman" panose="02020603050405020304" pitchFamily="18" charset="0"/>
              </a:rPr>
              <a:t>» направили запрос в КГУ «Центр </a:t>
            </a:r>
            <a:r>
              <a:rPr lang="ru-RU" dirty="0" err="1">
                <a:latin typeface="Garamond" panose="02020404030301010803" pitchFamily="18" charset="0"/>
                <a:ea typeface="Calibri" panose="020F0502020204030204" pitchFamily="34" charset="0"/>
                <a:cs typeface="Times New Roman" panose="02020603050405020304" pitchFamily="18" charset="0"/>
              </a:rPr>
              <a:t>ресоциализации</a:t>
            </a:r>
            <a:r>
              <a:rPr lang="ru-RU" dirty="0">
                <a:latin typeface="Garamond" panose="02020404030301010803" pitchFamily="18" charset="0"/>
                <a:ea typeface="Calibri" panose="020F0502020204030204" pitchFamily="34" charset="0"/>
                <a:cs typeface="Times New Roman" panose="02020603050405020304" pitchFamily="18" charset="0"/>
              </a:rPr>
              <a:t> лиц, оказавшихся в трудной жизненной ситуации» </a:t>
            </a:r>
            <a:r>
              <a:rPr lang="ru-RU" dirty="0" err="1">
                <a:latin typeface="Garamond" panose="02020404030301010803" pitchFamily="18" charset="0"/>
                <a:ea typeface="Calibri" panose="020F0502020204030204" pitchFamily="34" charset="0"/>
                <a:cs typeface="Times New Roman" panose="02020603050405020304" pitchFamily="18" charset="0"/>
              </a:rPr>
              <a:t>акимата</a:t>
            </a:r>
            <a:r>
              <a:rPr lang="ru-RU" dirty="0">
                <a:latin typeface="Garamond" panose="02020404030301010803" pitchFamily="18" charset="0"/>
                <a:ea typeface="Calibri" panose="020F0502020204030204" pitchFamily="34" charset="0"/>
                <a:cs typeface="Times New Roman" panose="02020603050405020304" pitchFamily="18" charset="0"/>
              </a:rPr>
              <a:t> </a:t>
            </a:r>
            <a:r>
              <a:rPr lang="ru-RU" dirty="0" err="1">
                <a:latin typeface="Garamond" panose="02020404030301010803" pitchFamily="18" charset="0"/>
                <a:ea typeface="Calibri" panose="020F0502020204030204" pitchFamily="34" charset="0"/>
                <a:cs typeface="Times New Roman" panose="02020603050405020304" pitchFamily="18" charset="0"/>
              </a:rPr>
              <a:t>г.Нур</a:t>
            </a:r>
            <a:r>
              <a:rPr lang="ru-RU" dirty="0">
                <a:latin typeface="Garamond" panose="02020404030301010803" pitchFamily="18" charset="0"/>
                <a:ea typeface="Calibri" panose="020F0502020204030204" pitchFamily="34" charset="0"/>
                <a:cs typeface="Times New Roman" panose="02020603050405020304" pitchFamily="18" charset="0"/>
              </a:rPr>
              <a:t>-Султан о необходимости получения постоянной регистрации в </a:t>
            </a:r>
            <a:r>
              <a:rPr lang="ru-RU" dirty="0" err="1">
                <a:latin typeface="Garamond" panose="02020404030301010803" pitchFamily="18" charset="0"/>
                <a:ea typeface="Calibri" panose="020F0502020204030204" pitchFamily="34" charset="0"/>
                <a:cs typeface="Times New Roman" panose="02020603050405020304" pitchFamily="18" charset="0"/>
              </a:rPr>
              <a:t>г.Нур</a:t>
            </a:r>
            <a:r>
              <a:rPr lang="ru-RU" dirty="0">
                <a:latin typeface="Garamond" panose="02020404030301010803" pitchFamily="18" charset="0"/>
                <a:ea typeface="Calibri" panose="020F0502020204030204" pitchFamily="34" charset="0"/>
                <a:cs typeface="Times New Roman" panose="02020603050405020304" pitchFamily="18" charset="0"/>
              </a:rPr>
              <a:t>-Султан для иногородних пациентов (БОМЖ).</a:t>
            </a:r>
            <a:endParaRPr lang="ru-RU" sz="2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Calibri" panose="020F0502020204030204" pitchFamily="34" charset="0"/>
                <a:cs typeface="Times New Roman" panose="02020603050405020304" pitchFamily="18" charset="0"/>
              </a:rPr>
              <a:t> Решением </a:t>
            </a:r>
            <a:r>
              <a:rPr lang="ru-RU" dirty="0" err="1">
                <a:latin typeface="Garamond" panose="02020404030301010803" pitchFamily="18" charset="0"/>
                <a:ea typeface="Calibri" panose="020F0502020204030204" pitchFamily="34" charset="0"/>
                <a:cs typeface="Times New Roman" panose="02020603050405020304" pitchFamily="18" charset="0"/>
              </a:rPr>
              <a:t>маслихата</a:t>
            </a:r>
            <a:r>
              <a:rPr lang="ru-RU" dirty="0">
                <a:latin typeface="Garamond" panose="02020404030301010803" pitchFamily="18" charset="0"/>
                <a:ea typeface="Calibri" panose="020F0502020204030204" pitchFamily="34" charset="0"/>
                <a:cs typeface="Times New Roman" panose="02020603050405020304" pitchFamily="18" charset="0"/>
              </a:rPr>
              <a:t> </a:t>
            </a:r>
            <a:r>
              <a:rPr lang="ru-RU" dirty="0" err="1">
                <a:latin typeface="Garamond" panose="02020404030301010803" pitchFamily="18" charset="0"/>
                <a:ea typeface="Calibri" panose="020F0502020204030204" pitchFamily="34" charset="0"/>
                <a:cs typeface="Times New Roman" panose="02020603050405020304" pitchFamily="18" charset="0"/>
              </a:rPr>
              <a:t>г.Нур</a:t>
            </a:r>
            <a:r>
              <a:rPr lang="ru-RU" dirty="0">
                <a:latin typeface="Garamond" panose="02020404030301010803" pitchFamily="18" charset="0"/>
                <a:ea typeface="Calibri" panose="020F0502020204030204" pitchFamily="34" charset="0"/>
                <a:cs typeface="Times New Roman" panose="02020603050405020304" pitchFamily="18" charset="0"/>
              </a:rPr>
              <a:t>-Султан от 30.05.2019 года за №385/50-</a:t>
            </a:r>
            <a:r>
              <a:rPr lang="en-US" dirty="0">
                <a:latin typeface="Garamond" panose="02020404030301010803" pitchFamily="18" charset="0"/>
                <a:ea typeface="Calibri" panose="020F0502020204030204" pitchFamily="34" charset="0"/>
                <a:cs typeface="Times New Roman" panose="02020603050405020304" pitchFamily="18" charset="0"/>
              </a:rPr>
              <a:t>VI</a:t>
            </a:r>
            <a:r>
              <a:rPr lang="ru-RU" dirty="0">
                <a:latin typeface="Garamond" panose="02020404030301010803" pitchFamily="18" charset="0"/>
                <a:ea typeface="Calibri" panose="020F0502020204030204" pitchFamily="34" charset="0"/>
                <a:cs typeface="Times New Roman" panose="02020603050405020304" pitchFamily="18" charset="0"/>
              </a:rPr>
              <a:t>, все пациенты, принимающие лечение по туберкулезу, с подтверждением о регистрации по месту проживания получают социальную помощь в размере 10 МРП.</a:t>
            </a:r>
            <a:endParaRPr lang="ru-RU" sz="20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323902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Костанайская</a:t>
            </a:r>
            <a:r>
              <a:rPr lang="ru-RU" dirty="0"/>
              <a:t> область</a:t>
            </a:r>
          </a:p>
        </p:txBody>
      </p:sp>
      <p:sp>
        <p:nvSpPr>
          <p:cNvPr id="3" name="Объект 2"/>
          <p:cNvSpPr>
            <a:spLocks noGrp="1"/>
          </p:cNvSpPr>
          <p:nvPr>
            <p:ph idx="1"/>
          </p:nvPr>
        </p:nvSpPr>
        <p:spPr/>
        <p:txBody>
          <a:bodyPr>
            <a:normAutofit/>
          </a:bodyPr>
          <a:lstStyle/>
          <a:p>
            <a:r>
              <a:rPr lang="ru-RU" dirty="0"/>
              <a:t>август 2022 года</a:t>
            </a:r>
          </a:p>
          <a:p>
            <a:endParaRPr lang="ru-RU" dirty="0"/>
          </a:p>
          <a:p>
            <a:r>
              <a:rPr lang="ru-RU" dirty="0"/>
              <a:t>По итогам визита было проведено региональное координационное совещание СКК по вопросам взаимодействия государственных структур и организаций гражданского общества по привлечению НПО для улучшения взаимодействия между местными исполнительными органами, общественными советами, областными управлениями здравоохранения. </a:t>
            </a:r>
          </a:p>
        </p:txBody>
      </p:sp>
    </p:spTree>
    <p:extLst>
      <p:ext uri="{BB962C8B-B14F-4D97-AF65-F5344CB8AC3E}">
        <p14:creationId xmlns:p14="http://schemas.microsoft.com/office/powerpoint/2010/main" val="5408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4537" y="763057"/>
            <a:ext cx="8162924" cy="1303867"/>
          </a:xfrm>
        </p:spPr>
        <p:txBody>
          <a:bodyPr>
            <a:normAutofit fontScale="90000"/>
          </a:bodyPr>
          <a:lstStyle/>
          <a:p>
            <a:r>
              <a:rPr lang="ru-RU" dirty="0">
                <a:solidFill>
                  <a:srgbClr val="000000"/>
                </a:solidFill>
                <a:latin typeface="Times New Roman" panose="02020603050405020304" pitchFamily="18" charset="0"/>
                <a:ea typeface="Times New Roman" panose="02020603050405020304" pitchFamily="18" charset="0"/>
              </a:rPr>
              <a:t>Требование №3 Политики ГФСТМ по вопросам СКК</a:t>
            </a:r>
            <a:endParaRPr lang="ru-RU" dirty="0"/>
          </a:p>
        </p:txBody>
      </p:sp>
      <p:sp>
        <p:nvSpPr>
          <p:cNvPr id="3" name="Объект 2"/>
          <p:cNvSpPr>
            <a:spLocks noGrp="1"/>
          </p:cNvSpPr>
          <p:nvPr>
            <p:ph idx="1"/>
          </p:nvPr>
        </p:nvSpPr>
        <p:spPr/>
        <p:txBody>
          <a:bodyPr>
            <a:normAutofit lnSpcReduction="10000"/>
          </a:bodyPr>
          <a:lstStyle/>
          <a:p>
            <a:pPr algn="just">
              <a:lnSpc>
                <a:spcPct val="107000"/>
              </a:lnSpc>
              <a:spcAft>
                <a:spcPts val="800"/>
              </a:spcAft>
            </a:pPr>
            <a:r>
              <a:rPr lang="ru-RU" dirty="0">
                <a:latin typeface="Times New Roman" panose="02020603050405020304" pitchFamily="18" charset="0"/>
                <a:ea typeface="Times New Roman" panose="02020603050405020304" pitchFamily="18" charset="0"/>
              </a:rPr>
              <a:t>«признавая важность надзорных функций, Глобальный фонд предписывает всем СКК представлять и строго выполнять планы осуществления надзора за освоением всех грантов, утвержденных Глобальным фондом. План должен содержать подробное описание надзорных мероприятий и способов привлечения к надзорной деятельности исполнителей программы, включая членов и </a:t>
            </a:r>
            <a:r>
              <a:rPr lang="ru-RU" dirty="0" err="1">
                <a:latin typeface="Times New Roman" panose="02020603050405020304" pitchFamily="18" charset="0"/>
                <a:ea typeface="Times New Roman" panose="02020603050405020304" pitchFamily="18" charset="0"/>
              </a:rPr>
              <a:t>нечленов</a:t>
            </a:r>
            <a:r>
              <a:rPr lang="ru-RU" dirty="0">
                <a:latin typeface="Times New Roman" panose="02020603050405020304" pitchFamily="18" charset="0"/>
                <a:ea typeface="Times New Roman" panose="02020603050405020304" pitchFamily="18" charset="0"/>
              </a:rPr>
              <a:t> CKK, и особенно представителей неправительственных избирательных групп и ключевых групп населения.»</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6290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4450" y="210607"/>
            <a:ext cx="9601196" cy="1303867"/>
          </a:xfrm>
        </p:spPr>
        <p:txBody>
          <a:bodyPr/>
          <a:lstStyle/>
          <a:p>
            <a:r>
              <a:rPr lang="ru-RU" dirty="0"/>
              <a:t>Выводы г. </a:t>
            </a:r>
            <a:r>
              <a:rPr lang="ru-RU" dirty="0" err="1"/>
              <a:t>Костанай</a:t>
            </a:r>
            <a:r>
              <a:rPr lang="ru-RU" dirty="0"/>
              <a:t> (ВИЧ) </a:t>
            </a:r>
          </a:p>
        </p:txBody>
      </p:sp>
      <p:sp>
        <p:nvSpPr>
          <p:cNvPr id="3" name="Объект 2"/>
          <p:cNvSpPr>
            <a:spLocks noGrp="1"/>
          </p:cNvSpPr>
          <p:nvPr>
            <p:ph idx="1"/>
          </p:nvPr>
        </p:nvSpPr>
        <p:spPr>
          <a:xfrm>
            <a:off x="771524" y="1514474"/>
            <a:ext cx="10687049" cy="4810125"/>
          </a:xfrm>
        </p:spPr>
        <p:txBody>
          <a:bodyPr>
            <a:normAutofit fontScale="70000" lnSpcReduction="20000"/>
          </a:bodyPr>
          <a:lstStyle/>
          <a:p>
            <a:pPr marL="342900" lvl="0" indent="-342900" algn="just">
              <a:spcAft>
                <a:spcPts val="0"/>
              </a:spcAft>
              <a:buFont typeface="Wingdings" panose="05000000000000000000" pitchFamily="2" charset="2"/>
              <a:buChar char=""/>
              <a:tabLst>
                <a:tab pos="450215" algn="l"/>
                <a:tab pos="540385" algn="l"/>
              </a:tabLst>
            </a:pPr>
            <a:r>
              <a:rPr lang="ru-RU" sz="3400" dirty="0">
                <a:solidFill>
                  <a:srgbClr val="000000"/>
                </a:solidFill>
                <a:ea typeface="Times New Roman" panose="02020603050405020304" pitchFamily="18" charset="0"/>
              </a:rPr>
              <a:t>Необходимо подготовить </a:t>
            </a:r>
            <a:r>
              <a:rPr lang="ru-RU" sz="3400" dirty="0" err="1">
                <a:solidFill>
                  <a:srgbClr val="000000"/>
                </a:solidFill>
                <a:ea typeface="Times New Roman" panose="02020603050405020304" pitchFamily="18" charset="0"/>
              </a:rPr>
              <a:t>аутрич</a:t>
            </a:r>
            <a:r>
              <a:rPr lang="ru-RU" sz="3400" dirty="0">
                <a:solidFill>
                  <a:srgbClr val="000000"/>
                </a:solidFill>
                <a:ea typeface="Times New Roman" panose="02020603050405020304" pitchFamily="18" charset="0"/>
              </a:rPr>
              <a:t>-работников, клиенты которых являются ЛЖВ/ЛУИН, по вопросам повышения приверженности к АРВ-терапии. Выделить 3 ставки для работы с ЛЖВ в ОО «Путь здоровья 1». </a:t>
            </a:r>
            <a:endParaRPr lang="ru-RU" sz="3400" dirty="0">
              <a:ea typeface="Calibri" panose="020F0502020204030204" pitchFamily="34" charset="0"/>
            </a:endParaRPr>
          </a:p>
          <a:p>
            <a:pPr marL="342900" lvl="0" indent="-342900" algn="just">
              <a:spcAft>
                <a:spcPts val="0"/>
              </a:spcAft>
              <a:buFont typeface="Wingdings" panose="05000000000000000000" pitchFamily="2" charset="2"/>
              <a:buChar char=""/>
            </a:pPr>
            <a:r>
              <a:rPr lang="ru-RU" sz="3400" dirty="0">
                <a:ea typeface="Times New Roman" panose="02020603050405020304" pitchFamily="18" charset="0"/>
              </a:rPr>
              <a:t>С 2019 года оказывается существенная поддержка профилактических программ из средств местного бюджета: дополнительные средства на меры в ответ на ВИЧ 149 млн. в 2019 году, 95,8 млн. в 2020м году, 89,8 млн. в 2021м году и 107,3 на 2022-й год.  </a:t>
            </a:r>
          </a:p>
          <a:p>
            <a:pPr marL="342900" indent="-342900" algn="just">
              <a:spcAft>
                <a:spcPts val="0"/>
              </a:spcAft>
              <a:buFont typeface="Wingdings" panose="05000000000000000000" pitchFamily="2" charset="2"/>
              <a:buChar char=""/>
            </a:pPr>
            <a:r>
              <a:rPr lang="ru-RU" sz="4000" dirty="0">
                <a:latin typeface="Garamond" panose="02020404030301010803" pitchFamily="18" charset="0"/>
                <a:ea typeface="Times New Roman" panose="02020603050405020304" pitchFamily="18" charset="0"/>
              </a:rPr>
              <a:t>Сокращение ставок </a:t>
            </a:r>
            <a:r>
              <a:rPr lang="ru-RU" sz="4000" dirty="0" err="1">
                <a:latin typeface="Garamond" panose="02020404030301010803" pitchFamily="18" charset="0"/>
                <a:ea typeface="Times New Roman" panose="02020603050405020304" pitchFamily="18" charset="0"/>
              </a:rPr>
              <a:t>аутрич</a:t>
            </a:r>
            <a:r>
              <a:rPr lang="ru-RU" sz="4000" dirty="0">
                <a:latin typeface="Garamond" panose="02020404030301010803" pitchFamily="18" charset="0"/>
                <a:ea typeface="Times New Roman" panose="02020603050405020304" pitchFamily="18" charset="0"/>
              </a:rPr>
              <a:t>-работников влияет на уровень охвата и качество реализуемых проектов</a:t>
            </a:r>
          </a:p>
          <a:p>
            <a:pPr marL="342900" lvl="0" indent="-342900" algn="just">
              <a:spcAft>
                <a:spcPts val="0"/>
              </a:spcAft>
              <a:buClr>
                <a:srgbClr val="83992A"/>
              </a:buClr>
              <a:buFont typeface="Wingdings" panose="05000000000000000000" pitchFamily="2" charset="2"/>
              <a:buChar char=""/>
            </a:pPr>
            <a:r>
              <a:rPr lang="ru-RU" sz="34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ОЦСПИД следует провести дополнительную рабочую встречу с врачами наркологами и юристом ОЦПЗ по работе с клиентами программы по ВИЧ/СПИДу и рассмотреть возможность закупа </a:t>
            </a:r>
            <a:r>
              <a:rPr lang="ru-RU" sz="3400" dirty="0" err="1">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налоксона</a:t>
            </a:r>
            <a:r>
              <a:rPr lang="ru-RU" sz="34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 для использования при передозировке. Провести совместно с наркологической службой </a:t>
            </a:r>
            <a:r>
              <a:rPr lang="ru-RU" sz="3400" dirty="0" err="1">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вебинары</a:t>
            </a:r>
            <a:r>
              <a:rPr lang="ru-RU" sz="34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 для </a:t>
            </a:r>
            <a:r>
              <a:rPr lang="ru-RU" sz="3400" dirty="0" err="1">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аутрич</a:t>
            </a:r>
            <a:r>
              <a:rPr lang="ru-RU" sz="34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 работников (ЛУИН) по работе с людьми, употребляющих новые ПАВ. Организовать </a:t>
            </a:r>
            <a:r>
              <a:rPr lang="ru-RU" sz="3400" dirty="0" err="1">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вебинар</a:t>
            </a:r>
            <a:r>
              <a:rPr lang="ru-RU" sz="34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 о важности вакцинации от </a:t>
            </a:r>
            <a:r>
              <a:rPr lang="ru-RU" sz="3400" dirty="0" err="1">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Ковид</a:t>
            </a:r>
            <a:r>
              <a:rPr lang="ru-RU" sz="34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- 19.</a:t>
            </a:r>
            <a:endParaRPr lang="ru-RU" sz="16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endParaRPr>
          </a:p>
          <a:p>
            <a:pPr marL="342900" indent="-342900" algn="just">
              <a:spcAft>
                <a:spcPts val="0"/>
              </a:spcAft>
              <a:buFont typeface="Wingdings" panose="05000000000000000000" pitchFamily="2" charset="2"/>
              <a:buChar char=""/>
            </a:pPr>
            <a:endParaRPr lang="ru-RU" sz="3200" dirty="0">
              <a:latin typeface="Garamond" panose="02020404030301010803"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3200" dirty="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178797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a:t>
            </a:r>
            <a:r>
              <a:rPr lang="ru-RU" dirty="0" err="1"/>
              <a:t>Костанай</a:t>
            </a:r>
            <a:r>
              <a:rPr lang="ru-RU" dirty="0"/>
              <a:t> (ВИЧ) </a:t>
            </a:r>
          </a:p>
        </p:txBody>
      </p:sp>
      <p:sp>
        <p:nvSpPr>
          <p:cNvPr id="3" name="Объект 2"/>
          <p:cNvSpPr>
            <a:spLocks noGrp="1"/>
          </p:cNvSpPr>
          <p:nvPr>
            <p:ph idx="1"/>
          </p:nvPr>
        </p:nvSpPr>
        <p:spPr>
          <a:xfrm>
            <a:off x="733424" y="2085974"/>
            <a:ext cx="10725150" cy="4314825"/>
          </a:xfrm>
        </p:spPr>
        <p:txBody>
          <a:bodyPr>
            <a:normAutofit fontScale="92500" lnSpcReduction="20000"/>
          </a:bodyPr>
          <a:lstStyle/>
          <a:p>
            <a:pPr marL="342900" lvl="0" indent="-342900" algn="just">
              <a:spcAft>
                <a:spcPts val="0"/>
              </a:spcAft>
              <a:buFont typeface="Wingdings" panose="05000000000000000000" pitchFamily="2" charset="2"/>
              <a:buChar char=""/>
            </a:pPr>
            <a:r>
              <a:rPr lang="ru-RU" dirty="0">
                <a:ea typeface="Times New Roman" panose="02020603050405020304" pitchFamily="18" charset="0"/>
              </a:rPr>
              <a:t>Охват </a:t>
            </a:r>
            <a:r>
              <a:rPr lang="ru-RU" dirty="0" err="1">
                <a:ea typeface="Times New Roman" panose="02020603050405020304" pitchFamily="18" charset="0"/>
              </a:rPr>
              <a:t>профпрограммами</a:t>
            </a:r>
            <a:r>
              <a:rPr lang="ru-RU" dirty="0">
                <a:ea typeface="Times New Roman" panose="02020603050405020304" pitchFamily="18" charset="0"/>
              </a:rPr>
              <a:t> ЛУИН по нормативам должен составлять 60% от оценочного числа или 3900 человек, вместо фактических 2754 ЛУИН (42%). необходимо увеличить количество охвата ЛУИН профилактическими программами до 60% от оценочного числа и увеличить объем раздаточный материал (презервативы, </a:t>
            </a:r>
            <a:r>
              <a:rPr lang="ru-RU" dirty="0" err="1">
                <a:ea typeface="Times New Roman" panose="02020603050405020304" pitchFamily="18" charset="0"/>
              </a:rPr>
              <a:t>лубриканты</a:t>
            </a:r>
            <a:r>
              <a:rPr lang="ru-RU" dirty="0">
                <a:ea typeface="Times New Roman" panose="02020603050405020304" pitchFamily="18" charset="0"/>
              </a:rPr>
              <a:t>) для СР и МСМ до нормативов.</a:t>
            </a:r>
          </a:p>
          <a:p>
            <a:pPr marL="342900" lvl="0" indent="-342900" algn="just">
              <a:spcAft>
                <a:spcPts val="0"/>
              </a:spcAft>
              <a:buClr>
                <a:srgbClr val="83992A"/>
              </a:buClr>
              <a:buFont typeface="Wingdings" panose="05000000000000000000" pitchFamily="2" charset="2"/>
              <a:buChar char=""/>
            </a:pPr>
            <a:r>
              <a:rPr lang="ru-RU" sz="2300" dirty="0">
                <a:solidFill>
                  <a:prstClr val="black">
                    <a:lumMod val="85000"/>
                    <a:lumOff val="15000"/>
                  </a:prstClr>
                </a:solidFill>
                <a:ea typeface="Times New Roman" panose="02020603050405020304" pitchFamily="18" charset="0"/>
              </a:rPr>
              <a:t>Существует необходимость увеличения количества охвата МСМ до 20% от оценочного числа. </a:t>
            </a:r>
            <a:endParaRPr lang="ru-RU" sz="28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solidFill>
                  <a:srgbClr val="000000"/>
                </a:solidFill>
                <a:ea typeface="Times New Roman" panose="02020603050405020304" pitchFamily="18" charset="0"/>
              </a:rPr>
              <a:t>Центру СПИД </a:t>
            </a:r>
            <a:r>
              <a:rPr lang="ru-RU" dirty="0" err="1">
                <a:solidFill>
                  <a:srgbClr val="000000"/>
                </a:solidFill>
                <a:ea typeface="Times New Roman" panose="02020603050405020304" pitchFamily="18" charset="0"/>
              </a:rPr>
              <a:t>Костанайской</a:t>
            </a:r>
            <a:r>
              <a:rPr lang="ru-RU" dirty="0">
                <a:solidFill>
                  <a:srgbClr val="000000"/>
                </a:solidFill>
                <a:ea typeface="Times New Roman" panose="02020603050405020304" pitchFamily="18" charset="0"/>
              </a:rPr>
              <a:t> области необходимо</a:t>
            </a:r>
            <a:r>
              <a:rPr lang="ru-RU" b="1" dirty="0">
                <a:solidFill>
                  <a:srgbClr val="000000"/>
                </a:solidFill>
                <a:ea typeface="Times New Roman" panose="02020603050405020304" pitchFamily="18" charset="0"/>
              </a:rPr>
              <a:t> </a:t>
            </a:r>
            <a:r>
              <a:rPr lang="ru-RU" dirty="0">
                <a:ea typeface="Times New Roman" panose="02020603050405020304" pitchFamily="18" charset="0"/>
              </a:rPr>
              <a:t>вынести вопрос на рассмотрение ОУЗ о необходимости дополнительной потребности раздаточного материала (шприцы и презервативы) для уязвимых групп населения.</a:t>
            </a:r>
            <a:endParaRPr lang="ru-RU" sz="28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solidFill>
                  <a:srgbClr val="000000"/>
                </a:solidFill>
                <a:ea typeface="Times New Roman" panose="02020603050405020304" pitchFamily="18" charset="0"/>
              </a:rPr>
              <a:t>Центру СПИД </a:t>
            </a:r>
            <a:r>
              <a:rPr lang="ru-RU" dirty="0" err="1">
                <a:solidFill>
                  <a:srgbClr val="000000"/>
                </a:solidFill>
                <a:ea typeface="Times New Roman" panose="02020603050405020304" pitchFamily="18" charset="0"/>
              </a:rPr>
              <a:t>Костанайской</a:t>
            </a:r>
            <a:r>
              <a:rPr lang="ru-RU" dirty="0">
                <a:solidFill>
                  <a:srgbClr val="000000"/>
                </a:solidFill>
                <a:ea typeface="Times New Roman" panose="02020603050405020304" pitchFamily="18" charset="0"/>
              </a:rPr>
              <a:t> области необходимо</a:t>
            </a:r>
            <a:r>
              <a:rPr lang="ru-RU" b="1" dirty="0">
                <a:solidFill>
                  <a:srgbClr val="000000"/>
                </a:solidFill>
                <a:ea typeface="Times New Roman" panose="02020603050405020304" pitchFamily="18" charset="0"/>
              </a:rPr>
              <a:t> </a:t>
            </a:r>
            <a:r>
              <a:rPr lang="ru-RU" dirty="0">
                <a:ea typeface="Times New Roman" panose="02020603050405020304" pitchFamily="18" charset="0"/>
              </a:rPr>
              <a:t>увеличить охват </a:t>
            </a:r>
            <a:r>
              <a:rPr lang="ru-RU" dirty="0" err="1">
                <a:ea typeface="Times New Roman" panose="02020603050405020304" pitchFamily="18" charset="0"/>
              </a:rPr>
              <a:t>профпрограммами</a:t>
            </a:r>
            <a:r>
              <a:rPr lang="ru-RU" dirty="0">
                <a:ea typeface="Times New Roman" panose="02020603050405020304" pitchFamily="18" charset="0"/>
              </a:rPr>
              <a:t> количество ЛУИН, РС, МСМ до индикаторов  приказа  МЗ РК №137.</a:t>
            </a:r>
            <a:endParaRPr lang="ru-RU" sz="28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solidFill>
                  <a:srgbClr val="000000"/>
                </a:solidFill>
                <a:ea typeface="Times New Roman" panose="02020603050405020304" pitchFamily="18" charset="0"/>
              </a:rPr>
              <a:t>Центру СПИД </a:t>
            </a:r>
            <a:r>
              <a:rPr lang="ru-RU" dirty="0" err="1">
                <a:solidFill>
                  <a:srgbClr val="000000"/>
                </a:solidFill>
                <a:ea typeface="Times New Roman" panose="02020603050405020304" pitchFamily="18" charset="0"/>
              </a:rPr>
              <a:t>Костанайской</a:t>
            </a:r>
            <a:r>
              <a:rPr lang="ru-RU" b="1" dirty="0">
                <a:solidFill>
                  <a:srgbClr val="000000"/>
                </a:solidFill>
                <a:ea typeface="Times New Roman" panose="02020603050405020304" pitchFamily="18" charset="0"/>
              </a:rPr>
              <a:t> </a:t>
            </a:r>
            <a:r>
              <a:rPr lang="ru-RU" dirty="0">
                <a:ea typeface="Times New Roman" panose="02020603050405020304" pitchFamily="18" charset="0"/>
              </a:rPr>
              <a:t>увеличить охват экспресс-тестированием на ВИЧ-инфекцию ЛУИН до индикаторов приказа МЗ РК №137.</a:t>
            </a:r>
            <a:endParaRPr lang="ru-RU" sz="2800" dirty="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377815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a:t>
            </a:r>
            <a:r>
              <a:rPr lang="ru-RU" dirty="0" err="1"/>
              <a:t>Костанай</a:t>
            </a:r>
            <a:r>
              <a:rPr lang="ru-RU" dirty="0"/>
              <a:t> (ТБ) </a:t>
            </a:r>
          </a:p>
        </p:txBody>
      </p:sp>
      <p:sp>
        <p:nvSpPr>
          <p:cNvPr id="3" name="Объект 2"/>
          <p:cNvSpPr>
            <a:spLocks noGrp="1"/>
          </p:cNvSpPr>
          <p:nvPr>
            <p:ph idx="1"/>
          </p:nvPr>
        </p:nvSpPr>
        <p:spPr>
          <a:xfrm>
            <a:off x="733424" y="2009774"/>
            <a:ext cx="10725150" cy="4314825"/>
          </a:xfrm>
        </p:spPr>
        <p:txBody>
          <a:bodyPr>
            <a:normAutofit lnSpcReduction="10000"/>
          </a:bodyPr>
          <a:lstStyle/>
          <a:p>
            <a:pPr marL="0" indent="0" algn="just">
              <a:spcAft>
                <a:spcPts val="0"/>
              </a:spcAft>
              <a:buNone/>
            </a:pPr>
            <a:r>
              <a:rPr lang="ru-RU" sz="2000" b="1" dirty="0">
                <a:latin typeface="Garamond" panose="02020404030301010803" pitchFamily="18" charset="0"/>
                <a:ea typeface="Times New Roman" panose="02020603050405020304" pitchFamily="18" charset="0"/>
              </a:rPr>
              <a:t>Организационно-методические:</a:t>
            </a:r>
            <a:endParaRPr lang="ru-RU" sz="2000" dirty="0">
              <a:solidFill>
                <a:srgbClr val="000000"/>
              </a:solidFill>
              <a:latin typeface="Garamond" panose="02020404030301010803"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На момент визита НПО и ОЦФ получили планшеты для химизаторов ПМСП и </a:t>
            </a:r>
            <a:r>
              <a:rPr lang="ru-RU" dirty="0" err="1">
                <a:solidFill>
                  <a:srgbClr val="000000"/>
                </a:solidFill>
                <a:latin typeface="Garamond" panose="02020404030301010803" pitchFamily="18" charset="0"/>
                <a:ea typeface="Calibri" panose="020F0502020204030204" pitchFamily="34" charset="0"/>
                <a:cs typeface="Times New Roman" panose="02020603050405020304" pitchFamily="18" charset="0"/>
              </a:rPr>
              <a:t>аутрич</a:t>
            </a: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 работников для ведения пациентов на ВНЛ;</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solidFill>
                  <a:srgbClr val="000000"/>
                </a:solidFill>
                <a:latin typeface="Garamond" panose="02020404030301010803" pitchFamily="18" charset="0"/>
                <a:ea typeface="Calibri" panose="020F0502020204030204" pitchFamily="34" charset="0"/>
                <a:cs typeface="Times New Roman" panose="02020603050405020304" pitchFamily="18" charset="0"/>
              </a:rPr>
              <a:t>Существует потребность в повторном обучении сотрудников НПО «Здоровая нация» заполнению учетно-отчетной документации;</a:t>
            </a:r>
            <a:endParaRPr lang="ru-RU"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ГРПГФ по компоненту «Туберкулез» необходимо провести освежающие тренинги для </a:t>
            </a:r>
            <a:r>
              <a:rPr lang="ru-RU" dirty="0" err="1">
                <a:latin typeface="Garamond" panose="02020404030301010803" pitchFamily="18" charset="0"/>
                <a:ea typeface="Times New Roman" panose="02020603050405020304" pitchFamily="18" charset="0"/>
              </a:rPr>
              <a:t>аутрич</a:t>
            </a:r>
            <a:r>
              <a:rPr lang="ru-RU" dirty="0">
                <a:latin typeface="Garamond" panose="02020404030301010803" pitchFamily="18" charset="0"/>
                <a:ea typeface="Times New Roman" panose="02020603050405020304" pitchFamily="18" charset="0"/>
              </a:rPr>
              <a:t>-работников. </a:t>
            </a:r>
            <a:endParaRPr lang="ru-RU" sz="2800" dirty="0">
              <a:latin typeface="Garamond" panose="02020404030301010803"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 Решением </a:t>
            </a:r>
            <a:r>
              <a:rPr lang="ru-RU" dirty="0" err="1">
                <a:latin typeface="Garamond" panose="02020404030301010803" pitchFamily="18" charset="0"/>
                <a:ea typeface="Times New Roman" panose="02020603050405020304" pitchFamily="18" charset="0"/>
              </a:rPr>
              <a:t>Маслихата</a:t>
            </a:r>
            <a:r>
              <a:rPr lang="ru-RU" dirty="0">
                <a:latin typeface="Garamond" panose="02020404030301010803" pitchFamily="18" charset="0"/>
                <a:ea typeface="Times New Roman" panose="02020603050405020304" pitchFamily="18" charset="0"/>
              </a:rPr>
              <a:t> решен вопрос о ежемесячной выплате социальных пособий больным ТБ на амбулаторном этапе, с 01 июля 2022г по всей области в размере 10 МРП. По итогам 7 месяцев 2022 года ежемесячное пособие получают 151 больных ТБ, находящихся на амбулаторном лечении.</a:t>
            </a:r>
            <a:endParaRPr lang="ru-RU" sz="2800" dirty="0">
              <a:latin typeface="Garamond" panose="02020404030301010803"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287018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lstStyle/>
          <a:p>
            <a:r>
              <a:rPr lang="ru-RU" dirty="0"/>
              <a:t>Выводы г. </a:t>
            </a:r>
            <a:r>
              <a:rPr lang="ru-RU" dirty="0" err="1"/>
              <a:t>Костанай</a:t>
            </a:r>
            <a:r>
              <a:rPr lang="ru-RU" dirty="0"/>
              <a:t> (ТБ) </a:t>
            </a:r>
          </a:p>
        </p:txBody>
      </p:sp>
      <p:sp>
        <p:nvSpPr>
          <p:cNvPr id="3" name="Объект 2"/>
          <p:cNvSpPr>
            <a:spLocks noGrp="1"/>
          </p:cNvSpPr>
          <p:nvPr>
            <p:ph idx="1"/>
          </p:nvPr>
        </p:nvSpPr>
        <p:spPr>
          <a:xfrm>
            <a:off x="733424" y="2724150"/>
            <a:ext cx="10725150" cy="3600449"/>
          </a:xfrm>
        </p:spPr>
        <p:txBody>
          <a:bodyPr>
            <a:normAutofit/>
          </a:bodyPr>
          <a:lstStyle/>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Решением </a:t>
            </a:r>
            <a:r>
              <a:rPr lang="ru-RU" dirty="0" err="1">
                <a:latin typeface="Garamond" panose="02020404030301010803" pitchFamily="18" charset="0"/>
                <a:ea typeface="Times New Roman" panose="02020603050405020304" pitchFamily="18" charset="0"/>
              </a:rPr>
              <a:t>Костанайского</a:t>
            </a:r>
            <a:r>
              <a:rPr lang="ru-RU" dirty="0">
                <a:latin typeface="Garamond" panose="02020404030301010803" pitchFamily="18" charset="0"/>
                <a:ea typeface="Times New Roman" panose="02020603050405020304" pitchFamily="18" charset="0"/>
              </a:rPr>
              <a:t> областного </a:t>
            </a:r>
            <a:r>
              <a:rPr lang="ru-RU" dirty="0" err="1">
                <a:latin typeface="Garamond" panose="02020404030301010803" pitchFamily="18" charset="0"/>
                <a:ea typeface="Times New Roman" panose="02020603050405020304" pitchFamily="18" charset="0"/>
              </a:rPr>
              <a:t>маслихата</a:t>
            </a:r>
            <a:r>
              <a:rPr lang="ru-RU" dirty="0">
                <a:latin typeface="Garamond" panose="02020404030301010803" pitchFamily="18" charset="0"/>
                <a:ea typeface="Times New Roman" panose="02020603050405020304" pitchFamily="18" charset="0"/>
              </a:rPr>
              <a:t> утвержден размер оказания социальной поддержки медицинских работников: в сельской местности и поселках </a:t>
            </a:r>
            <a:r>
              <a:rPr lang="ru-RU" dirty="0" err="1">
                <a:latin typeface="Garamond" panose="02020404030301010803" pitchFamily="18" charset="0"/>
                <a:ea typeface="Times New Roman" panose="02020603050405020304" pitchFamily="18" charset="0"/>
              </a:rPr>
              <a:t>Костанайской</a:t>
            </a:r>
            <a:r>
              <a:rPr lang="ru-RU" dirty="0">
                <a:latin typeface="Garamond" panose="02020404030301010803" pitchFamily="18" charset="0"/>
                <a:ea typeface="Times New Roman" panose="02020603050405020304" pitchFamily="18" charset="0"/>
              </a:rPr>
              <a:t> области в размере - 3,5 млн. тенге, в городах районного и областного значения – 2,5 млн. тенге. КОЦФ выделяет дополнительно 1,5 млн. тенге (решение </a:t>
            </a:r>
            <a:r>
              <a:rPr lang="ru-RU" dirty="0" err="1">
                <a:latin typeface="Garamond" panose="02020404030301010803" pitchFamily="18" charset="0"/>
                <a:ea typeface="Times New Roman" panose="02020603050405020304" pitchFamily="18" charset="0"/>
              </a:rPr>
              <a:t>Костанайского</a:t>
            </a:r>
            <a:r>
              <a:rPr lang="ru-RU" dirty="0">
                <a:latin typeface="Garamond" panose="02020404030301010803" pitchFamily="18" charset="0"/>
                <a:ea typeface="Times New Roman" panose="02020603050405020304" pitchFamily="18" charset="0"/>
              </a:rPr>
              <a:t> областного </a:t>
            </a:r>
            <a:r>
              <a:rPr lang="ru-RU" dirty="0" err="1">
                <a:latin typeface="Garamond" panose="02020404030301010803" pitchFamily="18" charset="0"/>
                <a:ea typeface="Times New Roman" panose="02020603050405020304" pitchFamily="18" charset="0"/>
              </a:rPr>
              <a:t>маслихата</a:t>
            </a:r>
            <a:r>
              <a:rPr lang="ru-RU" dirty="0">
                <a:latin typeface="Garamond" panose="02020404030301010803" pitchFamily="18" charset="0"/>
                <a:ea typeface="Times New Roman" panose="02020603050405020304" pitchFamily="18" charset="0"/>
              </a:rPr>
              <a:t> №220 от 28.04.2022г).</a:t>
            </a:r>
            <a:endParaRPr lang="ru-RU" sz="2800" dirty="0">
              <a:latin typeface="Garamond" panose="02020404030301010803"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latin typeface="Garamond" panose="02020404030301010803" pitchFamily="18" charset="0"/>
                <a:ea typeface="Times New Roman" panose="02020603050405020304" pitchFamily="18" charset="0"/>
              </a:rPr>
              <a:t>Сокращены ставки </a:t>
            </a:r>
            <a:r>
              <a:rPr lang="ru-RU" dirty="0" err="1">
                <a:latin typeface="Garamond" panose="02020404030301010803" pitchFamily="18" charset="0"/>
                <a:ea typeface="Times New Roman" panose="02020603050405020304" pitchFamily="18" charset="0"/>
              </a:rPr>
              <a:t>аутрич</a:t>
            </a:r>
            <a:r>
              <a:rPr lang="ru-RU" dirty="0">
                <a:latin typeface="Garamond" panose="02020404030301010803" pitchFamily="18" charset="0"/>
                <a:ea typeface="Times New Roman" panose="02020603050405020304" pitchFamily="18" charset="0"/>
              </a:rPr>
              <a:t>-работников (8 ставок) по проекту Глобального фонда в ОФ «Здоровая нация». Причина – недостаточность финансирования.</a:t>
            </a:r>
            <a:endParaRPr lang="ru-RU" sz="23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214515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Карагандинская область</a:t>
            </a:r>
          </a:p>
        </p:txBody>
      </p:sp>
      <p:sp>
        <p:nvSpPr>
          <p:cNvPr id="3" name="Объект 2"/>
          <p:cNvSpPr>
            <a:spLocks noGrp="1"/>
          </p:cNvSpPr>
          <p:nvPr>
            <p:ph idx="1"/>
          </p:nvPr>
        </p:nvSpPr>
        <p:spPr/>
        <p:txBody>
          <a:bodyPr/>
          <a:lstStyle/>
          <a:p>
            <a:r>
              <a:rPr lang="ru-RU" dirty="0"/>
              <a:t>октябрь 2022 года</a:t>
            </a:r>
          </a:p>
          <a:p>
            <a:pPr marL="0" indent="0">
              <a:buNone/>
            </a:pPr>
            <a:endParaRPr lang="ru-RU" dirty="0"/>
          </a:p>
          <a:p>
            <a:pPr marL="342900" lvl="0" indent="-342900" algn="just">
              <a:spcAft>
                <a:spcPts val="0"/>
              </a:spcAft>
              <a:buFont typeface="Wingdings" panose="05000000000000000000" pitchFamily="2" charset="2"/>
              <a:buChar char=""/>
              <a:tabLst>
                <a:tab pos="198755" algn="l"/>
              </a:tabLst>
            </a:pPr>
            <a:r>
              <a:rPr lang="ru-RU" dirty="0">
                <a:latin typeface="Garamond" panose="02020404030301010803" pitchFamily="18" charset="0"/>
                <a:ea typeface="Times New Roman" panose="02020603050405020304" pitchFamily="18" charset="0"/>
              </a:rPr>
              <a:t>В обоих центрах СПИД не ведется анализ эпидемиологической ситуации в пенитенциарных системах. Небольшая справка была подготовлена по просьбе после визита.</a:t>
            </a:r>
            <a:endParaRPr lang="ru-RU" sz="2800" dirty="0">
              <a:latin typeface="Garamond" panose="02020404030301010803"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98755" algn="l"/>
              </a:tabLst>
            </a:pPr>
            <a:r>
              <a:rPr lang="kk-KZ" dirty="0">
                <a:latin typeface="Garamond" panose="02020404030301010803" pitchFamily="18" charset="0"/>
                <a:ea typeface="Times New Roman" panose="02020603050405020304" pitchFamily="18" charset="0"/>
              </a:rPr>
              <a:t>По итогам визита встреча с руководством областного управления здравоохранения Карагандинской области не </a:t>
            </a:r>
            <a:r>
              <a:rPr lang="ru-RU" dirty="0">
                <a:latin typeface="Garamond" panose="02020404030301010803" pitchFamily="18" charset="0"/>
                <a:ea typeface="Times New Roman" panose="02020603050405020304" pitchFamily="18" charset="0"/>
              </a:rPr>
              <a:t>организована.</a:t>
            </a:r>
            <a:endParaRPr lang="ru-RU" sz="2800" dirty="0">
              <a:latin typeface="Garamond" panose="02020404030301010803"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14653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Достижения (ТБ)</a:t>
            </a:r>
          </a:p>
        </p:txBody>
      </p:sp>
      <p:sp>
        <p:nvSpPr>
          <p:cNvPr id="3" name="Объект 2"/>
          <p:cNvSpPr>
            <a:spLocks noGrp="1"/>
          </p:cNvSpPr>
          <p:nvPr>
            <p:ph idx="1"/>
          </p:nvPr>
        </p:nvSpPr>
        <p:spPr/>
        <p:txBody>
          <a:bodyPr/>
          <a:lstStyle/>
          <a:p>
            <a:endParaRPr lang="ru-RU" b="1" dirty="0"/>
          </a:p>
          <a:p>
            <a:r>
              <a:rPr lang="ru-RU" b="1" dirty="0"/>
              <a:t>Рекомендации предыдущего визита были выполнены:</a:t>
            </a:r>
            <a:r>
              <a:rPr lang="ru-RU" dirty="0"/>
              <a:t> 4 оборудования Джин Эксперт 4-хмодульных получили 01 августа 2019 года, то есть в рекомендованных городах на базе ПТД установлены Джин Эксперт оборудования.</a:t>
            </a:r>
          </a:p>
          <a:p>
            <a:r>
              <a:rPr lang="ru-RU" dirty="0">
                <a:ea typeface="Times New Roman" panose="02020603050405020304" pitchFamily="18" charset="0"/>
              </a:rPr>
              <a:t>Пациенты ОЗТ выразили благодарность за раздачу карточек для закупки продуктовых наборов. </a:t>
            </a:r>
            <a:endParaRPr lang="ru-RU" dirty="0"/>
          </a:p>
          <a:p>
            <a:endParaRPr lang="ru-RU" dirty="0"/>
          </a:p>
        </p:txBody>
      </p:sp>
    </p:spTree>
    <p:extLst>
      <p:ext uri="{BB962C8B-B14F-4D97-AF65-F5344CB8AC3E}">
        <p14:creationId xmlns:p14="http://schemas.microsoft.com/office/powerpoint/2010/main" val="209846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220132"/>
            <a:ext cx="9601196" cy="1303867"/>
          </a:xfrm>
        </p:spPr>
        <p:txBody>
          <a:bodyPr/>
          <a:lstStyle/>
          <a:p>
            <a:r>
              <a:rPr lang="ru-RU" dirty="0"/>
              <a:t>Пробелы  и рекомендации (Караганда)</a:t>
            </a:r>
          </a:p>
        </p:txBody>
      </p:sp>
      <p:sp>
        <p:nvSpPr>
          <p:cNvPr id="3" name="Объект 2"/>
          <p:cNvSpPr>
            <a:spLocks noGrp="1"/>
          </p:cNvSpPr>
          <p:nvPr>
            <p:ph idx="1"/>
          </p:nvPr>
        </p:nvSpPr>
        <p:spPr>
          <a:xfrm>
            <a:off x="981075" y="1523999"/>
            <a:ext cx="9915522" cy="4943475"/>
          </a:xfrm>
        </p:spPr>
        <p:txBody>
          <a:bodyPr>
            <a:normAutofit fontScale="47500" lnSpcReduction="20000"/>
          </a:bodyPr>
          <a:lstStyle/>
          <a:p>
            <a:pPr algn="just">
              <a:spcAft>
                <a:spcPts val="0"/>
              </a:spcAft>
            </a:pPr>
            <a:r>
              <a:rPr lang="ru-RU" sz="4500" dirty="0">
                <a:latin typeface="Garamond" panose="02020404030301010803" pitchFamily="18" charset="0"/>
                <a:ea typeface="Times New Roman" panose="02020603050405020304" pitchFamily="18" charset="0"/>
              </a:rPr>
              <a:t>многие ЛУИН не имеют документов, проблемы с восстановлением, так как нет регистрации по месту жительства и прописки.</a:t>
            </a:r>
          </a:p>
          <a:p>
            <a:pPr algn="just">
              <a:spcAft>
                <a:spcPts val="0"/>
              </a:spcAft>
            </a:pPr>
            <a:r>
              <a:rPr lang="ru-RU" sz="4500" dirty="0">
                <a:latin typeface="Garamond" panose="02020404030301010803" pitchFamily="18" charset="0"/>
                <a:ea typeface="Times New Roman" panose="02020603050405020304" pitchFamily="18" charset="0"/>
              </a:rPr>
              <a:t>Часть АРВП, закупаемых через ЮНИСЕФ, поступают в страну с задержкой 6 месяцев и более, что приводит к частой смене схемы лечения, и как следствие высокий риск развития резистентности. Таким образом, на конец года остается переходящий остаток, который должен быть возвращен в СК «Фармация», соответственно ОЦСПИД вынужден отказаться от части своего заказа.</a:t>
            </a:r>
          </a:p>
          <a:p>
            <a:pPr algn="just">
              <a:spcAft>
                <a:spcPts val="0"/>
              </a:spcAft>
            </a:pPr>
            <a:r>
              <a:rPr lang="ru-RU" sz="4500" b="1" dirty="0">
                <a:solidFill>
                  <a:schemeClr val="tx1"/>
                </a:solidFill>
                <a:latin typeface="Garamond" panose="02020404030301010803" pitchFamily="18" charset="0"/>
                <a:ea typeface="Times New Roman" panose="02020603050405020304" pitchFamily="18" charset="0"/>
              </a:rPr>
              <a:t>Рекомендации ОЦСПИД: </a:t>
            </a:r>
            <a:r>
              <a:rPr lang="ru-RU" sz="4500" dirty="0">
                <a:solidFill>
                  <a:schemeClr val="tx1"/>
                </a:solidFill>
                <a:latin typeface="Garamond" panose="02020404030301010803" pitchFamily="18" charset="0"/>
                <a:ea typeface="Times New Roman" panose="02020603050405020304" pitchFamily="18" charset="0"/>
              </a:rPr>
              <a:t>рассмотреть возможность бесконтактной раздачи ТМЦ, в случае второй «волны» </a:t>
            </a:r>
            <a:r>
              <a:rPr lang="en-US" sz="4500" dirty="0">
                <a:solidFill>
                  <a:schemeClr val="tx1"/>
                </a:solidFill>
                <a:latin typeface="Garamond" panose="02020404030301010803" pitchFamily="18" charset="0"/>
                <a:ea typeface="Times New Roman" panose="02020603050405020304" pitchFamily="18" charset="0"/>
              </a:rPr>
              <a:t>COVID</a:t>
            </a:r>
            <a:r>
              <a:rPr lang="ru-RU" sz="4500" dirty="0">
                <a:solidFill>
                  <a:schemeClr val="tx1"/>
                </a:solidFill>
                <a:latin typeface="Garamond" panose="02020404030301010803" pitchFamily="18" charset="0"/>
                <a:ea typeface="Times New Roman" panose="02020603050405020304" pitchFamily="18" charset="0"/>
              </a:rPr>
              <a:t> – 19</a:t>
            </a:r>
          </a:p>
          <a:p>
            <a:pPr lvl="0">
              <a:buClr>
                <a:srgbClr val="83992A"/>
              </a:buClr>
            </a:pPr>
            <a:r>
              <a:rPr lang="ru-RU" sz="4500" dirty="0">
                <a:solidFill>
                  <a:schemeClr val="tx1"/>
                </a:solidFill>
                <a:latin typeface="Garamond" panose="02020404030301010803" pitchFamily="18" charset="0"/>
                <a:ea typeface="Times New Roman" panose="02020603050405020304" pitchFamily="18" charset="0"/>
              </a:rPr>
              <a:t>следует направить письмо в КНЦДИЗ с просьбой оказать содействие в решении вопроса совместно с ТОО «СК-Фармация» в сохранении запаса для обеспечения препаратами АРВП в начале следующего года, пока будет завершен закуп на новый год и будет осуществлена поставка в регионы </a:t>
            </a:r>
          </a:p>
          <a:p>
            <a:pPr lvl="0">
              <a:buClr>
                <a:srgbClr val="83992A"/>
              </a:buClr>
            </a:pPr>
            <a:r>
              <a:rPr lang="ru-RU" sz="4200" dirty="0"/>
              <a:t>следует заключить договор с Областной многопрофильной больницей, которая занимается диагностикой и лечением сифилиса согласно клиническим протоколам МЗРК. В среднем потребность составляет 50 человек в год.</a:t>
            </a:r>
            <a:endParaRPr lang="ru-RU" sz="28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0952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Пробелы  и рекомендации (Караганда)</a:t>
            </a:r>
          </a:p>
        </p:txBody>
      </p:sp>
      <p:sp>
        <p:nvSpPr>
          <p:cNvPr id="3" name="Объект 2"/>
          <p:cNvSpPr>
            <a:spLocks noGrp="1"/>
          </p:cNvSpPr>
          <p:nvPr>
            <p:ph idx="1"/>
          </p:nvPr>
        </p:nvSpPr>
        <p:spPr>
          <a:xfrm>
            <a:off x="1085850" y="2162175"/>
            <a:ext cx="9810747" cy="4019550"/>
          </a:xfrm>
        </p:spPr>
        <p:txBody>
          <a:bodyPr>
            <a:normAutofit fontScale="92500" lnSpcReduction="20000"/>
          </a:bodyPr>
          <a:lstStyle/>
          <a:p>
            <a:pPr algn="just">
              <a:spcAft>
                <a:spcPts val="0"/>
              </a:spcAft>
            </a:pPr>
            <a:endParaRPr lang="ru-RU" sz="28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u-RU" dirty="0">
                <a:latin typeface="Garamond" panose="02020404030301010803" pitchFamily="18" charset="0"/>
                <a:ea typeface="Times New Roman" panose="02020603050405020304" pitchFamily="18" charset="0"/>
              </a:rPr>
              <a:t>Пациентов с сочетанной инфекцией ВИЧ/ТБ в учреждениях ДУИС на 01.10.2022г. находится 35 человек (в 2021г. – 41). Из них получают АРТ - 32 человека - 91,4%, за 9 месяцев 2021г. находились на АРТ – 36 пациентов – 88%.</a:t>
            </a:r>
          </a:p>
          <a:p>
            <a:pPr algn="just">
              <a:spcAft>
                <a:spcPts val="0"/>
              </a:spcAft>
            </a:pPr>
            <a:r>
              <a:rPr lang="ru-RU" dirty="0"/>
              <a:t>Сотрудники НПО просят обеспечить возможность впервые посещать клиентов центра СПИД с медицинскими сотрудниками, так как пациенты не всегда реагируют положительно на появление равного консультанта без их ведома. Это является нарушением конфиденциальности.</a:t>
            </a:r>
            <a:endParaRPr lang="ru-RU" sz="2800" dirty="0">
              <a:latin typeface="Garamond" panose="02020404030301010803" pitchFamily="18" charset="0"/>
              <a:ea typeface="Times New Roman" panose="02020603050405020304" pitchFamily="18" charset="0"/>
            </a:endParaRPr>
          </a:p>
          <a:p>
            <a:pPr algn="just">
              <a:spcAft>
                <a:spcPts val="0"/>
              </a:spcAft>
            </a:pPr>
            <a:r>
              <a:rPr lang="ru-RU" b="1" dirty="0">
                <a:solidFill>
                  <a:schemeClr val="tx1"/>
                </a:solidFill>
                <a:latin typeface="Garamond" panose="02020404030301010803" pitchFamily="18" charset="0"/>
                <a:ea typeface="Times New Roman" panose="02020603050405020304" pitchFamily="18" charset="0"/>
              </a:rPr>
              <a:t>Рекомендации ОЦСПИД</a:t>
            </a:r>
            <a:r>
              <a:rPr lang="ru-RU" dirty="0">
                <a:solidFill>
                  <a:schemeClr val="tx1"/>
                </a:solidFill>
                <a:latin typeface="Garamond" panose="02020404030301010803" pitchFamily="18" charset="0"/>
                <a:ea typeface="Times New Roman" panose="02020603050405020304" pitchFamily="18" charset="0"/>
              </a:rPr>
              <a:t>: необходимо усилить работу по предоставлению сопровождающего консультирования с акцентом на начало АРТ и беспрерывном приеме препаратов.</a:t>
            </a:r>
          </a:p>
          <a:p>
            <a:pPr algn="just">
              <a:spcAft>
                <a:spcPts val="0"/>
              </a:spcAft>
            </a:pPr>
            <a:r>
              <a:rPr lang="ru-RU" dirty="0"/>
              <a:t>рассмотреть возможность выделения 0,5 ставки для 1 медсестры в месяц по посещению потерянных пациентов от ОЦ СПИД. </a:t>
            </a:r>
            <a:endParaRPr lang="ru-RU" sz="2800" dirty="0">
              <a:solidFill>
                <a:schemeClr val="tx1"/>
              </a:solidFill>
              <a:latin typeface="Garamond" panose="02020404030301010803" pitchFamily="18" charset="0"/>
              <a:ea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31722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20132"/>
            <a:ext cx="9963149" cy="1303867"/>
          </a:xfrm>
        </p:spPr>
        <p:txBody>
          <a:bodyPr>
            <a:normAutofit fontScale="90000"/>
          </a:bodyPr>
          <a:lstStyle/>
          <a:p>
            <a:r>
              <a:rPr lang="ru-RU" dirty="0"/>
              <a:t>Пробелы и рекомендации г. Караганда (ВИЧ) </a:t>
            </a:r>
          </a:p>
        </p:txBody>
      </p:sp>
      <p:sp>
        <p:nvSpPr>
          <p:cNvPr id="3" name="Объект 2"/>
          <p:cNvSpPr>
            <a:spLocks noGrp="1"/>
          </p:cNvSpPr>
          <p:nvPr>
            <p:ph idx="1"/>
          </p:nvPr>
        </p:nvSpPr>
        <p:spPr>
          <a:xfrm>
            <a:off x="700087" y="1323974"/>
            <a:ext cx="10734674" cy="4848226"/>
          </a:xfrm>
        </p:spPr>
        <p:txBody>
          <a:bodyPr>
            <a:noAutofit/>
          </a:bodyPr>
          <a:lstStyle/>
          <a:p>
            <a:r>
              <a:rPr lang="ru-RU" dirty="0"/>
              <a:t>НПО «</a:t>
            </a:r>
            <a:r>
              <a:rPr lang="ru-RU" dirty="0" err="1"/>
              <a:t>Умит</a:t>
            </a:r>
            <a:r>
              <a:rPr lang="ru-RU" dirty="0"/>
              <a:t>»: есть потребность </a:t>
            </a:r>
            <a:r>
              <a:rPr lang="ru-RU" b="1" dirty="0"/>
              <a:t>в проведении экспресс-тестирования на базе НПО</a:t>
            </a:r>
            <a:r>
              <a:rPr lang="ru-RU" dirty="0"/>
              <a:t>, что облегчает охват клиентов экспресс-тестированием, организация передвижного пункта доверия на базе НПО, в связи с тем, что реализация проекта осуществляется не только по отдаленным районам г. Караганды, но и в г. Балхаш. </a:t>
            </a:r>
          </a:p>
          <a:p>
            <a:r>
              <a:rPr lang="ru-RU" b="1" dirty="0"/>
              <a:t>Рекомендация ОО «</a:t>
            </a:r>
            <a:r>
              <a:rPr lang="ru-RU" b="1" dirty="0" err="1"/>
              <a:t>Умит</a:t>
            </a:r>
            <a:r>
              <a:rPr lang="ru-RU" b="1" dirty="0"/>
              <a:t>»</a:t>
            </a:r>
            <a:r>
              <a:rPr lang="ru-RU" dirty="0"/>
              <a:t>, </a:t>
            </a:r>
            <a:r>
              <a:rPr lang="ru-RU" b="1" dirty="0"/>
              <a:t>ОЦСПИД, ГРП ГФ</a:t>
            </a:r>
            <a:r>
              <a:rPr lang="ru-RU" dirty="0"/>
              <a:t>: совместно рассмотреть возможность мобилизации ресурсов из разных источников.</a:t>
            </a:r>
          </a:p>
          <a:p>
            <a:r>
              <a:rPr lang="ru-RU" b="1" dirty="0"/>
              <a:t>Рекомендация ОО «</a:t>
            </a:r>
            <a:r>
              <a:rPr lang="ru-RU" b="1" dirty="0" err="1"/>
              <a:t>Умит</a:t>
            </a:r>
            <a:r>
              <a:rPr lang="ru-RU" b="1" dirty="0"/>
              <a:t>» и ОЦСПИД:</a:t>
            </a:r>
            <a:r>
              <a:rPr lang="ru-RU" dirty="0"/>
              <a:t> организовать совместную площадку для НПО, работающих в программах по ВИЧ/СПИДу и туберкулезу с целью обсуждения программных и финансовых вопросов НПО и включения в повестку дня заседания Областного координационного совета по охране здоровья при Акиме Карагандинской области, где ОО «</a:t>
            </a:r>
            <a:r>
              <a:rPr lang="ru-RU" dirty="0" err="1"/>
              <a:t>Умит</a:t>
            </a:r>
            <a:r>
              <a:rPr lang="ru-RU" dirty="0"/>
              <a:t>» являются членом данного совета.</a:t>
            </a:r>
          </a:p>
          <a:p>
            <a:pPr marL="342900" lvl="0" indent="-342900" algn="just">
              <a:spcAft>
                <a:spcPts val="0"/>
              </a:spcAft>
              <a:buClr>
                <a:srgbClr val="000000"/>
              </a:buClr>
              <a:buFont typeface="Wingdings" panose="05000000000000000000" pitchFamily="2" charset="2"/>
              <a:buChar char=""/>
              <a:tabLst>
                <a:tab pos="450215" algn="l"/>
                <a:tab pos="540385" algn="l"/>
              </a:tabLst>
            </a:pPr>
            <a:endParaRPr lang="ru-RU" sz="20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949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20132"/>
            <a:ext cx="9963149" cy="1303867"/>
          </a:xfrm>
        </p:spPr>
        <p:txBody>
          <a:bodyPr>
            <a:normAutofit fontScale="90000"/>
          </a:bodyPr>
          <a:lstStyle/>
          <a:p>
            <a:r>
              <a:rPr lang="ru-RU" dirty="0"/>
              <a:t>Пробелы и рекомендации г. Караганда (ВИЧ) </a:t>
            </a:r>
          </a:p>
        </p:txBody>
      </p:sp>
      <p:sp>
        <p:nvSpPr>
          <p:cNvPr id="3" name="Объект 2"/>
          <p:cNvSpPr>
            <a:spLocks noGrp="1"/>
          </p:cNvSpPr>
          <p:nvPr>
            <p:ph idx="1"/>
          </p:nvPr>
        </p:nvSpPr>
        <p:spPr>
          <a:xfrm>
            <a:off x="700087" y="1323974"/>
            <a:ext cx="10734674" cy="4848226"/>
          </a:xfrm>
        </p:spPr>
        <p:txBody>
          <a:bodyPr>
            <a:noAutofit/>
          </a:bodyPr>
          <a:lstStyle/>
          <a:p>
            <a:pPr lvl="0">
              <a:buClr>
                <a:srgbClr val="83992A"/>
              </a:buClr>
            </a:pPr>
            <a:r>
              <a:rPr lang="ru-RU" dirty="0"/>
              <a:t>Дополнительное соглашение к договору №007 на выполнение программной деятельности в рамках гранта ГФСТМ между ОБФ «</a:t>
            </a:r>
            <a:r>
              <a:rPr lang="ru-RU" dirty="0" err="1"/>
              <a:t>Шапагат</a:t>
            </a:r>
            <a:r>
              <a:rPr lang="ru-RU" dirty="0"/>
              <a:t>», РГП на ПХВ «КНЦДИЗ МЗРК» и КГП «Карагандинский ОЦ СПИД», было подписано </a:t>
            </a:r>
            <a:r>
              <a:rPr lang="ru-RU" sz="2000" dirty="0">
                <a:ea typeface="Times New Roman" panose="02020603050405020304" pitchFamily="18" charset="0"/>
              </a:rPr>
              <a:t>1 октября 2021 года, при этом </a:t>
            </a:r>
            <a:r>
              <a:rPr lang="ru-RU" sz="2000" dirty="0">
                <a:ea typeface="Calibri" panose="020F0502020204030204" pitchFamily="34" charset="0"/>
                <a:cs typeface="Times New Roman" panose="02020603050405020304" pitchFamily="18" charset="0"/>
              </a:rPr>
              <a:t>вступило в силу до подписания 01 сентября 2021 года. О</a:t>
            </a:r>
            <a:r>
              <a:rPr lang="ru-RU" dirty="0">
                <a:solidFill>
                  <a:prstClr val="black">
                    <a:lumMod val="85000"/>
                    <a:lumOff val="15000"/>
                  </a:prstClr>
                </a:solidFill>
              </a:rPr>
              <a:t>тмечено, что регулярно задерживаются в начале годы процедуры заключения договоров в этой связи сотрудники получают зарплаты и вознаграждения с задержками. </a:t>
            </a:r>
            <a:r>
              <a:rPr lang="ru-RU" b="1" dirty="0"/>
              <a:t>Рекомендация</a:t>
            </a:r>
            <a:r>
              <a:rPr lang="ru-RU" dirty="0"/>
              <a:t>: при оформлении юридических документов необходимо строго соблюдать требования национального законодательства с указанием фактических дат вступления в силу и т.д.</a:t>
            </a:r>
          </a:p>
          <a:p>
            <a:r>
              <a:rPr lang="ru-RU" b="1" dirty="0"/>
              <a:t>Рекомендация ГРП ГФ</a:t>
            </a:r>
            <a:r>
              <a:rPr lang="ru-RU" dirty="0"/>
              <a:t>: следует инициировать процедуры заключения контрактов с ноября текущего года, чтобы официально договора вступили в силу с 01 января нового года, чтобы избежать задержек.</a:t>
            </a:r>
          </a:p>
          <a:p>
            <a:pPr marL="0" lvl="0" indent="0" algn="just">
              <a:spcAft>
                <a:spcPts val="0"/>
              </a:spcAft>
              <a:buClr>
                <a:srgbClr val="000000"/>
              </a:buClr>
              <a:buNone/>
              <a:tabLst>
                <a:tab pos="450215" algn="l"/>
                <a:tab pos="540385" algn="l"/>
              </a:tabLst>
            </a:pPr>
            <a:endParaRPr lang="ru-RU" sz="20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860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Надзорная функция:</a:t>
            </a:r>
          </a:p>
        </p:txBody>
      </p:sp>
      <p:sp>
        <p:nvSpPr>
          <p:cNvPr id="3" name="Объект 2"/>
          <p:cNvSpPr>
            <a:spLocks noGrp="1"/>
          </p:cNvSpPr>
          <p:nvPr>
            <p:ph idx="1"/>
          </p:nvPr>
        </p:nvSpPr>
        <p:spPr/>
        <p:txBody>
          <a:bodyPr/>
          <a:lstStyle/>
          <a:p>
            <a:r>
              <a:rPr lang="ru-RU" dirty="0">
                <a:latin typeface="Times New Roman" panose="02020603050405020304" pitchFamily="18" charset="0"/>
                <a:ea typeface="Times New Roman" panose="02020603050405020304" pitchFamily="18" charset="0"/>
              </a:rPr>
              <a:t>Цель: обеспечение прозрачности и повышение эффективности в управлении грантами через </a:t>
            </a:r>
            <a:r>
              <a:rPr lang="ru-RU" dirty="0" err="1">
                <a:latin typeface="Times New Roman" panose="02020603050405020304" pitchFamily="18" charset="0"/>
                <a:ea typeface="Times New Roman" panose="02020603050405020304" pitchFamily="18" charset="0"/>
              </a:rPr>
              <a:t>всесотороннее</a:t>
            </a:r>
            <a:r>
              <a:rPr lang="ru-RU" dirty="0">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содействие Основных получателей в достижении запланированных целей гранта</a:t>
            </a:r>
          </a:p>
          <a:p>
            <a:r>
              <a:rPr lang="ru-RU" dirty="0">
                <a:solidFill>
                  <a:srgbClr val="000000"/>
                </a:solidFill>
                <a:latin typeface="Times New Roman" panose="02020603050405020304" pitchFamily="18" charset="0"/>
              </a:rPr>
              <a:t>Принцип: </a:t>
            </a:r>
            <a:r>
              <a:rPr lang="ru-RU" dirty="0">
                <a:latin typeface="Times New Roman" panose="02020603050405020304" pitchFamily="18" charset="0"/>
                <a:ea typeface="Times New Roman" panose="02020603050405020304" pitchFamily="18" charset="0"/>
              </a:rPr>
              <a:t>обеспечение рационального и эффективного использования ресурсов - финансовых и кадровых – на пользу стране. </a:t>
            </a:r>
            <a:endParaRPr lang="ru-RU" dirty="0"/>
          </a:p>
        </p:txBody>
      </p:sp>
    </p:spTree>
    <p:extLst>
      <p:ext uri="{BB962C8B-B14F-4D97-AF65-F5344CB8AC3E}">
        <p14:creationId xmlns:p14="http://schemas.microsoft.com/office/powerpoint/2010/main" val="260811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43932"/>
            <a:ext cx="9963149" cy="1303867"/>
          </a:xfrm>
        </p:spPr>
        <p:txBody>
          <a:bodyPr>
            <a:normAutofit fontScale="90000"/>
          </a:bodyPr>
          <a:lstStyle/>
          <a:p>
            <a:r>
              <a:rPr lang="ru-RU" dirty="0"/>
              <a:t>Пробелы и рекомендации г. Караганда (ВИЧ) </a:t>
            </a:r>
          </a:p>
        </p:txBody>
      </p:sp>
      <p:sp>
        <p:nvSpPr>
          <p:cNvPr id="3" name="Объект 2"/>
          <p:cNvSpPr>
            <a:spLocks noGrp="1"/>
          </p:cNvSpPr>
          <p:nvPr>
            <p:ph idx="1"/>
          </p:nvPr>
        </p:nvSpPr>
        <p:spPr>
          <a:xfrm>
            <a:off x="690562" y="1552574"/>
            <a:ext cx="10734674" cy="4848226"/>
          </a:xfrm>
        </p:spPr>
        <p:txBody>
          <a:bodyPr>
            <a:noAutofit/>
          </a:bodyPr>
          <a:lstStyle/>
          <a:p>
            <a:pPr algn="just">
              <a:spcAft>
                <a:spcPts val="0"/>
              </a:spcAft>
            </a:pPr>
            <a:r>
              <a:rPr lang="ru-RU" dirty="0">
                <a:ea typeface="Calibri" panose="020F0502020204030204" pitchFamily="34" charset="0"/>
                <a:cs typeface="Times New Roman" panose="02020603050405020304" pitchFamily="18" charset="0"/>
              </a:rPr>
              <a:t>Пациенты ОБФ «</a:t>
            </a:r>
            <a:r>
              <a:rPr lang="ru-RU" dirty="0" err="1">
                <a:ea typeface="Calibri" panose="020F0502020204030204" pitchFamily="34" charset="0"/>
                <a:cs typeface="Times New Roman" panose="02020603050405020304" pitchFamily="18" charset="0"/>
              </a:rPr>
              <a:t>Шапагат</a:t>
            </a:r>
            <a:r>
              <a:rPr lang="ru-RU" dirty="0">
                <a:ea typeface="Calibri" panose="020F0502020204030204" pitchFamily="34" charset="0"/>
                <a:cs typeface="Times New Roman" panose="02020603050405020304" pitchFamily="18" charset="0"/>
              </a:rPr>
              <a:t>» сталкиваются с проблемами в предоставлении медицинских услуг в связи с внедрением ОСМС, не все сотрудники ПМСП осведомлены по вопросу предоставления помощи для пациентов с социально-значимыми заболеваниями через ГОБМП. </a:t>
            </a:r>
          </a:p>
          <a:p>
            <a:pPr algn="just">
              <a:spcAft>
                <a:spcPts val="0"/>
              </a:spcAft>
            </a:pPr>
            <a:r>
              <a:rPr lang="ru-RU" dirty="0">
                <a:ea typeface="Calibri" panose="020F0502020204030204" pitchFamily="34" charset="0"/>
                <a:cs typeface="Times New Roman" panose="02020603050405020304" pitchFamily="18" charset="0"/>
              </a:rPr>
              <a:t>Специалисты ПМСП объясняют это тем, что данных ЛЖВ нет в системе ОСМС и соответственно оплату требуют из личных расходов с чем равные консультанты не соглашаются, так как согласно Кодексу о здоровье народа не должны требовать оплату.</a:t>
            </a:r>
          </a:p>
          <a:p>
            <a:r>
              <a:rPr lang="ru-RU" sz="2800" b="1" dirty="0"/>
              <a:t>Рекомендация ОБФ «</a:t>
            </a:r>
            <a:r>
              <a:rPr lang="ru-RU" sz="2800" b="1" dirty="0" err="1"/>
              <a:t>Шапагат</a:t>
            </a:r>
            <a:r>
              <a:rPr lang="ru-RU" sz="2800" b="1" dirty="0"/>
              <a:t>»</a:t>
            </a:r>
            <a:r>
              <a:rPr lang="ru-RU" sz="2800" dirty="0"/>
              <a:t>: следует данный вопрос выносить на рассмотрение в заседании МДК с приглашением специалистов ОЦСПИД Карагандинской области. </a:t>
            </a:r>
          </a:p>
        </p:txBody>
      </p:sp>
    </p:spTree>
    <p:extLst>
      <p:ext uri="{BB962C8B-B14F-4D97-AF65-F5344CB8AC3E}">
        <p14:creationId xmlns:p14="http://schemas.microsoft.com/office/powerpoint/2010/main" val="83556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20132"/>
            <a:ext cx="9963149" cy="1303867"/>
          </a:xfrm>
        </p:spPr>
        <p:txBody>
          <a:bodyPr>
            <a:normAutofit fontScale="90000"/>
          </a:bodyPr>
          <a:lstStyle/>
          <a:p>
            <a:r>
              <a:rPr lang="ru-RU" dirty="0"/>
              <a:t>Пробелы и рекомендации г. Караганда (ВИЧ) </a:t>
            </a:r>
          </a:p>
        </p:txBody>
      </p:sp>
      <p:sp>
        <p:nvSpPr>
          <p:cNvPr id="3" name="Объект 2"/>
          <p:cNvSpPr>
            <a:spLocks noGrp="1"/>
          </p:cNvSpPr>
          <p:nvPr>
            <p:ph idx="1"/>
          </p:nvPr>
        </p:nvSpPr>
        <p:spPr>
          <a:xfrm>
            <a:off x="690562" y="1447799"/>
            <a:ext cx="10734674" cy="4848226"/>
          </a:xfrm>
        </p:spPr>
        <p:txBody>
          <a:bodyPr>
            <a:noAutofit/>
          </a:bodyPr>
          <a:lstStyle/>
          <a:p>
            <a:pPr marL="0" lvl="0" indent="0">
              <a:buClr>
                <a:srgbClr val="83992A"/>
              </a:buClr>
              <a:buNone/>
            </a:pPr>
            <a:r>
              <a:rPr lang="ru-RU" b="1" dirty="0"/>
              <a:t>Рекомендация ОБФ «</a:t>
            </a:r>
            <a:r>
              <a:rPr lang="ru-RU" b="1" dirty="0" err="1"/>
              <a:t>Шапагат</a:t>
            </a:r>
            <a:r>
              <a:rPr lang="ru-RU" b="1" dirty="0"/>
              <a:t>»</a:t>
            </a:r>
            <a:r>
              <a:rPr lang="ru-RU" dirty="0"/>
              <a:t>: </a:t>
            </a:r>
          </a:p>
          <a:p>
            <a:pPr>
              <a:buClr>
                <a:srgbClr val="83992A"/>
              </a:buClr>
            </a:pPr>
            <a:r>
              <a:rPr lang="ru-RU" dirty="0">
                <a:solidFill>
                  <a:prstClr val="black">
                    <a:lumMod val="85000"/>
                    <a:lumOff val="15000"/>
                  </a:prstClr>
                </a:solidFill>
              </a:rPr>
              <a:t>Направить письмо от ОБФ «</a:t>
            </a:r>
            <a:r>
              <a:rPr lang="ru-RU" dirty="0" err="1">
                <a:solidFill>
                  <a:prstClr val="black">
                    <a:lumMod val="85000"/>
                    <a:lumOff val="15000"/>
                  </a:prstClr>
                </a:solidFill>
              </a:rPr>
              <a:t>Шапагат</a:t>
            </a:r>
            <a:r>
              <a:rPr lang="ru-RU" dirty="0">
                <a:solidFill>
                  <a:prstClr val="black">
                    <a:lumMod val="85000"/>
                    <a:lumOff val="15000"/>
                  </a:prstClr>
                </a:solidFill>
              </a:rPr>
              <a:t>» в ОЦСПИД о необходимости совместной </a:t>
            </a:r>
            <a:r>
              <a:rPr lang="ru-RU" dirty="0" err="1">
                <a:solidFill>
                  <a:prstClr val="black">
                    <a:lumMod val="85000"/>
                    <a:lumOff val="15000"/>
                  </a:prstClr>
                </a:solidFill>
              </a:rPr>
              <a:t>адвокации</a:t>
            </a:r>
            <a:r>
              <a:rPr lang="ru-RU" dirty="0">
                <a:solidFill>
                  <a:prstClr val="black">
                    <a:lumMod val="85000"/>
                    <a:lumOff val="15000"/>
                  </a:prstClr>
                </a:solidFill>
              </a:rPr>
              <a:t> выделения финансирования для реализации проекта в рамках Государственного социального заказа с составлением технических спецификаций, учитывающие рекомендации экспертов проекта Глобального фонда и </a:t>
            </a:r>
            <a:r>
              <a:rPr lang="ru-RU" dirty="0" err="1">
                <a:solidFill>
                  <a:prstClr val="black">
                    <a:lumMod val="85000"/>
                    <a:lumOff val="15000"/>
                  </a:prstClr>
                </a:solidFill>
              </a:rPr>
              <a:t>адвокации</a:t>
            </a:r>
            <a:r>
              <a:rPr lang="ru-RU" dirty="0">
                <a:solidFill>
                  <a:prstClr val="black">
                    <a:lumMod val="85000"/>
                    <a:lumOff val="15000"/>
                  </a:prstClr>
                </a:solidFill>
              </a:rPr>
              <a:t> участия НПО в формировании лотов ГСЗ.</a:t>
            </a:r>
          </a:p>
          <a:p>
            <a:pPr lvl="0">
              <a:buClr>
                <a:srgbClr val="83992A"/>
              </a:buClr>
            </a:pPr>
            <a:r>
              <a:rPr lang="ru-RU" dirty="0">
                <a:solidFill>
                  <a:prstClr val="black">
                    <a:lumMod val="85000"/>
                    <a:lumOff val="15000"/>
                  </a:prstClr>
                </a:solidFill>
              </a:rPr>
              <a:t>Направить письмо в </a:t>
            </a:r>
            <a:r>
              <a:rPr lang="ru-RU" dirty="0" err="1">
                <a:solidFill>
                  <a:prstClr val="black">
                    <a:lumMod val="85000"/>
                    <a:lumOff val="15000"/>
                  </a:prstClr>
                </a:solidFill>
              </a:rPr>
              <a:t>Маслихат</a:t>
            </a:r>
            <a:r>
              <a:rPr lang="ru-RU" dirty="0">
                <a:solidFill>
                  <a:prstClr val="black">
                    <a:lumMod val="85000"/>
                    <a:lumOff val="15000"/>
                  </a:prstClr>
                </a:solidFill>
              </a:rPr>
              <a:t> Карагандинской области и г. Темиртау о необходимости выделения финансирования для реализации проекта среди КГН и ЛЖВ в рамках Государственного социального заказа. </a:t>
            </a:r>
          </a:p>
          <a:p>
            <a:pPr lvl="0">
              <a:buClr>
                <a:srgbClr val="83992A"/>
              </a:buClr>
            </a:pPr>
            <a:r>
              <a:rPr lang="ru-RU" dirty="0">
                <a:solidFill>
                  <a:prstClr val="black">
                    <a:lumMod val="85000"/>
                    <a:lumOff val="15000"/>
                  </a:prstClr>
                </a:solidFill>
              </a:rPr>
              <a:t>Направить письмо по уточнению статуса ОБФ «</a:t>
            </a:r>
            <a:r>
              <a:rPr lang="ru-RU" dirty="0" err="1">
                <a:solidFill>
                  <a:prstClr val="black">
                    <a:lumMod val="85000"/>
                    <a:lumOff val="15000"/>
                  </a:prstClr>
                </a:solidFill>
              </a:rPr>
              <a:t>Шапагат</a:t>
            </a:r>
            <a:r>
              <a:rPr lang="ru-RU" dirty="0">
                <a:solidFill>
                  <a:prstClr val="black">
                    <a:lumMod val="85000"/>
                    <a:lumOff val="15000"/>
                  </a:prstClr>
                </a:solidFill>
              </a:rPr>
              <a:t>» в составе координационного совета г. Темиртау по вопросам охраны здоровья.</a:t>
            </a:r>
          </a:p>
          <a:p>
            <a:pPr marL="0" lvl="0" indent="0" algn="just">
              <a:spcAft>
                <a:spcPts val="0"/>
              </a:spcAft>
              <a:buClr>
                <a:srgbClr val="000000"/>
              </a:buClr>
              <a:buNone/>
              <a:tabLst>
                <a:tab pos="450215" algn="l"/>
                <a:tab pos="540385" algn="l"/>
              </a:tabLst>
            </a:pPr>
            <a:endParaRPr lang="ru-RU" sz="20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69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20132"/>
            <a:ext cx="9963149" cy="1303867"/>
          </a:xfrm>
        </p:spPr>
        <p:txBody>
          <a:bodyPr>
            <a:normAutofit fontScale="90000"/>
          </a:bodyPr>
          <a:lstStyle/>
          <a:p>
            <a:r>
              <a:rPr lang="ru-RU" dirty="0"/>
              <a:t>Пробелы и рекомендации г. Караганда (ВИЧ) </a:t>
            </a:r>
          </a:p>
        </p:txBody>
      </p:sp>
      <p:sp>
        <p:nvSpPr>
          <p:cNvPr id="3" name="Объект 2"/>
          <p:cNvSpPr>
            <a:spLocks noGrp="1"/>
          </p:cNvSpPr>
          <p:nvPr>
            <p:ph idx="1"/>
          </p:nvPr>
        </p:nvSpPr>
        <p:spPr>
          <a:xfrm>
            <a:off x="690562" y="1447799"/>
            <a:ext cx="10734674" cy="4848226"/>
          </a:xfrm>
        </p:spPr>
        <p:txBody>
          <a:bodyPr>
            <a:noAutofit/>
          </a:bodyPr>
          <a:lstStyle/>
          <a:p>
            <a:pPr algn="just">
              <a:spcAft>
                <a:spcPts val="0"/>
              </a:spcAft>
            </a:pPr>
            <a:r>
              <a:rPr lang="ru-RU" sz="2200" dirty="0">
                <a:latin typeface="Garamond" panose="02020404030301010803" pitchFamily="18" charset="0"/>
                <a:ea typeface="Times New Roman" panose="02020603050405020304" pitchFamily="18" charset="0"/>
              </a:rPr>
              <a:t>Письмо о необходимости выделения ГСЗ от 12 апреля 2022 года было направлено </a:t>
            </a:r>
            <a:r>
              <a:rPr lang="ru-RU" sz="2200" dirty="0">
                <a:solidFill>
                  <a:prstClr val="black"/>
                </a:solidFill>
                <a:latin typeface="Garamond" panose="02020404030301010803" pitchFamily="18" charset="0"/>
                <a:ea typeface="Times New Roman" panose="02020603050405020304" pitchFamily="18" charset="0"/>
              </a:rPr>
              <a:t>ОО «ГАЛА» </a:t>
            </a:r>
            <a:r>
              <a:rPr lang="ru-RU" sz="2200" dirty="0">
                <a:latin typeface="Garamond" panose="02020404030301010803" pitchFamily="18" charset="0"/>
                <a:ea typeface="Times New Roman" panose="02020603050405020304" pitchFamily="18" charset="0"/>
              </a:rPr>
              <a:t>на имя руководителя УЗО Карагандинской области </a:t>
            </a:r>
            <a:r>
              <a:rPr lang="ru-RU" sz="2200" dirty="0" err="1">
                <a:latin typeface="Garamond" panose="02020404030301010803" pitchFamily="18" charset="0"/>
                <a:ea typeface="Times New Roman" panose="02020603050405020304" pitchFamily="18" charset="0"/>
              </a:rPr>
              <a:t>Токсамбаеву</a:t>
            </a:r>
            <a:r>
              <a:rPr lang="ru-RU" sz="2200" dirty="0">
                <a:latin typeface="Garamond" panose="02020404030301010803" pitchFamily="18" charset="0"/>
                <a:ea typeface="Times New Roman" panose="02020603050405020304" pitchFamily="18" charset="0"/>
              </a:rPr>
              <a:t> Г.С. Ответ был получен 04 мая 2022 №12-4-35-3532. Содержание: «Ежегодно из республиканского бюджета в рамках ГСЗ по проекту «Профилактика ВИЧ/СПИД среди населения» проводит финансирование. Для реализации проектов по профилактике и борьбе ВИЧ /СПИД в 2022 году, в связи с недостаточным финансированием из республиканского бюджета, УЗКО готовит документы в областной </a:t>
            </a:r>
            <a:r>
              <a:rPr lang="ru-RU" sz="2200" dirty="0" err="1">
                <a:latin typeface="Garamond" panose="02020404030301010803" pitchFamily="18" charset="0"/>
                <a:ea typeface="Times New Roman" panose="02020603050405020304" pitchFamily="18" charset="0"/>
              </a:rPr>
              <a:t>маслихат</a:t>
            </a:r>
            <a:r>
              <a:rPr lang="ru-RU" sz="2200" dirty="0">
                <a:latin typeface="Garamond" panose="02020404030301010803" pitchFamily="18" charset="0"/>
                <a:ea typeface="Times New Roman" panose="02020603050405020304" pitchFamily="18" charset="0"/>
              </a:rPr>
              <a:t> для содействия выделения средств из местного бюджета для НПО, предоставляющих услуги по ВИЧ-инфекции для КГН и ЛЖВ». </a:t>
            </a:r>
          </a:p>
          <a:p>
            <a:pPr algn="just">
              <a:spcAft>
                <a:spcPts val="0"/>
              </a:spcAft>
            </a:pPr>
            <a:r>
              <a:rPr lang="ru-RU" sz="2200" b="1" dirty="0">
                <a:solidFill>
                  <a:schemeClr val="tx1"/>
                </a:solidFill>
                <a:latin typeface="Garamond" panose="02020404030301010803" pitchFamily="18" charset="0"/>
                <a:ea typeface="Times New Roman" panose="02020603050405020304" pitchFamily="18" charset="0"/>
              </a:rPr>
              <a:t>Рекомендация</a:t>
            </a:r>
            <a:r>
              <a:rPr lang="ru-RU" sz="2200" dirty="0">
                <a:solidFill>
                  <a:schemeClr val="tx1"/>
                </a:solidFill>
                <a:latin typeface="Garamond" panose="02020404030301010803" pitchFamily="18" charset="0"/>
                <a:ea typeface="Times New Roman" panose="02020603050405020304" pitchFamily="18" charset="0"/>
              </a:rPr>
              <a:t>: ОО «ГАЛА» следует направить повторное письмо в УЗО Карагандинской области с запросом информации о статусе решения областного </a:t>
            </a:r>
            <a:r>
              <a:rPr lang="ru-RU" sz="2200" dirty="0" err="1">
                <a:solidFill>
                  <a:schemeClr val="tx1"/>
                </a:solidFill>
                <a:latin typeface="Garamond" panose="02020404030301010803" pitchFamily="18" charset="0"/>
                <a:ea typeface="Times New Roman" panose="02020603050405020304" pitchFamily="18" charset="0"/>
              </a:rPr>
              <a:t>маслихата</a:t>
            </a:r>
            <a:r>
              <a:rPr lang="ru-RU" sz="2200" dirty="0">
                <a:solidFill>
                  <a:schemeClr val="tx1"/>
                </a:solidFill>
                <a:latin typeface="Garamond" panose="02020404030301010803" pitchFamily="18" charset="0"/>
                <a:ea typeface="Times New Roman" panose="02020603050405020304" pitchFamily="18" charset="0"/>
              </a:rPr>
              <a:t> и проявить инициативу оказания технической помощи с целью составления технических спецификаций с учетом рекомендаций экспертов Глобального фонда.</a:t>
            </a:r>
            <a:endParaRPr lang="ru-RU" sz="22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677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Пробелы  и рекомендации (Караганда, компонент ТБ)</a:t>
            </a:r>
          </a:p>
        </p:txBody>
      </p:sp>
      <p:sp>
        <p:nvSpPr>
          <p:cNvPr id="3" name="Объект 2"/>
          <p:cNvSpPr>
            <a:spLocks noGrp="1"/>
          </p:cNvSpPr>
          <p:nvPr>
            <p:ph idx="1"/>
          </p:nvPr>
        </p:nvSpPr>
        <p:spPr>
          <a:xfrm>
            <a:off x="1085851" y="2543175"/>
            <a:ext cx="9810747" cy="4019550"/>
          </a:xfrm>
        </p:spPr>
        <p:txBody>
          <a:bodyPr>
            <a:normAutofit/>
          </a:bodyPr>
          <a:lstStyle/>
          <a:p>
            <a:r>
              <a:rPr lang="ru-RU" dirty="0"/>
              <a:t>ОО «DAUA2050» создано психологом ОЦФ и нуждается в технической поддержке для развития своей деятельности. В рамках государственного социального заказа выделена социальная помощь на сумму  10,813,700 тенге, из них от ОО "DAUA2050" на сумму 762,000 тенге (г. Балхаш, 20 пациентов ежемесячно на 2018 – 2021 гг..</a:t>
            </a:r>
            <a:endParaRPr lang="ru-RU" sz="2800" dirty="0">
              <a:solidFill>
                <a:schemeClr val="tx1"/>
              </a:solidFill>
              <a:latin typeface="Times New Roman" panose="02020603050405020304" pitchFamily="18" charset="0"/>
              <a:ea typeface="Times New Roman" panose="02020603050405020304" pitchFamily="18" charset="0"/>
            </a:endParaRPr>
          </a:p>
          <a:p>
            <a:r>
              <a:rPr lang="ru-RU" b="1" dirty="0">
                <a:solidFill>
                  <a:schemeClr val="tx1"/>
                </a:solidFill>
                <a:latin typeface="Garamond" panose="02020404030301010803" pitchFamily="18" charset="0"/>
                <a:ea typeface="Times New Roman" panose="02020603050405020304" pitchFamily="18" charset="0"/>
              </a:rPr>
              <a:t>Рекомендации </a:t>
            </a:r>
            <a:r>
              <a:rPr lang="ru-RU" b="1" dirty="0"/>
              <a:t>ГРП ТБ:</a:t>
            </a:r>
            <a:r>
              <a:rPr lang="ru-RU" dirty="0"/>
              <a:t> рассмотреть возможность поддержки НПО </a:t>
            </a:r>
            <a:r>
              <a:rPr lang="en-US" dirty="0"/>
              <a:t>DAUA</a:t>
            </a:r>
            <a:r>
              <a:rPr lang="ru-RU" dirty="0"/>
              <a:t>2050, которая работает по противотуберкулезной программе с целью расширения деятельности и поддержки организации в регионах Карагандинской области.</a:t>
            </a:r>
          </a:p>
        </p:txBody>
      </p:sp>
    </p:spTree>
    <p:extLst>
      <p:ext uri="{BB962C8B-B14F-4D97-AF65-F5344CB8AC3E}">
        <p14:creationId xmlns:p14="http://schemas.microsoft.com/office/powerpoint/2010/main" val="2323797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Пробелы  и рекомендации (Караганда, компонент ТБ)</a:t>
            </a:r>
          </a:p>
        </p:txBody>
      </p:sp>
      <p:sp>
        <p:nvSpPr>
          <p:cNvPr id="3" name="Объект 2"/>
          <p:cNvSpPr>
            <a:spLocks noGrp="1"/>
          </p:cNvSpPr>
          <p:nvPr>
            <p:ph idx="1"/>
          </p:nvPr>
        </p:nvSpPr>
        <p:spPr>
          <a:xfrm>
            <a:off x="1085851" y="2543175"/>
            <a:ext cx="9810747" cy="4019550"/>
          </a:xfrm>
        </p:spPr>
        <p:txBody>
          <a:bodyPr>
            <a:normAutofit fontScale="92500" lnSpcReduction="10000"/>
          </a:bodyPr>
          <a:lstStyle/>
          <a:p>
            <a:r>
              <a:rPr lang="ru-RU" dirty="0"/>
              <a:t>В 2020 году общее количество не прошедших флюорографический осмотр более 12 месяцев из запланированного контингента составило – 2514 человек, а в 2019 году за тот же период составил -180 человек, охват снизился до 13,4 раза. Решению данного вопроса способствовало бы приобретение портативного </a:t>
            </a:r>
            <a:r>
              <a:rPr lang="ru-RU" dirty="0" err="1"/>
              <a:t>флюорографа</a:t>
            </a:r>
            <a:r>
              <a:rPr lang="ru-RU" dirty="0"/>
              <a:t> (цифровой </a:t>
            </a:r>
            <a:r>
              <a:rPr lang="ru-RU" dirty="0" err="1"/>
              <a:t>малодозовый</a:t>
            </a:r>
            <a:r>
              <a:rPr lang="ru-RU" dirty="0"/>
              <a:t>), что помещается в небольшой автотранспорт.</a:t>
            </a:r>
            <a:endParaRPr lang="ru-RU" b="1" dirty="0"/>
          </a:p>
          <a:p>
            <a:r>
              <a:rPr lang="ru-RU" b="1" u="sng" dirty="0">
                <a:solidFill>
                  <a:srgbClr val="0070C0"/>
                </a:solidFill>
              </a:rPr>
              <a:t>Рекомендация</a:t>
            </a:r>
            <a:r>
              <a:rPr lang="ru-RU" u="sng" dirty="0">
                <a:solidFill>
                  <a:srgbClr val="0070C0"/>
                </a:solidFill>
              </a:rPr>
              <a:t> в </a:t>
            </a:r>
            <a:r>
              <a:rPr lang="ru-RU" b="1" u="sng" dirty="0">
                <a:solidFill>
                  <a:srgbClr val="0070C0"/>
                </a:solidFill>
              </a:rPr>
              <a:t>ГРП ГФ по итогам предыдущего визита не была выполнена</a:t>
            </a:r>
            <a:r>
              <a:rPr lang="ru-RU" u="sng" dirty="0">
                <a:solidFill>
                  <a:srgbClr val="0070C0"/>
                </a:solidFill>
              </a:rPr>
              <a:t>: </a:t>
            </a:r>
            <a:r>
              <a:rPr lang="ru-RU" dirty="0"/>
              <a:t>портативные </a:t>
            </a:r>
            <a:r>
              <a:rPr lang="ru-RU" dirty="0" err="1"/>
              <a:t>флюорографы</a:t>
            </a:r>
            <a:r>
              <a:rPr lang="ru-RU" dirty="0"/>
              <a:t> не приобретены. </a:t>
            </a:r>
          </a:p>
          <a:p>
            <a:r>
              <a:rPr lang="ru-RU" dirty="0"/>
              <a:t>Охват обследованием групп населения с высоким риском заболевания, подлежащие обязательному флюорографическому обследованию на туберкулез на 04.09.2020 года, составило – 84,7%.</a:t>
            </a:r>
          </a:p>
        </p:txBody>
      </p:sp>
    </p:spTree>
    <p:extLst>
      <p:ext uri="{BB962C8B-B14F-4D97-AF65-F5344CB8AC3E}">
        <p14:creationId xmlns:p14="http://schemas.microsoft.com/office/powerpoint/2010/main" val="772903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Пробелы  и рекомендации (Караганда, ПЗТ)</a:t>
            </a:r>
          </a:p>
        </p:txBody>
      </p:sp>
      <p:sp>
        <p:nvSpPr>
          <p:cNvPr id="3" name="Объект 2"/>
          <p:cNvSpPr>
            <a:spLocks noGrp="1"/>
          </p:cNvSpPr>
          <p:nvPr>
            <p:ph idx="1"/>
          </p:nvPr>
        </p:nvSpPr>
        <p:spPr>
          <a:xfrm>
            <a:off x="1085851" y="2543175"/>
            <a:ext cx="9810747" cy="4019550"/>
          </a:xfrm>
        </p:spPr>
        <p:txBody>
          <a:bodyPr>
            <a:normAutofit/>
          </a:bodyPr>
          <a:lstStyle/>
          <a:p>
            <a:endParaRPr lang="ru-RU" b="1" dirty="0"/>
          </a:p>
          <a:p>
            <a:r>
              <a:rPr lang="ru-RU" b="1" u="sng" dirty="0"/>
              <a:t>Рекомендация ОЦПЗ и УЗКО</a:t>
            </a:r>
            <a:r>
              <a:rPr lang="ru-RU" dirty="0"/>
              <a:t>: согласно решению встречи рассмотреть вопрос непрерывной реализации программы ПЗТ с выдачей препарата </a:t>
            </a:r>
            <a:r>
              <a:rPr lang="ru-RU" dirty="0" err="1"/>
              <a:t>метадон</a:t>
            </a:r>
            <a:r>
              <a:rPr lang="ru-RU" dirty="0"/>
              <a:t> для участников программы в г. Караганды и г. Темиртау без перебоев несмотря на ограничительные мероприятия и не переводить пациентов из г. Темиртау в г. Караганды или наоборот.</a:t>
            </a:r>
          </a:p>
          <a:p>
            <a:endParaRPr lang="ru-RU" b="1" dirty="0"/>
          </a:p>
        </p:txBody>
      </p:sp>
    </p:spTree>
    <p:extLst>
      <p:ext uri="{BB962C8B-B14F-4D97-AF65-F5344CB8AC3E}">
        <p14:creationId xmlns:p14="http://schemas.microsoft.com/office/powerpoint/2010/main" val="3921990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220132"/>
            <a:ext cx="9601196" cy="1303867"/>
          </a:xfrm>
        </p:spPr>
        <p:txBody>
          <a:bodyPr/>
          <a:lstStyle/>
          <a:p>
            <a:r>
              <a:rPr lang="ru-RU" dirty="0"/>
              <a:t>Выводы г. Караганда (ВИЧ) </a:t>
            </a:r>
          </a:p>
        </p:txBody>
      </p:sp>
      <p:sp>
        <p:nvSpPr>
          <p:cNvPr id="3" name="Объект 2"/>
          <p:cNvSpPr>
            <a:spLocks noGrp="1"/>
          </p:cNvSpPr>
          <p:nvPr>
            <p:ph idx="1"/>
          </p:nvPr>
        </p:nvSpPr>
        <p:spPr>
          <a:xfrm>
            <a:off x="728662" y="1457324"/>
            <a:ext cx="10734674" cy="4848226"/>
          </a:xfrm>
        </p:spPr>
        <p:txBody>
          <a:bodyPr>
            <a:noAutofit/>
          </a:bodyPr>
          <a:lstStyle/>
          <a:p>
            <a:pPr marL="342900" lvl="0" indent="-342900" algn="just">
              <a:spcAft>
                <a:spcPts val="0"/>
              </a:spcAft>
              <a:buClr>
                <a:srgbClr val="000000"/>
              </a:buClr>
              <a:buFont typeface="Wingdings" panose="05000000000000000000" pitchFamily="2" charset="2"/>
              <a:buChar char=""/>
            </a:pPr>
            <a:r>
              <a:rPr lang="ru-RU" sz="2000" dirty="0">
                <a:latin typeface="Garamond" panose="02020404030301010803" pitchFamily="18" charset="0"/>
                <a:ea typeface="Times New Roman" panose="02020603050405020304" pitchFamily="18" charset="0"/>
              </a:rPr>
              <a:t>Численность населения Карагандинской области сократилось в связи с разделением административных территорий, 5 населенных пунктов (</a:t>
            </a:r>
            <a:r>
              <a:rPr lang="ru-RU" sz="2000" dirty="0" err="1">
                <a:latin typeface="Garamond" panose="02020404030301010803" pitchFamily="18" charset="0"/>
                <a:ea typeface="Times New Roman" panose="02020603050405020304" pitchFamily="18" charset="0"/>
              </a:rPr>
              <a:t>г.Жезказган</a:t>
            </a:r>
            <a:r>
              <a:rPr lang="ru-RU" sz="2000" dirty="0">
                <a:latin typeface="Garamond" panose="02020404030301010803" pitchFamily="18" charset="0"/>
                <a:ea typeface="Times New Roman" panose="02020603050405020304" pitchFamily="18" charset="0"/>
              </a:rPr>
              <a:t>, </a:t>
            </a:r>
            <a:r>
              <a:rPr lang="ru-RU" sz="2000" dirty="0" err="1">
                <a:latin typeface="Garamond" panose="02020404030301010803" pitchFamily="18" charset="0"/>
                <a:ea typeface="Times New Roman" panose="02020603050405020304" pitchFamily="18" charset="0"/>
              </a:rPr>
              <a:t>г.Сатпаев</a:t>
            </a:r>
            <a:r>
              <a:rPr lang="ru-RU" sz="2000" dirty="0">
                <a:latin typeface="Garamond" panose="02020404030301010803" pitchFamily="18" charset="0"/>
                <a:ea typeface="Times New Roman" panose="02020603050405020304" pitchFamily="18" charset="0"/>
              </a:rPr>
              <a:t>, </a:t>
            </a:r>
            <a:r>
              <a:rPr lang="ru-RU" sz="2000" dirty="0" err="1">
                <a:latin typeface="Garamond" panose="02020404030301010803" pitchFamily="18" charset="0"/>
                <a:ea typeface="Times New Roman" panose="02020603050405020304" pitchFamily="18" charset="0"/>
              </a:rPr>
              <a:t>г.Каражал</a:t>
            </a:r>
            <a:r>
              <a:rPr lang="ru-RU" sz="2000" dirty="0">
                <a:latin typeface="Garamond" panose="02020404030301010803" pitchFamily="18" charset="0"/>
                <a:ea typeface="Times New Roman" panose="02020603050405020304" pitchFamily="18" charset="0"/>
              </a:rPr>
              <a:t>, </a:t>
            </a:r>
            <a:r>
              <a:rPr lang="ru-RU" sz="2000" dirty="0" err="1">
                <a:latin typeface="Garamond" panose="02020404030301010803" pitchFamily="18" charset="0"/>
                <a:ea typeface="Times New Roman" panose="02020603050405020304" pitchFamily="18" charset="0"/>
              </a:rPr>
              <a:t>Улытауский</a:t>
            </a:r>
            <a:r>
              <a:rPr lang="ru-RU" sz="2000" dirty="0">
                <a:latin typeface="Garamond" panose="02020404030301010803" pitchFamily="18" charset="0"/>
                <a:ea typeface="Times New Roman" panose="02020603050405020304" pitchFamily="18" charset="0"/>
              </a:rPr>
              <a:t> район и </a:t>
            </a:r>
            <a:r>
              <a:rPr lang="ru-RU" sz="2000" dirty="0" err="1">
                <a:latin typeface="Garamond" panose="02020404030301010803" pitchFamily="18" charset="0"/>
                <a:ea typeface="Times New Roman" panose="02020603050405020304" pitchFamily="18" charset="0"/>
              </a:rPr>
              <a:t>Жанаркинский</a:t>
            </a:r>
            <a:r>
              <a:rPr lang="ru-RU" sz="2000" dirty="0">
                <a:latin typeface="Garamond" panose="02020404030301010803" pitchFamily="18" charset="0"/>
                <a:ea typeface="Times New Roman" panose="02020603050405020304" pitchFamily="18" charset="0"/>
              </a:rPr>
              <a:t> район) были отделены от Карагандинской области. </a:t>
            </a:r>
            <a:endParaRPr lang="ru-RU" dirty="0">
              <a:latin typeface="Garamond" panose="02020404030301010803"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r>
              <a:rPr lang="ru-RU" sz="2000" dirty="0">
                <a:latin typeface="Garamond" panose="02020404030301010803" pitchFamily="18" charset="0"/>
                <a:ea typeface="Times New Roman" panose="02020603050405020304" pitchFamily="18" charset="0"/>
              </a:rPr>
              <a:t>Необходимо улучшить </a:t>
            </a:r>
            <a:r>
              <a:rPr lang="ru-RU" sz="2000" dirty="0" err="1">
                <a:latin typeface="Garamond" panose="02020404030301010803" pitchFamily="18" charset="0"/>
                <a:ea typeface="Times New Roman" panose="02020603050405020304" pitchFamily="18" charset="0"/>
              </a:rPr>
              <a:t>межсекторальное</a:t>
            </a:r>
            <a:r>
              <a:rPr lang="ru-RU" sz="2000" dirty="0">
                <a:latin typeface="Garamond" panose="02020404030301010803" pitchFamily="18" charset="0"/>
                <a:ea typeface="Times New Roman" panose="02020603050405020304" pitchFamily="18" charset="0"/>
              </a:rPr>
              <a:t> взаимодействие с использованием платформы Областного координационного комитета по вопросам охраны здоровья при Акиме Карагандинской области с привлечением неправительственного сектора.</a:t>
            </a:r>
            <a:endParaRPr lang="ru-RU" dirty="0">
              <a:latin typeface="Garamond" panose="02020404030301010803"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r>
              <a:rPr lang="ru-RU" sz="2000" dirty="0">
                <a:latin typeface="Garamond" panose="02020404030301010803" pitchFamily="18" charset="0"/>
                <a:ea typeface="Times New Roman" panose="02020603050405020304" pitchFamily="18" charset="0"/>
              </a:rPr>
              <a:t>Для реализации проекта в рамках ГСЗ в 2022 году было выделено финансирование только для детей с ВИЧ, которая реализуется ОФ «Союз рабочей молодежи», </a:t>
            </a:r>
            <a:r>
              <a:rPr lang="kk-KZ" sz="2000" dirty="0">
                <a:latin typeface="Garamond" panose="02020404030301010803" pitchFamily="18" charset="0"/>
                <a:ea typeface="Times New Roman" panose="02020603050405020304" pitchFamily="18" charset="0"/>
              </a:rPr>
              <a:t>ГСЗ </a:t>
            </a:r>
            <a:r>
              <a:rPr lang="ru-RU" sz="2000" dirty="0">
                <a:latin typeface="Garamond" panose="02020404030301010803" pitchFamily="18" charset="0"/>
                <a:ea typeface="Times New Roman" panose="02020603050405020304" pitchFamily="18" charset="0"/>
              </a:rPr>
              <a:t>состоит из двух лотов: 1) подготовка детей к школе; 2) подготовка к новому году.</a:t>
            </a:r>
            <a:endParaRPr lang="ru-RU" dirty="0">
              <a:latin typeface="Garamond" panose="02020404030301010803"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r>
              <a:rPr lang="ru-RU" sz="2000" dirty="0">
                <a:latin typeface="Garamond" panose="02020404030301010803" pitchFamily="18" charset="0"/>
                <a:ea typeface="Times New Roman" panose="02020603050405020304" pitchFamily="18" charset="0"/>
              </a:rPr>
              <a:t>Не выполнен индикатор по проекту Глобального фонда по выделению ГСЗ для КГН.</a:t>
            </a:r>
          </a:p>
          <a:p>
            <a:pPr marL="342900" lvl="0" indent="-342900" algn="just">
              <a:spcAft>
                <a:spcPts val="0"/>
              </a:spcAft>
              <a:buClr>
                <a:srgbClr val="000000"/>
              </a:buClr>
              <a:buFont typeface="Wingdings" panose="05000000000000000000" pitchFamily="2" charset="2"/>
              <a:buChar char=""/>
              <a:tabLst>
                <a:tab pos="450215" algn="l"/>
                <a:tab pos="540385" algn="l"/>
              </a:tabLst>
            </a:pPr>
            <a:r>
              <a:rPr lang="ru-RU" sz="2000" dirty="0">
                <a:solidFill>
                  <a:srgbClr val="000000"/>
                </a:solidFill>
                <a:latin typeface="Garamond" panose="02020404030301010803" pitchFamily="18" charset="0"/>
                <a:ea typeface="Times New Roman" panose="02020603050405020304" pitchFamily="18" charset="0"/>
              </a:rPr>
              <a:t>Существует потребность в организации обучения по типу «обмена опытом» с успешными регионами Казахстана, в отношении реализации проекта Глобального Фонда по группе ЛУИН. Для такой практики сотрудники ОЦСПИД отметили опыт работы по ЛУИН </a:t>
            </a:r>
            <a:r>
              <a:rPr lang="ru-RU" sz="2000" dirty="0" err="1">
                <a:solidFill>
                  <a:srgbClr val="000000"/>
                </a:solidFill>
                <a:latin typeface="Garamond" panose="02020404030301010803" pitchFamily="18" charset="0"/>
                <a:ea typeface="Times New Roman" panose="02020603050405020304" pitchFamily="18" charset="0"/>
              </a:rPr>
              <a:t>Костанайской</a:t>
            </a:r>
            <a:r>
              <a:rPr lang="ru-RU" sz="2000" dirty="0">
                <a:solidFill>
                  <a:srgbClr val="000000"/>
                </a:solidFill>
                <a:latin typeface="Garamond" panose="02020404030301010803" pitchFamily="18" charset="0"/>
                <a:ea typeface="Times New Roman" panose="02020603050405020304" pitchFamily="18" charset="0"/>
              </a:rPr>
              <a:t> области</a:t>
            </a:r>
            <a:r>
              <a:rPr lang="ru-RU" dirty="0">
                <a:solidFill>
                  <a:srgbClr val="000000"/>
                </a:solidFill>
                <a:latin typeface="Garamond" panose="02020404030301010803" pitchFamily="18" charset="0"/>
                <a:ea typeface="Times New Roman" panose="02020603050405020304" pitchFamily="18" charset="0"/>
              </a:rPr>
              <a:t>.</a:t>
            </a:r>
            <a:endParaRPr lang="ru-RU" dirty="0">
              <a:latin typeface="Garamond" panose="02020404030301010803" pitchFamily="18"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7307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220132"/>
            <a:ext cx="9601196" cy="1303867"/>
          </a:xfrm>
        </p:spPr>
        <p:txBody>
          <a:bodyPr/>
          <a:lstStyle/>
          <a:p>
            <a:r>
              <a:rPr lang="ru-RU" dirty="0"/>
              <a:t>Выводы г. Караганда (ВИЧ) </a:t>
            </a:r>
          </a:p>
        </p:txBody>
      </p:sp>
      <p:sp>
        <p:nvSpPr>
          <p:cNvPr id="3" name="Объект 2"/>
          <p:cNvSpPr>
            <a:spLocks noGrp="1"/>
          </p:cNvSpPr>
          <p:nvPr>
            <p:ph idx="1"/>
          </p:nvPr>
        </p:nvSpPr>
        <p:spPr>
          <a:xfrm>
            <a:off x="728662" y="1457324"/>
            <a:ext cx="10734674" cy="4848226"/>
          </a:xfrm>
        </p:spPr>
        <p:txBody>
          <a:bodyPr>
            <a:noAutofit/>
          </a:bodyPr>
          <a:lstStyle/>
          <a:p>
            <a:pPr marL="0" indent="0" algn="just">
              <a:spcAft>
                <a:spcPts val="0"/>
              </a:spcAft>
              <a:buNone/>
            </a:pPr>
            <a:r>
              <a:rPr lang="ru-RU" sz="2200" b="1" i="1" dirty="0">
                <a:latin typeface="Times New Roman" panose="02020603050405020304" pitchFamily="18" charset="0"/>
                <a:ea typeface="Times New Roman" panose="02020603050405020304" pitchFamily="18" charset="0"/>
              </a:rPr>
              <a:t>Организационно-методические:</a:t>
            </a:r>
            <a:endParaRPr lang="ru-RU" sz="2200" i="1"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С 2019 года оказывается существенная поддержка профилактических программ из средств местного бюджета: дополнительные средства на меры в ответ на ВИЧ 149 млн. в 2019 году, 95,8 млн. в 2020м году, 89,8 млн. в 2021м году и 107,3 на 2022-й год.  </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Существует потребность в оказании помощи 6 обследованным в оформлении удостоверений для дальнейшего </a:t>
            </a:r>
            <a:r>
              <a:rPr lang="ru-RU" sz="2200" dirty="0" err="1">
                <a:latin typeface="Times New Roman" panose="02020603050405020304" pitchFamily="18" charset="0"/>
                <a:ea typeface="Times New Roman" panose="02020603050405020304" pitchFamily="18" charset="0"/>
              </a:rPr>
              <a:t>дообследования</a:t>
            </a:r>
            <a:r>
              <a:rPr lang="ru-RU" sz="2200" dirty="0">
                <a:latin typeface="Times New Roman" panose="02020603050405020304" pitchFamily="18" charset="0"/>
                <a:ea typeface="Times New Roman" panose="02020603050405020304" pitchFamily="18" charset="0"/>
              </a:rPr>
              <a:t>/подтверждения наличия ВИЧ на ИФА, </a:t>
            </a:r>
            <a:r>
              <a:rPr lang="ru-RU" sz="2200" dirty="0" err="1">
                <a:latin typeface="Times New Roman" panose="02020603050405020304" pitchFamily="18" charset="0"/>
                <a:ea typeface="Times New Roman" panose="02020603050405020304" pitchFamily="18" charset="0"/>
              </a:rPr>
              <a:t>Иммуноблотинг</a:t>
            </a:r>
            <a:r>
              <a:rPr lang="ru-RU" sz="2200" dirty="0">
                <a:latin typeface="Times New Roman" panose="02020603050405020304" pitchFamily="18" charset="0"/>
                <a:ea typeface="Times New Roman" panose="02020603050405020304" pitchFamily="18" charset="0"/>
              </a:rPr>
              <a:t>.</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Ставки </a:t>
            </a:r>
            <a:r>
              <a:rPr lang="ru-RU" sz="2200" dirty="0" err="1">
                <a:latin typeface="Times New Roman" panose="02020603050405020304" pitchFamily="18" charset="0"/>
                <a:ea typeface="Times New Roman" panose="02020603050405020304" pitchFamily="18" charset="0"/>
              </a:rPr>
              <a:t>аутрич</a:t>
            </a:r>
            <a:r>
              <a:rPr lang="ru-RU" sz="2200" dirty="0">
                <a:latin typeface="Times New Roman" panose="02020603050405020304" pitchFamily="18" charset="0"/>
                <a:ea typeface="Times New Roman" panose="02020603050405020304" pitchFamily="18" charset="0"/>
              </a:rPr>
              <a:t>-работников РС (7 чел.) поддерживаются из государственного бюджета. Для других групп не выделяется финансирование. </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Из средств ГФ в 2022 году были сокращены 6 ставок, но они не были возмещены из средств государственного бюджета.</a:t>
            </a:r>
          </a:p>
          <a:p>
            <a:pPr marL="342900" lvl="0" indent="-342900" algn="just">
              <a:spcAft>
                <a:spcPts val="0"/>
              </a:spcAft>
              <a:buClr>
                <a:srgbClr val="000000"/>
              </a:buClr>
              <a:buFont typeface="Wingdings" panose="05000000000000000000" pitchFamily="2" charset="2"/>
              <a:buChar char=""/>
            </a:pPr>
            <a:endParaRPr lang="ru-RU" sz="2800" dirty="0">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endParaRPr lang="ru-RU" sz="2800" dirty="0">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tabLst>
                <a:tab pos="450215" algn="l"/>
                <a:tab pos="540385" algn="l"/>
              </a:tabLst>
            </a:pPr>
            <a:endParaRPr lang="ru-RU" sz="20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3119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220132"/>
            <a:ext cx="9601196" cy="1303867"/>
          </a:xfrm>
        </p:spPr>
        <p:txBody>
          <a:bodyPr/>
          <a:lstStyle/>
          <a:p>
            <a:r>
              <a:rPr lang="ru-RU" dirty="0"/>
              <a:t>Выводы г. Караганда (ВИЧ) </a:t>
            </a:r>
          </a:p>
        </p:txBody>
      </p:sp>
      <p:sp>
        <p:nvSpPr>
          <p:cNvPr id="3" name="Объект 2"/>
          <p:cNvSpPr>
            <a:spLocks noGrp="1"/>
          </p:cNvSpPr>
          <p:nvPr>
            <p:ph idx="1"/>
          </p:nvPr>
        </p:nvSpPr>
        <p:spPr>
          <a:xfrm>
            <a:off x="728662" y="1457324"/>
            <a:ext cx="10734674" cy="4848226"/>
          </a:xfrm>
        </p:spPr>
        <p:txBody>
          <a:bodyPr>
            <a:noAutofit/>
          </a:bodyPr>
          <a:lstStyle/>
          <a:p>
            <a:pPr marL="0" indent="0" algn="just">
              <a:spcAft>
                <a:spcPts val="0"/>
              </a:spcAft>
              <a:buNone/>
            </a:pPr>
            <a:r>
              <a:rPr lang="ru-RU" sz="1600" b="1" i="1" dirty="0">
                <a:latin typeface="Times New Roman" panose="02020603050405020304" pitchFamily="18" charset="0"/>
                <a:ea typeface="Times New Roman" panose="02020603050405020304" pitchFamily="18" charset="0"/>
              </a:rPr>
              <a:t>Организационно-методические:</a:t>
            </a:r>
            <a:endParaRPr lang="ru-RU" sz="1600" i="1" dirty="0">
              <a:solidFill>
                <a:srgbClr val="000000"/>
              </a:solidFill>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Охват ЛУИН профилактическими программами составляет – 58% от ОЧ, РС – 63%, МСМ – 24%.</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Целевые индикаторы охвата до конца 2022 года: ЛУИН – 60% от ОЧ, РС – 80% от ОЧ, МСМ-20% от ОЧ.</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Охват тестированием ЛУИН составляет – 85% от охваченных программами (80%), РС – 86%, МСМ – 80%. </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Выявлено среди протестированных ЛУИН – 29 сл., РС – 1 сл., МСМ – 4сл.</a:t>
            </a:r>
          </a:p>
          <a:p>
            <a:pPr marL="342900" lvl="0" indent="-342900" algn="just">
              <a:spcAft>
                <a:spcPts val="0"/>
              </a:spcAft>
              <a:buClr>
                <a:srgbClr val="000000"/>
              </a:buClr>
              <a:buFont typeface="Wingdings" panose="05000000000000000000" pitchFamily="2" charset="2"/>
              <a:buChar char=""/>
            </a:pPr>
            <a:r>
              <a:rPr lang="ru-RU" sz="2200" dirty="0">
                <a:latin typeface="Times New Roman" panose="02020603050405020304" pitchFamily="18" charset="0"/>
                <a:ea typeface="Times New Roman" panose="02020603050405020304" pitchFamily="18" charset="0"/>
              </a:rPr>
              <a:t>Существует необходимость в усилении показателей для достижения второго и третьего 95: 81-77-89.</a:t>
            </a:r>
          </a:p>
          <a:p>
            <a:pPr marL="342900" indent="-342900" algn="just">
              <a:spcAft>
                <a:spcPts val="0"/>
              </a:spcAft>
              <a:buClr>
                <a:srgbClr val="000000"/>
              </a:buClr>
              <a:buFont typeface="Wingdings" panose="05000000000000000000" pitchFamily="2" charset="2"/>
              <a:buChar char=""/>
            </a:pPr>
            <a:r>
              <a:rPr lang="ru-RU" sz="2200" dirty="0">
                <a:solidFill>
                  <a:prstClr val="black">
                    <a:lumMod val="85000"/>
                    <a:lumOff val="15000"/>
                  </a:prstClr>
                </a:solidFill>
                <a:latin typeface="Times New Roman" panose="02020603050405020304" pitchFamily="18" charset="0"/>
                <a:ea typeface="Times New Roman" panose="02020603050405020304" pitchFamily="18" charset="0"/>
              </a:rPr>
              <a:t>Охват КГН по программе </a:t>
            </a:r>
            <a:r>
              <a:rPr lang="en-US" sz="2200" dirty="0" err="1">
                <a:solidFill>
                  <a:prstClr val="black">
                    <a:lumMod val="85000"/>
                    <a:lumOff val="15000"/>
                  </a:prstClr>
                </a:solidFill>
                <a:latin typeface="Times New Roman" panose="02020603050405020304" pitchFamily="18" charset="0"/>
                <a:ea typeface="Times New Roman" panose="02020603050405020304" pitchFamily="18" charset="0"/>
              </a:rPr>
              <a:t>PreP</a:t>
            </a:r>
            <a:r>
              <a:rPr lang="ru-RU" sz="2200" dirty="0">
                <a:solidFill>
                  <a:prstClr val="black">
                    <a:lumMod val="85000"/>
                    <a:lumOff val="15000"/>
                  </a:prstClr>
                </a:solidFill>
                <a:latin typeface="Times New Roman" panose="02020603050405020304" pitchFamily="18" charset="0"/>
                <a:ea typeface="Times New Roman" panose="02020603050405020304" pitchFamily="18" charset="0"/>
              </a:rPr>
              <a:t> – 5 </a:t>
            </a:r>
            <a:r>
              <a:rPr lang="ru-RU" sz="2200" dirty="0" err="1">
                <a:solidFill>
                  <a:prstClr val="black">
                    <a:lumMod val="85000"/>
                    <a:lumOff val="15000"/>
                  </a:prstClr>
                </a:solidFill>
                <a:latin typeface="Times New Roman" panose="02020603050405020304" pitchFamily="18" charset="0"/>
                <a:ea typeface="Times New Roman" panose="02020603050405020304" pitchFamily="18" charset="0"/>
              </a:rPr>
              <a:t>дискордантных</a:t>
            </a:r>
            <a:r>
              <a:rPr lang="ru-RU" sz="2200" dirty="0">
                <a:solidFill>
                  <a:prstClr val="black">
                    <a:lumMod val="85000"/>
                    <a:lumOff val="15000"/>
                  </a:prstClr>
                </a:solidFill>
                <a:latin typeface="Times New Roman" panose="02020603050405020304" pitchFamily="18" charset="0"/>
                <a:ea typeface="Times New Roman" panose="02020603050405020304" pitchFamily="18" charset="0"/>
              </a:rPr>
              <a:t> пар и 27 МСМ.</a:t>
            </a:r>
            <a:endParaRPr lang="ru-RU" sz="2200" dirty="0">
              <a:latin typeface="Times New Roman" panose="02020603050405020304" pitchFamily="18" charset="0"/>
              <a:ea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tabLst>
                <a:tab pos="450215" algn="l"/>
                <a:tab pos="540385" algn="l"/>
              </a:tabLst>
            </a:pPr>
            <a:endParaRPr lang="ru-RU" sz="20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8165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220132"/>
            <a:ext cx="9601196" cy="1303867"/>
          </a:xfrm>
        </p:spPr>
        <p:txBody>
          <a:bodyPr/>
          <a:lstStyle/>
          <a:p>
            <a:r>
              <a:rPr lang="ru-RU" dirty="0"/>
              <a:t>Выводы г. Караганда (ТБ) </a:t>
            </a:r>
          </a:p>
        </p:txBody>
      </p:sp>
      <p:sp>
        <p:nvSpPr>
          <p:cNvPr id="3" name="Объект 2"/>
          <p:cNvSpPr>
            <a:spLocks noGrp="1"/>
          </p:cNvSpPr>
          <p:nvPr>
            <p:ph idx="1"/>
          </p:nvPr>
        </p:nvSpPr>
        <p:spPr>
          <a:xfrm>
            <a:off x="728662" y="2486024"/>
            <a:ext cx="10734674" cy="4848226"/>
          </a:xfrm>
        </p:spPr>
        <p:txBody>
          <a:bodyPr>
            <a:noAutofit/>
          </a:bodyPr>
          <a:lstStyle/>
          <a:p>
            <a:pPr algn="just">
              <a:spcAft>
                <a:spcPts val="0"/>
              </a:spcAft>
            </a:pP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момент визита НПО и ОЦФ получили планшеты для химизаторов ПМСП и </a:t>
            </a:r>
            <a:r>
              <a:rPr lang="ru-RU"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аутрич</a:t>
            </a: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работников для ведения пациентов на ВНЛ;</a:t>
            </a:r>
          </a:p>
          <a:p>
            <a:pPr algn="just">
              <a:spcAft>
                <a:spcPts val="0"/>
              </a:spcAft>
            </a:pPr>
            <a:r>
              <a:rPr lang="ru-RU" i="1" dirty="0">
                <a:latin typeface="Times New Roman" panose="02020603050405020304" pitchFamily="18" charset="0"/>
                <a:ea typeface="Times New Roman" panose="02020603050405020304" pitchFamily="18" charset="0"/>
              </a:rPr>
              <a:t>ГРП ГФ по компоненту «Туберкулез» необходимо провести освежающие тренинги для </a:t>
            </a:r>
            <a:r>
              <a:rPr lang="ru-RU" i="1" dirty="0" err="1">
                <a:latin typeface="Times New Roman" panose="02020603050405020304" pitchFamily="18" charset="0"/>
                <a:ea typeface="Times New Roman" panose="02020603050405020304" pitchFamily="18" charset="0"/>
              </a:rPr>
              <a:t>аутрич</a:t>
            </a:r>
            <a:r>
              <a:rPr lang="ru-RU" i="1" dirty="0">
                <a:latin typeface="Times New Roman" panose="02020603050405020304" pitchFamily="18" charset="0"/>
                <a:ea typeface="Times New Roman" panose="02020603050405020304" pitchFamily="18" charset="0"/>
              </a:rPr>
              <a:t>-работников. </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Clr>
                <a:srgbClr val="000000"/>
              </a:buClr>
              <a:buFont typeface="Wingdings" panose="05000000000000000000" pitchFamily="2" charset="2"/>
              <a:buChar char=""/>
              <a:tabLst>
                <a:tab pos="450215" algn="l"/>
                <a:tab pos="540385" algn="l"/>
              </a:tabLst>
            </a:pPr>
            <a:endParaRPr lang="ru-RU" sz="2000" dirty="0">
              <a:latin typeface="Calibri" panose="020F0502020204030204" pitchFamily="34" charset="0"/>
              <a:ea typeface="Calibri" panose="020F0502020204030204" pitchFamily="34" charset="0"/>
            </a:endParaRPr>
          </a:p>
          <a:p>
            <a:pPr marL="342900" lvl="0" indent="-342900" algn="just">
              <a:spcAft>
                <a:spcPts val="0"/>
              </a:spcAft>
              <a:buClr>
                <a:srgbClr val="000000"/>
              </a:buClr>
              <a:buFont typeface="Wingdings" panose="05000000000000000000" pitchFamily="2" charset="2"/>
              <a:buChar char=""/>
            </a:pP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378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Достижения:</a:t>
            </a:r>
          </a:p>
        </p:txBody>
      </p:sp>
      <p:sp>
        <p:nvSpPr>
          <p:cNvPr id="3" name="Объект 2"/>
          <p:cNvSpPr>
            <a:spLocks noGrp="1"/>
          </p:cNvSpPr>
          <p:nvPr>
            <p:ph idx="1"/>
          </p:nvPr>
        </p:nvSpPr>
        <p:spPr/>
        <p:txBody>
          <a:bodyPr/>
          <a:lstStyle/>
          <a:p>
            <a:r>
              <a:rPr lang="ru-RU" dirty="0">
                <a:latin typeface="Garamond" panose="02020404030301010803" pitchFamily="18" charset="0"/>
                <a:ea typeface="Times New Roman" panose="02020603050405020304" pitchFamily="18" charset="0"/>
              </a:rPr>
              <a:t>Проекты реализуются в соответствии с условиями и задачи договоров между Основным получателем и </a:t>
            </a:r>
            <a:r>
              <a:rPr lang="ru-RU" dirty="0" err="1">
                <a:latin typeface="Garamond" panose="02020404030301010803" pitchFamily="18" charset="0"/>
                <a:ea typeface="Times New Roman" panose="02020603050405020304" pitchFamily="18" charset="0"/>
              </a:rPr>
              <a:t>Суб</a:t>
            </a:r>
            <a:r>
              <a:rPr lang="ru-RU" dirty="0">
                <a:latin typeface="Garamond" panose="02020404030301010803" pitchFamily="18" charset="0"/>
                <a:ea typeface="Times New Roman" panose="02020603050405020304" pitchFamily="18" charset="0"/>
              </a:rPr>
              <a:t>-получателем. Беседы с сотрудниками и клиентами проектов, изучение документации показывают, что ресурсы расходуются в соответствие с техническим заданием. Услуги, оказываемые организациями-исполнителями, востребованы клиентами проектов</a:t>
            </a:r>
            <a:endParaRPr lang="ru-RU" dirty="0">
              <a:latin typeface="Garamond" panose="02020404030301010803" pitchFamily="18" charset="0"/>
            </a:endParaRPr>
          </a:p>
        </p:txBody>
      </p:sp>
    </p:spTree>
    <p:extLst>
      <p:ext uri="{BB962C8B-B14F-4D97-AF65-F5344CB8AC3E}">
        <p14:creationId xmlns:p14="http://schemas.microsoft.com/office/powerpoint/2010/main" val="4284244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182157"/>
            <a:ext cx="9601196" cy="1303867"/>
          </a:xfrm>
        </p:spPr>
        <p:txBody>
          <a:bodyPr>
            <a:normAutofit fontScale="90000"/>
          </a:bodyPr>
          <a:lstStyle/>
          <a:p>
            <a:r>
              <a:rPr lang="ru-RU" dirty="0"/>
              <a:t>Спасибо за внимание!</a:t>
            </a:r>
            <a:br>
              <a:rPr lang="ru-RU" dirty="0"/>
            </a:br>
            <a:endParaRPr lang="ru-RU" dirty="0"/>
          </a:p>
        </p:txBody>
      </p:sp>
      <p:sp>
        <p:nvSpPr>
          <p:cNvPr id="3" name="Объект 2"/>
          <p:cNvSpPr>
            <a:spLocks noGrp="1"/>
          </p:cNvSpPr>
          <p:nvPr>
            <p:ph idx="1"/>
          </p:nvPr>
        </p:nvSpPr>
        <p:spPr>
          <a:xfrm>
            <a:off x="1047750" y="5448300"/>
            <a:ext cx="9848847" cy="427568"/>
          </a:xfrm>
        </p:spPr>
        <p:txBody>
          <a:bodyPr>
            <a:normAutofit lnSpcReduction="10000"/>
          </a:bodyPr>
          <a:lstStyle/>
          <a:p>
            <a:r>
              <a:rPr lang="ru-RU" dirty="0" err="1"/>
              <a:t>Растокина</a:t>
            </a:r>
            <a:r>
              <a:rPr lang="ru-RU" dirty="0"/>
              <a:t> Елена, член надзорного комитета СКК</a:t>
            </a:r>
          </a:p>
        </p:txBody>
      </p:sp>
    </p:spTree>
    <p:extLst>
      <p:ext uri="{BB962C8B-B14F-4D97-AF65-F5344CB8AC3E}">
        <p14:creationId xmlns:p14="http://schemas.microsoft.com/office/powerpoint/2010/main" val="419148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2077" y="601132"/>
            <a:ext cx="9601196" cy="1303867"/>
          </a:xfrm>
        </p:spPr>
        <p:txBody>
          <a:bodyPr>
            <a:normAutofit fontScale="90000"/>
          </a:bodyPr>
          <a:lstStyle/>
          <a:p>
            <a:r>
              <a:rPr lang="ru-RU" dirty="0"/>
              <a:t>Пробелы и рекомендации, актуальные для нескольких сайтов: (компонент ВИЧ)</a:t>
            </a:r>
          </a:p>
        </p:txBody>
      </p:sp>
      <p:sp>
        <p:nvSpPr>
          <p:cNvPr id="3" name="Объект 2"/>
          <p:cNvSpPr>
            <a:spLocks noGrp="1"/>
          </p:cNvSpPr>
          <p:nvPr>
            <p:ph idx="1"/>
          </p:nvPr>
        </p:nvSpPr>
        <p:spPr>
          <a:xfrm>
            <a:off x="847724" y="1904999"/>
            <a:ext cx="10639425" cy="4305301"/>
          </a:xfrm>
        </p:spPr>
        <p:txBody>
          <a:bodyPr>
            <a:noAutofit/>
          </a:bodyPr>
          <a:lstStyle/>
          <a:p>
            <a:pPr lvl="0" algn="just">
              <a:spcAft>
                <a:spcPts val="0"/>
              </a:spcAft>
              <a:buClr>
                <a:srgbClr val="83992A"/>
              </a:buClr>
            </a:pPr>
            <a:r>
              <a:rPr lang="ru-RU" dirty="0">
                <a:solidFill>
                  <a:prstClr val="black">
                    <a:lumMod val="85000"/>
                    <a:lumOff val="15000"/>
                  </a:prstClr>
                </a:solidFill>
                <a:latin typeface="Garamond" panose="02020404030301010803" pitchFamily="18" charset="0"/>
                <a:ea typeface="Times New Roman" panose="02020603050405020304" pitchFamily="18" charset="0"/>
              </a:rPr>
              <a:t>ротация кадров (в основном </a:t>
            </a:r>
            <a:r>
              <a:rPr lang="ru-RU" dirty="0" err="1">
                <a:solidFill>
                  <a:prstClr val="black">
                    <a:lumMod val="85000"/>
                    <a:lumOff val="15000"/>
                  </a:prstClr>
                </a:solidFill>
                <a:latin typeface="Garamond" panose="02020404030301010803" pitchFamily="18" charset="0"/>
                <a:ea typeface="Times New Roman" panose="02020603050405020304" pitchFamily="18" charset="0"/>
              </a:rPr>
              <a:t>аутрич</a:t>
            </a:r>
            <a:r>
              <a:rPr lang="ru-RU" dirty="0">
                <a:solidFill>
                  <a:prstClr val="black">
                    <a:lumMod val="85000"/>
                    <a:lumOff val="15000"/>
                  </a:prstClr>
                </a:solidFill>
                <a:latin typeface="Garamond" panose="02020404030301010803" pitchFamily="18" charset="0"/>
                <a:ea typeface="Times New Roman" panose="02020603050405020304" pitchFamily="18" charset="0"/>
              </a:rPr>
              <a:t>-работники), требуется постоянное обучение новых сотрудников</a:t>
            </a:r>
          </a:p>
          <a:p>
            <a:pPr marL="342900" lvl="0" indent="-342900" algn="just">
              <a:spcAft>
                <a:spcPts val="0"/>
              </a:spcAft>
              <a:buFont typeface="Symbol" panose="05050102010706020507" pitchFamily="18" charset="2"/>
              <a:buChar char=""/>
            </a:pPr>
            <a:r>
              <a:rPr lang="ru-RU" sz="2000" dirty="0">
                <a:solidFill>
                  <a:schemeClr val="tx1"/>
                </a:solidFill>
                <a:latin typeface="Garamond" panose="02020404030301010803" pitchFamily="18" charset="0"/>
                <a:ea typeface="Times New Roman" panose="02020603050405020304" pitchFamily="18" charset="0"/>
              </a:rPr>
              <a:t>в базе БДУИК нет графы по количеству прошедших тестирование с использованием </a:t>
            </a:r>
            <a:r>
              <a:rPr lang="en-US" sz="2000" dirty="0">
                <a:solidFill>
                  <a:schemeClr val="tx1"/>
                </a:solidFill>
                <a:latin typeface="Garamond" panose="02020404030301010803" pitchFamily="18" charset="0"/>
                <a:ea typeface="Times New Roman" panose="02020603050405020304" pitchFamily="18" charset="0"/>
              </a:rPr>
              <a:t>Oral Quick</a:t>
            </a:r>
            <a:r>
              <a:rPr lang="ru-RU" sz="2000" dirty="0">
                <a:solidFill>
                  <a:schemeClr val="tx1"/>
                </a:solidFill>
                <a:latin typeface="Garamond" panose="02020404030301010803"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ru-RU" sz="2000" dirty="0" err="1">
                <a:latin typeface="Garamond" panose="02020404030301010803" pitchFamily="18" charset="0"/>
                <a:ea typeface="Times New Roman" panose="02020603050405020304" pitchFamily="18" charset="0"/>
              </a:rPr>
              <a:t>аутрич</a:t>
            </a:r>
            <a:r>
              <a:rPr lang="ru-RU" sz="2000" dirty="0">
                <a:latin typeface="Garamond" panose="02020404030301010803" pitchFamily="18" charset="0"/>
                <a:ea typeface="Times New Roman" panose="02020603050405020304" pitchFamily="18" charset="0"/>
              </a:rPr>
              <a:t>- работники не сертифицированы для проведения тестирования;</a:t>
            </a:r>
            <a:endParaRPr lang="ru-RU" dirty="0">
              <a:solidFill>
                <a:prstClr val="black">
                  <a:lumMod val="85000"/>
                  <a:lumOff val="15000"/>
                </a:prstClr>
              </a:solidFill>
              <a:latin typeface="Garamond" panose="02020404030301010803" pitchFamily="18" charset="0"/>
              <a:ea typeface="Times New Roman" panose="02020603050405020304" pitchFamily="18" charset="0"/>
            </a:endParaRPr>
          </a:p>
          <a:p>
            <a:pPr lvl="0" algn="just">
              <a:spcAft>
                <a:spcPts val="0"/>
              </a:spcAft>
              <a:buClr>
                <a:srgbClr val="83992A"/>
              </a:buClr>
            </a:pPr>
            <a:r>
              <a:rPr lang="ru-RU" sz="2000" b="1" dirty="0">
                <a:solidFill>
                  <a:prstClr val="black">
                    <a:lumMod val="85000"/>
                    <a:lumOff val="15000"/>
                  </a:prstClr>
                </a:solidFill>
                <a:latin typeface="Garamond" panose="02020404030301010803" pitchFamily="18" charset="0"/>
                <a:ea typeface="Times New Roman" panose="02020603050405020304" pitchFamily="18" charset="0"/>
              </a:rPr>
              <a:t>Рекомендация ГРП ГФ: </a:t>
            </a:r>
            <a:r>
              <a:rPr lang="ru-RU" sz="2000" dirty="0">
                <a:solidFill>
                  <a:schemeClr val="tx1"/>
                </a:solidFill>
                <a:latin typeface="Garamond" panose="02020404030301010803" pitchFamily="18" charset="0"/>
                <a:ea typeface="Times New Roman" panose="02020603050405020304" pitchFamily="18" charset="0"/>
              </a:rPr>
              <a:t>разработать электронную библиотеку для </a:t>
            </a:r>
            <a:r>
              <a:rPr lang="ru-RU" sz="2000" dirty="0" err="1">
                <a:solidFill>
                  <a:schemeClr val="tx1"/>
                </a:solidFill>
                <a:latin typeface="Garamond" panose="02020404030301010803" pitchFamily="18" charset="0"/>
                <a:ea typeface="Times New Roman" panose="02020603050405020304" pitchFamily="18" charset="0"/>
              </a:rPr>
              <a:t>аутрич</a:t>
            </a:r>
            <a:r>
              <a:rPr lang="ru-RU" sz="2000" dirty="0">
                <a:solidFill>
                  <a:schemeClr val="tx1"/>
                </a:solidFill>
                <a:latin typeface="Garamond" panose="02020404030301010803" pitchFamily="18" charset="0"/>
                <a:ea typeface="Times New Roman" panose="02020603050405020304" pitchFamily="18" charset="0"/>
              </a:rPr>
              <a:t> работников от базового уровня до продвинутого уровня.   </a:t>
            </a:r>
          </a:p>
          <a:p>
            <a:pPr algn="just">
              <a:spcAft>
                <a:spcPts val="0"/>
              </a:spcAft>
              <a:buClr>
                <a:srgbClr val="83992A"/>
              </a:buClr>
            </a:pPr>
            <a:r>
              <a:rPr lang="ru-RU" sz="2000" b="1" dirty="0">
                <a:solidFill>
                  <a:schemeClr val="tx1"/>
                </a:solidFill>
                <a:latin typeface="Garamond" panose="02020404030301010803" pitchFamily="18" charset="0"/>
                <a:ea typeface="Times New Roman" panose="02020603050405020304" pitchFamily="18" charset="0"/>
              </a:rPr>
              <a:t>Рекомендация КНЦДИЗ:</a:t>
            </a:r>
            <a:r>
              <a:rPr lang="ru-RU" sz="2000" dirty="0">
                <a:solidFill>
                  <a:schemeClr val="tx1"/>
                </a:solidFill>
                <a:latin typeface="Garamond" panose="02020404030301010803" pitchFamily="18" charset="0"/>
                <a:ea typeface="Times New Roman" panose="02020603050405020304" pitchFamily="18" charset="0"/>
              </a:rPr>
              <a:t> организовать обучение </a:t>
            </a:r>
            <a:r>
              <a:rPr lang="ru-RU" sz="2000" dirty="0" err="1">
                <a:solidFill>
                  <a:schemeClr val="tx1"/>
                </a:solidFill>
                <a:latin typeface="Garamond" panose="02020404030301010803" pitchFamily="18" charset="0"/>
                <a:ea typeface="Times New Roman" panose="02020603050405020304" pitchFamily="18" charset="0"/>
              </a:rPr>
              <a:t>аутрич</a:t>
            </a:r>
            <a:r>
              <a:rPr lang="ru-RU" sz="2000" dirty="0">
                <a:solidFill>
                  <a:schemeClr val="tx1"/>
                </a:solidFill>
                <a:latin typeface="Garamond" panose="02020404030301010803" pitchFamily="18" charset="0"/>
                <a:ea typeface="Times New Roman" panose="02020603050405020304" pitchFamily="18" charset="0"/>
              </a:rPr>
              <a:t>- работников по компоненту МСМ по проведению тестирования через </a:t>
            </a:r>
            <a:r>
              <a:rPr lang="ru-RU" sz="2000" dirty="0" err="1">
                <a:solidFill>
                  <a:schemeClr val="tx1"/>
                </a:solidFill>
                <a:latin typeface="Garamond" panose="02020404030301010803" pitchFamily="18" charset="0"/>
                <a:ea typeface="Times New Roman" panose="02020603050405020304" pitchFamily="18" charset="0"/>
              </a:rPr>
              <a:t>Ora</a:t>
            </a:r>
            <a:r>
              <a:rPr lang="en-US" sz="2000" dirty="0">
                <a:solidFill>
                  <a:schemeClr val="tx1"/>
                </a:solidFill>
                <a:latin typeface="Garamond" panose="02020404030301010803" pitchFamily="18" charset="0"/>
                <a:ea typeface="Times New Roman" panose="02020603050405020304" pitchFamily="18" charset="0"/>
              </a:rPr>
              <a:t>l</a:t>
            </a:r>
            <a:r>
              <a:rPr lang="ru-RU" sz="2000" dirty="0">
                <a:solidFill>
                  <a:schemeClr val="tx1"/>
                </a:solidFill>
                <a:latin typeface="Garamond" panose="02020404030301010803" pitchFamily="18" charset="0"/>
                <a:ea typeface="Times New Roman" panose="02020603050405020304" pitchFamily="18" charset="0"/>
              </a:rPr>
              <a:t> </a:t>
            </a:r>
            <a:r>
              <a:rPr lang="ru-RU" sz="2000" dirty="0" err="1">
                <a:solidFill>
                  <a:schemeClr val="tx1"/>
                </a:solidFill>
                <a:latin typeface="Garamond" panose="02020404030301010803" pitchFamily="18" charset="0"/>
                <a:ea typeface="Times New Roman" panose="02020603050405020304" pitchFamily="18" charset="0"/>
              </a:rPr>
              <a:t>Quick</a:t>
            </a:r>
            <a:r>
              <a:rPr lang="ru-RU" sz="2000" dirty="0">
                <a:solidFill>
                  <a:schemeClr val="tx1"/>
                </a:solidFill>
                <a:latin typeface="Garamond" panose="02020404030301010803" pitchFamily="18" charset="0"/>
                <a:ea typeface="Times New Roman" panose="02020603050405020304" pitchFamily="18" charset="0"/>
              </a:rPr>
              <a:t>.</a:t>
            </a:r>
          </a:p>
          <a:p>
            <a:pPr algn="just">
              <a:spcAft>
                <a:spcPts val="0"/>
              </a:spcAft>
              <a:buClr>
                <a:srgbClr val="83992A"/>
              </a:buClr>
            </a:pPr>
            <a:r>
              <a:rPr lang="ru-RU" sz="2000" dirty="0">
                <a:solidFill>
                  <a:schemeClr val="tx1"/>
                </a:solidFill>
                <a:latin typeface="Garamond" panose="02020404030301010803" pitchFamily="18" charset="0"/>
                <a:ea typeface="Times New Roman" panose="02020603050405020304" pitchFamily="18" charset="0"/>
              </a:rPr>
              <a:t>Выделить статью расходов в рамках проекта на оплату штрафов и государственной пошлины, ускоренное восстановление удостоверения личности, так как ГЦ СПИД не имеет возможности поставить на учет человека без оригинала удостоверения.</a:t>
            </a:r>
          </a:p>
        </p:txBody>
      </p:sp>
    </p:spTree>
    <p:extLst>
      <p:ext uri="{BB962C8B-B14F-4D97-AF65-F5344CB8AC3E}">
        <p14:creationId xmlns:p14="http://schemas.microsoft.com/office/powerpoint/2010/main" val="141252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Пробелы и рекомендации, актуальные для нескольких сайтов: (компонент ВИЧ)</a:t>
            </a:r>
          </a:p>
        </p:txBody>
      </p:sp>
      <p:sp>
        <p:nvSpPr>
          <p:cNvPr id="3" name="Объект 2"/>
          <p:cNvSpPr>
            <a:spLocks noGrp="1"/>
          </p:cNvSpPr>
          <p:nvPr>
            <p:ph idx="1"/>
          </p:nvPr>
        </p:nvSpPr>
        <p:spPr>
          <a:xfrm>
            <a:off x="866774" y="2556932"/>
            <a:ext cx="10410825" cy="3318936"/>
          </a:xfrm>
        </p:spPr>
        <p:txBody>
          <a:bodyPr>
            <a:noAutofit/>
          </a:bodyPr>
          <a:lstStyle/>
          <a:p>
            <a:pPr algn="just">
              <a:spcAft>
                <a:spcPts val="0"/>
              </a:spcAft>
            </a:pPr>
            <a:r>
              <a:rPr lang="ru-RU" dirty="0">
                <a:solidFill>
                  <a:schemeClr val="tx1"/>
                </a:solidFill>
                <a:latin typeface="Garamond" panose="02020404030301010803" pitchFamily="18" charset="0"/>
                <a:ea typeface="Times New Roman" panose="02020603050405020304" pitchFamily="18" charset="0"/>
              </a:rPr>
              <a:t>Низкая мотивация КГН в прохождении экспресс-тестирования на ВИЧ, в том числе при участии в ДЭН (1590 тенге в виде телефонных карт); </a:t>
            </a:r>
          </a:p>
          <a:p>
            <a:pPr algn="just">
              <a:spcAft>
                <a:spcPts val="0"/>
              </a:spcAft>
            </a:pPr>
            <a:r>
              <a:rPr lang="ru-RU" dirty="0">
                <a:solidFill>
                  <a:schemeClr val="tx1"/>
                </a:solidFill>
                <a:latin typeface="Garamond" panose="02020404030301010803" pitchFamily="18" charset="0"/>
                <a:ea typeface="Times New Roman" panose="02020603050405020304" pitchFamily="18" charset="0"/>
              </a:rPr>
              <a:t>отсутствие системы поощрения </a:t>
            </a:r>
            <a:r>
              <a:rPr lang="ru-RU" dirty="0" err="1">
                <a:solidFill>
                  <a:schemeClr val="tx1"/>
                </a:solidFill>
                <a:latin typeface="Garamond" panose="02020404030301010803" pitchFamily="18" charset="0"/>
                <a:ea typeface="Times New Roman" panose="02020603050405020304" pitchFamily="18" charset="0"/>
              </a:rPr>
              <a:t>аутрич</a:t>
            </a:r>
            <a:r>
              <a:rPr lang="ru-RU" dirty="0">
                <a:solidFill>
                  <a:schemeClr val="tx1"/>
                </a:solidFill>
                <a:latin typeface="Garamond" panose="02020404030301010803" pitchFamily="18" charset="0"/>
                <a:ea typeface="Times New Roman" panose="02020603050405020304" pitchFamily="18" charset="0"/>
              </a:rPr>
              <a:t>-работников (т. е. получают одинаковое вознаграждение); Низкая оплата труда </a:t>
            </a:r>
            <a:r>
              <a:rPr lang="ru-RU" dirty="0" err="1">
                <a:solidFill>
                  <a:schemeClr val="tx1"/>
                </a:solidFill>
                <a:latin typeface="Garamond" panose="02020404030301010803" pitchFamily="18" charset="0"/>
                <a:ea typeface="Times New Roman" panose="02020603050405020304" pitchFamily="18" charset="0"/>
              </a:rPr>
              <a:t>аутрич</a:t>
            </a:r>
            <a:r>
              <a:rPr lang="ru-RU" dirty="0">
                <a:solidFill>
                  <a:schemeClr val="tx1"/>
                </a:solidFill>
                <a:latin typeface="Garamond" panose="02020404030301010803" pitchFamily="18" charset="0"/>
                <a:ea typeface="Times New Roman" panose="02020603050405020304" pitchFamily="18" charset="0"/>
              </a:rPr>
              <a:t>-работников с учетом роста цен и т. д. (на руки получают 61 тыс. от Глобального фонда, 47 тыс.- Центр СПИД, 80 тыс. тенге выплачивает центр занятости</a:t>
            </a:r>
            <a:r>
              <a:rPr lang="ru-RU">
                <a:solidFill>
                  <a:schemeClr val="tx1"/>
                </a:solidFill>
                <a:latin typeface="Garamond" panose="02020404030301010803" pitchFamily="18" charset="0"/>
                <a:ea typeface="Times New Roman" panose="02020603050405020304" pitchFamily="18" charset="0"/>
              </a:rPr>
              <a:t>). </a:t>
            </a:r>
            <a:endParaRPr lang="ru-RU" dirty="0">
              <a:solidFill>
                <a:schemeClr val="tx1"/>
              </a:solidFill>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7309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10191748" cy="1303867"/>
          </a:xfrm>
        </p:spPr>
        <p:txBody>
          <a:bodyPr>
            <a:normAutofit fontScale="90000"/>
          </a:bodyPr>
          <a:lstStyle/>
          <a:p>
            <a:r>
              <a:rPr lang="ru-RU" dirty="0"/>
              <a:t>Пробелы и рекомендации, актуальные для нескольких сайтов: (компонент ТБ)</a:t>
            </a:r>
          </a:p>
        </p:txBody>
      </p:sp>
      <p:sp>
        <p:nvSpPr>
          <p:cNvPr id="3" name="Объект 2"/>
          <p:cNvSpPr>
            <a:spLocks noGrp="1"/>
          </p:cNvSpPr>
          <p:nvPr>
            <p:ph idx="1"/>
          </p:nvPr>
        </p:nvSpPr>
        <p:spPr>
          <a:xfrm>
            <a:off x="771525" y="2556932"/>
            <a:ext cx="10125072" cy="3634318"/>
          </a:xfrm>
        </p:spPr>
        <p:txBody>
          <a:bodyPr>
            <a:normAutofit/>
          </a:bodyPr>
          <a:lstStyle/>
          <a:p>
            <a:pPr marL="342900" lvl="0" indent="-342900" algn="just">
              <a:spcAft>
                <a:spcPts val="0"/>
              </a:spcAft>
              <a:buFont typeface="Wingdings" panose="05000000000000000000" pitchFamily="2" charset="2"/>
              <a:buChar char=""/>
            </a:pPr>
            <a:r>
              <a:rPr lang="ru-RU" dirty="0">
                <a:solidFill>
                  <a:schemeClr val="tx1"/>
                </a:solidFill>
                <a:latin typeface="Garamond" panose="02020404030301010803" pitchFamily="18" charset="0"/>
                <a:ea typeface="Calibri" panose="020F0502020204030204" pitchFamily="34" charset="0"/>
                <a:cs typeface="Times New Roman" panose="02020603050405020304" pitchFamily="18" charset="0"/>
              </a:rPr>
              <a:t>Существует необходимость в разработке критериев для пациентов, которым ежемесячно выделяется социальная помощь в размере 5000 тенге на проезд и гигиенические средства (сейчас выдают тем, кто участвует в группе взаимопомощи, в качестве  мотивации).</a:t>
            </a:r>
            <a:endParaRPr lang="ru-RU" sz="2000"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solidFill>
                  <a:schemeClr val="tx1"/>
                </a:solidFill>
                <a:latin typeface="Garamond" panose="02020404030301010803" pitchFamily="18" charset="0"/>
                <a:ea typeface="Calibri" panose="020F0502020204030204" pitchFamily="34" charset="0"/>
                <a:cs typeface="Times New Roman" panose="02020603050405020304" pitchFamily="18" charset="0"/>
              </a:rPr>
              <a:t>Во время пандемии решением ЦВКК лекарственные препараты выдавались на длительный срок (по просьбе химизаторов препараты выдаются на 1 месяц, так как существует необходимость визита пациента в ПМСП для прохождения обследования один раз в месяц);</a:t>
            </a:r>
            <a:endParaRPr lang="ru-RU"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31095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82082"/>
            <a:ext cx="9601196" cy="1303867"/>
          </a:xfrm>
        </p:spPr>
        <p:txBody>
          <a:bodyPr>
            <a:normAutofit fontScale="90000"/>
          </a:bodyPr>
          <a:lstStyle/>
          <a:p>
            <a:r>
              <a:rPr lang="ru-RU" sz="4000" dirty="0">
                <a:solidFill>
                  <a:prstClr val="black">
                    <a:lumMod val="85000"/>
                    <a:lumOff val="15000"/>
                  </a:prstClr>
                </a:solidFill>
              </a:rPr>
              <a:t>Пробелы и рекомендации, актуальные для нескольких сайтов: (компонент ТБ)</a:t>
            </a:r>
            <a:endParaRPr lang="ru-RU" dirty="0"/>
          </a:p>
        </p:txBody>
      </p:sp>
      <p:sp>
        <p:nvSpPr>
          <p:cNvPr id="3" name="Объект 2"/>
          <p:cNvSpPr>
            <a:spLocks noGrp="1"/>
          </p:cNvSpPr>
          <p:nvPr>
            <p:ph idx="1"/>
          </p:nvPr>
        </p:nvSpPr>
        <p:spPr>
          <a:xfrm>
            <a:off x="657224" y="2466975"/>
            <a:ext cx="10734676" cy="4152899"/>
          </a:xfrm>
        </p:spPr>
        <p:txBody>
          <a:bodyPr>
            <a:normAutofit fontScale="77500" lnSpcReduction="20000"/>
          </a:bodyPr>
          <a:lstStyle/>
          <a:p>
            <a:pPr marL="342900" lvl="0" indent="-342900" algn="just">
              <a:spcAft>
                <a:spcPts val="0"/>
              </a:spcAft>
              <a:buFont typeface="Wingdings" panose="05000000000000000000" pitchFamily="2" charset="2"/>
              <a:buChar char=""/>
            </a:pPr>
            <a:r>
              <a:rPr lang="ru-RU"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Пациент на видео контролируемом лечении принимает 12-13 таблеток и капсул лекарственных препаратов за один прием. Существует необходимость в оптимизации схемы лечения или состава препаратов с участием экспертов ВОЗ и производителей; </a:t>
            </a:r>
          </a:p>
          <a:p>
            <a:pPr marL="342900" lvl="0" indent="-342900" algn="just">
              <a:spcAft>
                <a:spcPts val="0"/>
              </a:spcAft>
              <a:buFont typeface="Wingdings" panose="05000000000000000000" pitchFamily="2" charset="2"/>
              <a:buChar char=""/>
            </a:pPr>
            <a:r>
              <a:rPr lang="ru-RU"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Существует потребность в усилении и расширении услуг по оказанию психологической поддержки пациентам, так как в схеме лечения присутствует препарат «</a:t>
            </a:r>
            <a:r>
              <a:rPr lang="ru-RU" sz="29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Циклосерин</a:t>
            </a:r>
            <a:r>
              <a:rPr lang="ru-RU"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вызывающий побочные действия со стороны нервной системы. В настоящее время выписываются витамины за счет средств пациента. </a:t>
            </a:r>
          </a:p>
          <a:p>
            <a:pPr marL="342900" indent="-342900" algn="just">
              <a:spcAft>
                <a:spcPts val="0"/>
              </a:spcAft>
              <a:buFont typeface="Wingdings" panose="05000000000000000000" pitchFamily="2" charset="2"/>
              <a:buChar char=""/>
            </a:pPr>
            <a:r>
              <a:rPr lang="ru-RU" sz="2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Существует необходимость в инициировании внесения дополнений в программу КМИС (база данных ПМСП от ФОМС), так как пациентам по ТБ не выдаются направления на услуги узкого специалиста несмотря на то, что согласно утвержденным нормам услуги должны предоставляться в рамках ГОБМП;</a:t>
            </a:r>
            <a:endParaRPr lang="ru-RU" sz="29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ru-RU" dirty="0"/>
          </a:p>
        </p:txBody>
      </p:sp>
    </p:spTree>
    <p:extLst>
      <p:ext uri="{BB962C8B-B14F-4D97-AF65-F5344CB8AC3E}">
        <p14:creationId xmlns:p14="http://schemas.microsoft.com/office/powerpoint/2010/main" val="39957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10191748" cy="1303867"/>
          </a:xfrm>
        </p:spPr>
        <p:txBody>
          <a:bodyPr>
            <a:normAutofit fontScale="90000"/>
          </a:bodyPr>
          <a:lstStyle/>
          <a:p>
            <a:r>
              <a:rPr lang="ru-RU" dirty="0"/>
              <a:t>Пробелы и рекомендации, актуальные для нескольких сайтов: (компонент ТБ)</a:t>
            </a:r>
          </a:p>
        </p:txBody>
      </p:sp>
      <p:sp>
        <p:nvSpPr>
          <p:cNvPr id="3" name="Объект 2"/>
          <p:cNvSpPr>
            <a:spLocks noGrp="1"/>
          </p:cNvSpPr>
          <p:nvPr>
            <p:ph idx="1"/>
          </p:nvPr>
        </p:nvSpPr>
        <p:spPr>
          <a:xfrm>
            <a:off x="771525" y="2556932"/>
            <a:ext cx="10125072" cy="3634318"/>
          </a:xfrm>
        </p:spPr>
        <p:txBody>
          <a:bodyPr>
            <a:normAutofit fontScale="92500" lnSpcReduction="20000"/>
          </a:bodyPr>
          <a:lstStyle/>
          <a:p>
            <a:pPr algn="just">
              <a:spcAft>
                <a:spcPts val="0"/>
              </a:spcAft>
            </a:pPr>
            <a:r>
              <a:rPr lang="ru-RU" b="1" dirty="0">
                <a:solidFill>
                  <a:schemeClr val="tx1"/>
                </a:solidFill>
                <a:latin typeface="+mj-lt"/>
                <a:ea typeface="Calibri" panose="020F0502020204030204" pitchFamily="34" charset="0"/>
                <a:cs typeface="Times New Roman" panose="02020603050405020304" pitchFamily="18" charset="0"/>
              </a:rPr>
              <a:t>Рекомендации НПО «</a:t>
            </a:r>
            <a:r>
              <a:rPr lang="ru-RU" b="1" dirty="0" err="1">
                <a:solidFill>
                  <a:schemeClr val="tx1"/>
                </a:solidFill>
                <a:latin typeface="+mj-lt"/>
                <a:ea typeface="Calibri" panose="020F0502020204030204" pitchFamily="34" charset="0"/>
                <a:cs typeface="Times New Roman" panose="02020603050405020304" pitchFamily="18" charset="0"/>
              </a:rPr>
              <a:t>Санат</a:t>
            </a:r>
            <a:r>
              <a:rPr lang="ru-RU" b="1" dirty="0">
                <a:solidFill>
                  <a:schemeClr val="tx1"/>
                </a:solidFill>
                <a:latin typeface="+mj-lt"/>
                <a:ea typeface="Calibri" panose="020F0502020204030204" pitchFamily="34" charset="0"/>
                <a:cs typeface="Times New Roman" panose="02020603050405020304" pitchFamily="18" charset="0"/>
              </a:rPr>
              <a:t> </a:t>
            </a:r>
            <a:r>
              <a:rPr lang="ru-RU" b="1" dirty="0" err="1">
                <a:solidFill>
                  <a:schemeClr val="tx1"/>
                </a:solidFill>
                <a:latin typeface="+mj-lt"/>
                <a:ea typeface="Calibri" panose="020F0502020204030204" pitchFamily="34" charset="0"/>
                <a:cs typeface="Times New Roman" panose="02020603050405020304" pitchFamily="18" charset="0"/>
              </a:rPr>
              <a:t>Алеми</a:t>
            </a:r>
            <a:r>
              <a:rPr lang="ru-RU" b="1" dirty="0">
                <a:solidFill>
                  <a:schemeClr val="tx1"/>
                </a:solidFill>
                <a:latin typeface="+mj-lt"/>
                <a:ea typeface="Calibri" panose="020F0502020204030204" pitchFamily="34" charset="0"/>
                <a:cs typeface="Times New Roman" panose="02020603050405020304" pitchFamily="18" charset="0"/>
              </a:rPr>
              <a:t>», «Здоровая нация»: </a:t>
            </a:r>
            <a:r>
              <a:rPr lang="ru-RU" dirty="0">
                <a:solidFill>
                  <a:schemeClr val="tx1"/>
                </a:solidFill>
                <a:latin typeface="+mj-lt"/>
                <a:ea typeface="Calibri" panose="020F0502020204030204" pitchFamily="34" charset="0"/>
                <a:cs typeface="Times New Roman" panose="02020603050405020304" pitchFamily="18" charset="0"/>
              </a:rPr>
              <a:t>социальный работник должен указывать оказание услуги по трудоустройству, так как в новой форме отчета социального работника указано. Своевременно готовить ежеквартальные отчеты. </a:t>
            </a:r>
          </a:p>
          <a:p>
            <a:pPr algn="just">
              <a:spcAft>
                <a:spcPts val="0"/>
              </a:spcAft>
            </a:pPr>
            <a:r>
              <a:rPr lang="ru-RU" b="1" dirty="0">
                <a:solidFill>
                  <a:schemeClr val="tx1"/>
                </a:solidFill>
                <a:latin typeface="+mj-lt"/>
                <a:ea typeface="Calibri" panose="020F0502020204030204" pitchFamily="34" charset="0"/>
                <a:cs typeface="Times New Roman" panose="02020603050405020304" pitchFamily="18" charset="0"/>
              </a:rPr>
              <a:t>Рекомендации ГРП ГФ по ТБ:</a:t>
            </a:r>
            <a:r>
              <a:rPr lang="ru-RU" dirty="0">
                <a:solidFill>
                  <a:schemeClr val="tx1"/>
                </a:solidFill>
                <a:latin typeface="+mj-lt"/>
                <a:ea typeface="Calibri" panose="020F0502020204030204" pitchFamily="34" charset="0"/>
                <a:cs typeface="Times New Roman" panose="02020603050405020304" pitchFamily="18" charset="0"/>
              </a:rPr>
              <a:t> разработать критерии для пациентов, которым выделяется социальная помощь в размере 5000 тенге. на проезд и гигиенические средства ежемесячно. </a:t>
            </a:r>
          </a:p>
          <a:p>
            <a:pPr marL="0" indent="0" algn="just">
              <a:spcAft>
                <a:spcPts val="0"/>
              </a:spcAft>
              <a:buNone/>
            </a:pPr>
            <a:r>
              <a:rPr lang="ru-RU" dirty="0">
                <a:solidFill>
                  <a:schemeClr val="tx1"/>
                </a:solidFill>
                <a:latin typeface="+mj-lt"/>
                <a:ea typeface="Calibri" panose="020F0502020204030204" pitchFamily="34" charset="0"/>
                <a:cs typeface="Times New Roman" panose="02020603050405020304" pitchFamily="18" charset="0"/>
              </a:rPr>
              <a:t>    Дать разъяснения по новой форме отчета </a:t>
            </a:r>
            <a:r>
              <a:rPr lang="ru-RU" dirty="0" err="1">
                <a:solidFill>
                  <a:schemeClr val="tx1"/>
                </a:solidFill>
                <a:latin typeface="+mj-lt"/>
                <a:ea typeface="Calibri" panose="020F0502020204030204" pitchFamily="34" charset="0"/>
                <a:cs typeface="Times New Roman" panose="02020603050405020304" pitchFamily="18" charset="0"/>
              </a:rPr>
              <a:t>соц</a:t>
            </a:r>
            <a:r>
              <a:rPr lang="ru-RU" dirty="0">
                <a:solidFill>
                  <a:schemeClr val="tx1"/>
                </a:solidFill>
                <a:latin typeface="+mj-lt"/>
                <a:ea typeface="Calibri" panose="020F0502020204030204" pitchFamily="34" charset="0"/>
                <a:cs typeface="Times New Roman" panose="02020603050405020304" pitchFamily="18" charset="0"/>
              </a:rPr>
              <a:t> работника, так как у НПО нет четкого понимания по заполнению данной формы.  </a:t>
            </a:r>
          </a:p>
          <a:p>
            <a:pPr algn="just">
              <a:spcAft>
                <a:spcPts val="0"/>
              </a:spcAft>
            </a:pPr>
            <a:r>
              <a:rPr lang="ru-RU" b="1" dirty="0">
                <a:solidFill>
                  <a:schemeClr val="tx1"/>
                </a:solidFill>
                <a:latin typeface="+mj-lt"/>
                <a:ea typeface="Calibri" panose="020F0502020204030204" pitchFamily="34" charset="0"/>
                <a:cs typeface="Times New Roman" panose="02020603050405020304" pitchFamily="18" charset="0"/>
              </a:rPr>
              <a:t>Рекомендации ГРП ГФ:</a:t>
            </a:r>
            <a:r>
              <a:rPr lang="ru-RU" dirty="0">
                <a:solidFill>
                  <a:schemeClr val="tx1"/>
                </a:solidFill>
                <a:latin typeface="+mj-lt"/>
                <a:ea typeface="Calibri" panose="020F0502020204030204" pitchFamily="34" charset="0"/>
                <a:cs typeface="Times New Roman" panose="02020603050405020304" pitchFamily="18" charset="0"/>
              </a:rPr>
              <a:t> подготовить для НПО единый пакет </a:t>
            </a:r>
            <a:r>
              <a:rPr lang="ru-RU" dirty="0" err="1">
                <a:solidFill>
                  <a:schemeClr val="tx1"/>
                </a:solidFill>
                <a:latin typeface="+mj-lt"/>
                <a:ea typeface="Calibri" panose="020F0502020204030204" pitchFamily="34" charset="0"/>
                <a:cs typeface="Times New Roman" panose="02020603050405020304" pitchFamily="18" charset="0"/>
              </a:rPr>
              <a:t>тренинговых</a:t>
            </a:r>
            <a:r>
              <a:rPr lang="ru-RU" dirty="0">
                <a:solidFill>
                  <a:schemeClr val="tx1"/>
                </a:solidFill>
                <a:latin typeface="+mj-lt"/>
                <a:ea typeface="Calibri" panose="020F0502020204030204" pitchFamily="34" charset="0"/>
                <a:cs typeface="Times New Roman" panose="02020603050405020304" pitchFamily="18" charset="0"/>
              </a:rPr>
              <a:t> документов по профилактике ТБ среди ключевых групп населения для </a:t>
            </a:r>
            <a:r>
              <a:rPr lang="ru-RU" dirty="0" err="1">
                <a:solidFill>
                  <a:schemeClr val="tx1"/>
                </a:solidFill>
                <a:latin typeface="+mj-lt"/>
                <a:ea typeface="Calibri" panose="020F0502020204030204" pitchFamily="34" charset="0"/>
                <a:cs typeface="Times New Roman" panose="02020603050405020304" pitchFamily="18" charset="0"/>
              </a:rPr>
              <a:t>аутрич</a:t>
            </a:r>
            <a:r>
              <a:rPr lang="ru-RU" dirty="0">
                <a:solidFill>
                  <a:schemeClr val="tx1"/>
                </a:solidFill>
                <a:latin typeface="+mj-lt"/>
                <a:ea typeface="Calibri" panose="020F0502020204030204" pitchFamily="34" charset="0"/>
                <a:cs typeface="Times New Roman" panose="02020603050405020304" pitchFamily="18" charset="0"/>
              </a:rPr>
              <a:t> работников.</a:t>
            </a:r>
          </a:p>
          <a:p>
            <a:endParaRPr lang="ru-RU" dirty="0"/>
          </a:p>
        </p:txBody>
      </p:sp>
    </p:spTree>
    <p:extLst>
      <p:ext uri="{BB962C8B-B14F-4D97-AF65-F5344CB8AC3E}">
        <p14:creationId xmlns:p14="http://schemas.microsoft.com/office/powerpoint/2010/main" val="2157173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235</TotalTime>
  <Words>3916</Words>
  <Application>Microsoft Office PowerPoint</Application>
  <PresentationFormat>Widescreen</PresentationFormat>
  <Paragraphs>181</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Garamond</vt:lpstr>
      <vt:lpstr>Symbol</vt:lpstr>
      <vt:lpstr>Times New Roman</vt:lpstr>
      <vt:lpstr>Wingdings</vt:lpstr>
      <vt:lpstr>Натуральные материалы</vt:lpstr>
      <vt:lpstr>Результаты надзорной функции СКК</vt:lpstr>
      <vt:lpstr>Требование №3 Политики ГФСТМ по вопросам СКК</vt:lpstr>
      <vt:lpstr>Надзорная функция:</vt:lpstr>
      <vt:lpstr>Достижения:</vt:lpstr>
      <vt:lpstr>Пробелы и рекомендации, актуальные для нескольких сайтов: (компонент ВИЧ)</vt:lpstr>
      <vt:lpstr>Пробелы и рекомендации, актуальные для нескольких сайтов: (компонент ВИЧ)</vt:lpstr>
      <vt:lpstr>Пробелы и рекомендации, актуальные для нескольких сайтов: (компонент ТБ)</vt:lpstr>
      <vt:lpstr>Пробелы и рекомендации, актуальные для нескольких сайтов: (компонент ТБ)</vt:lpstr>
      <vt:lpstr>Пробелы и рекомендации, актуальные для нескольких сайтов: (компонент ТБ)</vt:lpstr>
      <vt:lpstr>г. Нур-Султан (Астана)</vt:lpstr>
      <vt:lpstr>Пробелы и Рекомендации (Астана) </vt:lpstr>
      <vt:lpstr>Пробелы и Рекомендации (Астана) </vt:lpstr>
      <vt:lpstr>Пробелы и Рекомендации (Астана) </vt:lpstr>
      <vt:lpstr>Выводы г. Астана (ВИЧ)</vt:lpstr>
      <vt:lpstr>Выводы г. Астана (ВИЧ)</vt:lpstr>
      <vt:lpstr>Выводы г. Астана (ТБ)</vt:lpstr>
      <vt:lpstr>Выводы г. Астана (ТБ)</vt:lpstr>
      <vt:lpstr>Выводы г. Астана (ТБ)</vt:lpstr>
      <vt:lpstr>Костанайская область</vt:lpstr>
      <vt:lpstr>Выводы г. Костанай (ВИЧ) </vt:lpstr>
      <vt:lpstr>Выводы г. Костанай (ВИЧ) </vt:lpstr>
      <vt:lpstr>Выводы г. Костанай (ТБ) </vt:lpstr>
      <vt:lpstr>Выводы г. Костанай (ТБ) </vt:lpstr>
      <vt:lpstr> Карагандинская область</vt:lpstr>
      <vt:lpstr>Достижения (ТБ)</vt:lpstr>
      <vt:lpstr>Пробелы  и рекомендации (Караганда)</vt:lpstr>
      <vt:lpstr>Пробелы  и рекомендации (Караганда)</vt:lpstr>
      <vt:lpstr>Пробелы и рекомендации г. Караганда (ВИЧ) </vt:lpstr>
      <vt:lpstr>Пробелы и рекомендации г. Караганда (ВИЧ) </vt:lpstr>
      <vt:lpstr>Пробелы и рекомендации г. Караганда (ВИЧ) </vt:lpstr>
      <vt:lpstr>Пробелы и рекомендации г. Караганда (ВИЧ) </vt:lpstr>
      <vt:lpstr>Пробелы и рекомендации г. Караганда (ВИЧ) </vt:lpstr>
      <vt:lpstr>Пробелы  и рекомендации (Караганда, компонент ТБ)</vt:lpstr>
      <vt:lpstr>Пробелы  и рекомендации (Караганда, компонент ТБ)</vt:lpstr>
      <vt:lpstr>Пробелы  и рекомендации (Караганда, ПЗТ)</vt:lpstr>
      <vt:lpstr>Выводы г. Караганда (ВИЧ) </vt:lpstr>
      <vt:lpstr>Выводы г. Караганда (ВИЧ) </vt:lpstr>
      <vt:lpstr>Выводы г. Караганда (ВИЧ) </vt:lpstr>
      <vt:lpstr>Выводы г. Караганда (ТБ) </vt:lpstr>
      <vt:lpstr>Спасибо за внимание!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Результаты надзорной функции СКК</dc:title>
  <dc:creator>Admin</dc:creator>
  <cp:lastModifiedBy>Aigul Sholtayeva</cp:lastModifiedBy>
  <cp:revision>25</cp:revision>
  <dcterms:created xsi:type="dcterms:W3CDTF">2022-11-28T15:04:10Z</dcterms:created>
  <dcterms:modified xsi:type="dcterms:W3CDTF">2022-11-30T05:34:11Z</dcterms:modified>
</cp:coreProperties>
</file>