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3"/>
  </p:notesMasterIdLst>
  <p:handoutMasterIdLst>
    <p:handoutMasterId r:id="rId14"/>
  </p:handoutMasterIdLst>
  <p:sldIdLst>
    <p:sldId id="491" r:id="rId6"/>
    <p:sldId id="493" r:id="rId7"/>
    <p:sldId id="495" r:id="rId8"/>
    <p:sldId id="496" r:id="rId9"/>
    <p:sldId id="494" r:id="rId10"/>
    <p:sldId id="497" r:id="rId11"/>
    <p:sldId id="498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Dally" initials="ED" lastIdx="1" clrIdx="1">
    <p:extLst>
      <p:ext uri="{19B8F6BF-5375-455C-9EA6-DF929625EA0E}">
        <p15:presenceInfo xmlns:p15="http://schemas.microsoft.com/office/powerpoint/2012/main" userId="S::edally@pih.org::149a8eed-3321-4b87-90f3-a00ab11097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AF1D6A"/>
    <a:srgbClr val="61123A"/>
    <a:srgbClr val="991D5D"/>
    <a:srgbClr val="58B000"/>
    <a:srgbClr val="323372"/>
    <a:srgbClr val="C4879E"/>
    <a:srgbClr val="AD16AD"/>
    <a:srgbClr val="909090"/>
    <a:srgbClr val="646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F20136-4CA4-5F42-B393-359158CDCB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23A2EE-6F5E-0041-8038-049D2A36EA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92B46-D3E6-8143-B3AA-729E40DA7CD2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49820-DE60-3B4A-A745-08DC47FC3E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BCBF8-08D1-9E42-820D-3AF5621CE6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8A78D-F7D6-3047-9A14-8E4F45A00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69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37FBC-66D5-B940-A8DF-DF834ACB05D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CDF9C-710A-7E4F-8BF7-BED45A7F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57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CDF9C-710A-7E4F-8BF7-BED45A7F39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09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BCDF9C-710A-7E4F-8BF7-BED45A7F39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70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BCDF9C-710A-7E4F-8BF7-BED45A7F39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2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BCDF9C-710A-7E4F-8BF7-BED45A7F39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01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BCDF9C-710A-7E4F-8BF7-BED45A7F39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3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BCDF9C-710A-7E4F-8BF7-BED45A7F39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47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0FFA9-4F11-C349-B35D-4677C4399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D83C5-306C-984B-BC83-DE0086D02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F0CB6F3A-0A31-BA48-9A94-21CA978C1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3333" y="6334920"/>
            <a:ext cx="2057400" cy="365125"/>
          </a:xfrm>
        </p:spPr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4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E3787-724C-854C-9A1F-4B802258F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ACD63-F2E6-7845-B80E-6838F0A35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E1119-3B66-F842-A50D-8E3585801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D26E20-5877-8A40-AC88-80D222AE7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FAAD5-DCF5-5E42-8688-8C474B6A0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8109B-E9C3-D24C-92BF-FF1127FD1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1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0FFA9-4F11-C349-B35D-4677C4399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D83C5-306C-984B-BC83-DE0086D02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 Box 97">
            <a:extLst>
              <a:ext uri="{FF2B5EF4-FFF2-40B4-BE49-F238E27FC236}">
                <a16:creationId xmlns:a16="http://schemas.microsoft.com/office/drawing/2014/main" id="{B004F4E1-0099-475A-9233-8680F378981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40426" y="6528678"/>
            <a:ext cx="1889125" cy="16721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600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9654E-D4CE-8F46-B7E0-FB773A79A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552" y="255399"/>
            <a:ext cx="8692896" cy="525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24F51-5D1B-0A4B-A23F-6C2B9BD01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24A0A-182F-1941-A1A5-65A815805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61048" y="633492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2"/>
                </a:solidFill>
              </a:defRPr>
            </a:lvl1pPr>
          </a:lstStyle>
          <a:p>
            <a:pPr defTabSz="685800"/>
            <a:fld id="{EFF59262-9C0E-47E8-BD44-A796A7569ECB}" type="slidenum">
              <a:rPr lang="en-US" smtClean="0">
                <a:solidFill>
                  <a:srgbClr val="55555E"/>
                </a:solidFill>
              </a:rPr>
              <a:pPr defTabSz="685800"/>
              <a:t>‹#›</a:t>
            </a:fld>
            <a:endParaRPr lang="en-US">
              <a:solidFill>
                <a:srgbClr val="5555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62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2DDDD-548B-9A41-A607-39F7ABD22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8031C-C7BE-3B41-8AB9-90F08E500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96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9B6D3-5B19-C645-A769-163F69BF5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D1E8C-45D9-6D43-AAED-E37E55C2CE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F0ECF-92BB-764C-BC17-1FA6C1023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F2627-01AF-4C4E-8642-BB94B179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71E9898E-A9C1-4B34-A2E3-B8BB7FD9920F}" type="datetimeFigureOut">
              <a:rPr lang="en-US" sz="1350" smtClean="0">
                <a:solidFill>
                  <a:srgbClr val="555555"/>
                </a:solidFill>
              </a:rPr>
              <a:pPr defTabSz="685800"/>
              <a:t>11/28/2022</a:t>
            </a:fld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DDC2B-E459-F744-8A7B-2045ED651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F47F8-D32C-7644-B5F6-BB504AB7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61048" y="6334927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EFF59262-9C0E-47E8-BD44-A796A7569ECB}" type="slidenum">
              <a:rPr lang="en-US" sz="1350" smtClean="0">
                <a:solidFill>
                  <a:srgbClr val="555555"/>
                </a:solidFill>
              </a:rPr>
              <a:pPr defTabSz="685800"/>
              <a:t>‹#›</a:t>
            </a:fld>
            <a:endParaRPr lang="en-US" sz="135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321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95D2E-8F63-7E40-86F8-C4F332899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614FB-1650-794D-A772-F3D16ACB6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AE7A1-04DA-E74E-85D2-860F859C6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3CFCD3-EC10-7A4E-9DEA-6F269F6702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D1FB2F-A60C-CB43-95DC-98E6C6CF8C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EB6B7C-7BA8-5D42-96B3-C2C38132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71E9898E-A9C1-4B34-A2E3-B8BB7FD9920F}" type="datetimeFigureOut">
              <a:rPr lang="en-US" sz="1350" smtClean="0">
                <a:solidFill>
                  <a:srgbClr val="555555"/>
                </a:solidFill>
              </a:rPr>
              <a:pPr defTabSz="685800"/>
              <a:t>11/28/2022</a:t>
            </a:fld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9A9463-1422-2D4D-8A7B-6E1F90A6D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5896FE-24A9-BE4D-A065-F5A7445C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61048" y="6334927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EFF59262-9C0E-47E8-BD44-A796A7569ECB}" type="slidenum">
              <a:rPr lang="en-US" sz="1350" smtClean="0">
                <a:solidFill>
                  <a:srgbClr val="555555"/>
                </a:solidFill>
              </a:rPr>
              <a:pPr defTabSz="685800"/>
              <a:t>‹#›</a:t>
            </a:fld>
            <a:endParaRPr lang="en-US" sz="135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029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5B6E7-ABB0-FF45-9F51-2DC1DD7CC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1194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B6C244-4387-3748-8B7C-C26C6026D6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71E9898E-A9C1-4B34-A2E3-B8BB7FD9920F}" type="datetimeFigureOut">
              <a:rPr lang="en-US" sz="1350" smtClean="0">
                <a:solidFill>
                  <a:srgbClr val="555555"/>
                </a:solidFill>
              </a:rPr>
              <a:pPr defTabSz="685800"/>
              <a:t>11/28/2022</a:t>
            </a:fld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7477A6-38C3-D145-8630-7D32DC31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B5DFA-DC44-F74E-95A6-76224EE02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61048" y="6334927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EFF59262-9C0E-47E8-BD44-A796A7569ECB}" type="slidenum">
              <a:rPr lang="en-US" sz="1350" smtClean="0">
                <a:solidFill>
                  <a:srgbClr val="555555"/>
                </a:solidFill>
              </a:rPr>
              <a:pPr defTabSz="685800"/>
              <a:t>‹#›</a:t>
            </a:fld>
            <a:endParaRPr lang="en-US" sz="135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311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08A97-C42E-2944-B0CA-E2FCD50BA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F58CB-1FA9-1E47-8806-7F75F72CC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03AC06-BA7C-D74F-AA70-6C19D234E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5B7D2-FE1E-7749-99A7-BC1D6F666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71E9898E-A9C1-4B34-A2E3-B8BB7FD9920F}" type="datetimeFigureOut">
              <a:rPr lang="en-US" sz="1350" smtClean="0">
                <a:solidFill>
                  <a:srgbClr val="555555"/>
                </a:solidFill>
              </a:rPr>
              <a:pPr defTabSz="685800"/>
              <a:t>11/28/2022</a:t>
            </a:fld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56EE4-33EB-4747-902F-EF48A9C72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3E118-2292-434E-9082-72358725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61048" y="6334927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EFF59262-9C0E-47E8-BD44-A796A7569ECB}" type="slidenum">
              <a:rPr lang="en-US" sz="1350" smtClean="0">
                <a:solidFill>
                  <a:srgbClr val="555555"/>
                </a:solidFill>
              </a:rPr>
              <a:pPr defTabSz="685800"/>
              <a:t>‹#›</a:t>
            </a:fld>
            <a:endParaRPr lang="en-US" sz="135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9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9654E-D4CE-8F46-B7E0-FB773A79A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24F51-5D1B-0A4B-A23F-6C2B9BD01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B0DB8F0B-E126-2E47-B336-BACBE6809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3333" y="6334920"/>
            <a:ext cx="2057400" cy="365125"/>
          </a:xfrm>
        </p:spPr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56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5480" userDrawn="1">
          <p15:clr>
            <a:srgbClr val="CCCCCC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F2D0-2A67-1448-B5F5-AD9080267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568A5C-15D5-2947-91A8-B3A2DBC493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2E441-DF39-E641-A768-26F8ADCF0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AECAF-7E15-A240-A543-6C9BF82C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71E9898E-A9C1-4B34-A2E3-B8BB7FD9920F}" type="datetimeFigureOut">
              <a:rPr lang="en-US" sz="1350" smtClean="0">
                <a:solidFill>
                  <a:srgbClr val="555555"/>
                </a:solidFill>
              </a:rPr>
              <a:pPr defTabSz="685800"/>
              <a:t>11/28/2022</a:t>
            </a:fld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AE749-554A-C448-886B-EB7777C62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C7D2D-3EF1-154B-9EAA-69E886679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61048" y="6334927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EFF59262-9C0E-47E8-BD44-A796A7569ECB}" type="slidenum">
              <a:rPr lang="en-US" sz="1350" smtClean="0">
                <a:solidFill>
                  <a:srgbClr val="555555"/>
                </a:solidFill>
              </a:rPr>
              <a:pPr defTabSz="685800"/>
              <a:t>‹#›</a:t>
            </a:fld>
            <a:endParaRPr lang="en-US" sz="135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09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E3787-724C-854C-9A1F-4B802258F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ACD63-F2E6-7845-B80E-6838F0A35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D702D-A57E-CB40-9271-5142B1C0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71E9898E-A9C1-4B34-A2E3-B8BB7FD9920F}" type="datetimeFigureOut">
              <a:rPr lang="en-US" sz="1350" smtClean="0">
                <a:solidFill>
                  <a:srgbClr val="555555"/>
                </a:solidFill>
              </a:rPr>
              <a:pPr defTabSz="685800"/>
              <a:t>11/28/2022</a:t>
            </a:fld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B6138-FC90-6840-984D-F335869A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E1119-3B66-F842-A50D-8E3585801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61048" y="6334927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EFF59262-9C0E-47E8-BD44-A796A7569ECB}" type="slidenum">
              <a:rPr lang="en-US" sz="1350" smtClean="0">
                <a:solidFill>
                  <a:srgbClr val="555555"/>
                </a:solidFill>
              </a:rPr>
              <a:pPr defTabSz="685800"/>
              <a:t>‹#›</a:t>
            </a:fld>
            <a:endParaRPr lang="en-US" sz="135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42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164105" y="2145200"/>
            <a:ext cx="6815699" cy="2567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164102" y="3699433"/>
            <a:ext cx="3308099" cy="286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671606" y="3699433"/>
            <a:ext cx="3308099" cy="286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87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1048" y="6334927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EFF59262-9C0E-47E8-BD44-A796A7569ECB}" type="slidenum">
              <a:rPr lang="en-US" sz="1350" smtClean="0">
                <a:solidFill>
                  <a:srgbClr val="555555"/>
                </a:solidFill>
              </a:rPr>
              <a:pPr defTabSz="685800"/>
              <a:t>‹#›</a:t>
            </a:fld>
            <a:endParaRPr lang="en-US" sz="135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961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noProof="0"/>
              <a:t>Click icon to add online image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/>
            <a:fld id="{71E9898E-A9C1-4B34-A2E3-B8BB7FD9920F}" type="datetimeFigureOut">
              <a:rPr lang="en-US" sz="1350" smtClean="0">
                <a:solidFill>
                  <a:srgbClr val="555555"/>
                </a:solidFill>
              </a:rPr>
              <a:pPr defTabSz="685800"/>
              <a:t>11/28/2022</a:t>
            </a:fld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/>
            <a:endParaRPr lang="en-US" sz="1350">
              <a:solidFill>
                <a:srgbClr val="5555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/>
            <a:fld id="{EFF59262-9C0E-47E8-BD44-A796A7569ECB}" type="slidenum">
              <a:rPr lang="en-US" sz="1350" smtClean="0">
                <a:solidFill>
                  <a:srgbClr val="555555"/>
                </a:solidFill>
              </a:rPr>
              <a:pPr defTabSz="685800"/>
              <a:t>‹#›</a:t>
            </a:fld>
            <a:endParaRPr lang="en-US" sz="135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800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97E935F-A663-41AE-8556-7E333204B31F}"/>
              </a:ext>
            </a:extLst>
          </p:cNvPr>
          <p:cNvSpPr/>
          <p:nvPr/>
        </p:nvSpPr>
        <p:spPr>
          <a:xfrm flipV="1">
            <a:off x="0" y="5994400"/>
            <a:ext cx="9144000" cy="863600"/>
          </a:xfrm>
          <a:prstGeom prst="rect">
            <a:avLst/>
          </a:prstGeom>
          <a:solidFill>
            <a:srgbClr val="D3D3C9">
              <a:alpha val="50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A00806E-AA5C-4626-9D0E-0B8896016F55}"/>
              </a:ext>
            </a:extLst>
          </p:cNvPr>
          <p:cNvSpPr txBox="1">
            <a:spLocks/>
          </p:cNvSpPr>
          <p:nvPr/>
        </p:nvSpPr>
        <p:spPr>
          <a:xfrm>
            <a:off x="8389938" y="6275388"/>
            <a:ext cx="641350" cy="341312"/>
          </a:xfrm>
          <a:prstGeom prst="rect">
            <a:avLst/>
          </a:prstGeom>
        </p:spPr>
        <p:txBody>
          <a:bodyPr/>
          <a:lstStyle>
            <a:lvl1pPr marL="182563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136922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F1D6A"/>
              </a:buClr>
              <a:buSzPct val="80000"/>
              <a:buFontTx/>
              <a:buNone/>
              <a:tabLst/>
              <a:defRPr/>
            </a:pPr>
            <a:fld id="{DB972561-F1F4-471C-AD02-1D272821C0DB}" type="slidenum">
              <a:rPr kumimoji="0" lang="en-US" altLang="en-US" sz="825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136922" marR="0" lvl="0" indent="0" algn="l" defTabSz="6858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F1D6A"/>
                </a:buClr>
                <a:buSzPct val="80000"/>
                <a:buFontTx/>
                <a:buNone/>
                <a:tabLst/>
                <a:defRPr/>
              </a:pPr>
              <a:t>‹#›</a:t>
            </a:fld>
            <a:endParaRPr kumimoji="0" lang="en-US" altLang="en-US" sz="825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6" name="Picture 7" descr="HMSLogo.g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6301" y="6302377"/>
            <a:ext cx="103187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B608A70-3B6B-4EA8-8C00-810D747802FF}"/>
              </a:ext>
            </a:extLst>
          </p:cNvPr>
          <p:cNvCxnSpPr/>
          <p:nvPr/>
        </p:nvCxnSpPr>
        <p:spPr>
          <a:xfrm>
            <a:off x="5854700" y="6188075"/>
            <a:ext cx="0" cy="476250"/>
          </a:xfrm>
          <a:prstGeom prst="line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29B3AB-B173-4862-81DE-55D5381E1092}"/>
              </a:ext>
            </a:extLst>
          </p:cNvPr>
          <p:cNvCxnSpPr/>
          <p:nvPr/>
        </p:nvCxnSpPr>
        <p:spPr>
          <a:xfrm>
            <a:off x="914400" y="1319213"/>
            <a:ext cx="7391400" cy="0"/>
          </a:xfrm>
          <a:prstGeom prst="line">
            <a:avLst/>
          </a:prstGeom>
          <a:ln>
            <a:solidFill>
              <a:srgbClr val="DF92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3">
            <a:extLst>
              <a:ext uri="{FF2B5EF4-FFF2-40B4-BE49-F238E27FC236}">
                <a16:creationId xmlns:a16="http://schemas.microsoft.com/office/drawing/2014/main" id="{5520BAE0-7AC0-46C7-B1B7-19043FFDC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576" y="6249990"/>
            <a:ext cx="2555875" cy="28854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Georgia" charset="0"/>
                <a:ea typeface="MS PGothic" charset="0"/>
              </a:rPr>
              <a:t>DEPARTMENT  OF</a:t>
            </a:r>
            <a:br>
              <a:rPr kumimoji="0" lang="en-US" sz="825" b="0" i="0" u="none" strike="noStrike" kern="1200" cap="none" spc="0" normalizeH="0" baseline="0" noProof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Georgia" charset="0"/>
                <a:ea typeface="MS PGothic" charset="0"/>
              </a:rPr>
            </a:br>
            <a:r>
              <a:rPr kumimoji="0" lang="en-US" sz="825" b="0" i="0" u="none" strike="noStrike" kern="1200" cap="none" spc="0" normalizeH="0" baseline="0" noProof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Georgia" charset="0"/>
                <a:ea typeface="MS PGothic" charset="0"/>
              </a:rPr>
              <a:t>Global Health and Social Medicine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391400" cy="1143000"/>
          </a:xfrm>
        </p:spPr>
        <p:txBody>
          <a:bodyPr/>
          <a:lstStyle>
            <a:lvl1pPr>
              <a:defRPr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8031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600200"/>
            <a:ext cx="8229600" cy="4419600"/>
          </a:xfrm>
        </p:spPr>
        <p:txBody>
          <a:bodyPr/>
          <a:lstStyle>
            <a:lvl5pPr>
              <a:buNone/>
              <a:defRPr/>
            </a:lvl5pPr>
          </a:lstStyle>
          <a:p>
            <a:pPr lvl="0"/>
            <a:r>
              <a:rPr lang="en-US"/>
              <a:t>Table title</a:t>
            </a:r>
          </a:p>
          <a:p>
            <a:pPr lvl="1"/>
            <a:endParaRPr lang="en-US"/>
          </a:p>
          <a:p>
            <a:pPr lvl="4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40477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685800"/>
            <a:fld id="{EFF59262-9C0E-47E8-BD44-A796A7569ECB}" type="slidenum">
              <a:rPr lang="en-US" sz="1350" smtClean="0">
                <a:solidFill>
                  <a:srgbClr val="555555"/>
                </a:solidFill>
              </a:rPr>
              <a:pPr defTabSz="685800"/>
              <a:t>‹#›</a:t>
            </a:fld>
            <a:endParaRPr lang="en-US" sz="135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11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2DDDD-548B-9A41-A607-39F7ABD22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8031C-C7BE-3B41-8AB9-90F08E500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7D80ED34-2663-204D-A3DE-07690F3F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3333" y="6334920"/>
            <a:ext cx="2057400" cy="365125"/>
          </a:xfrm>
        </p:spPr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28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5480" userDrawn="1">
          <p15:clr>
            <a:srgbClr val="CCCCC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9B6D3-5B19-C645-A769-163F69BF5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D1E8C-45D9-6D43-AAED-E37E55C2CE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4453" y="1406104"/>
            <a:ext cx="4097547" cy="46668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F0ECF-92BB-764C-BC17-1FA6C1023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06105"/>
            <a:ext cx="4123427" cy="46668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F47F8-D32C-7644-B5F6-BB504AB7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1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614FB-1650-794D-A772-F3D16ACB6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4453" y="1419237"/>
            <a:ext cx="4097546" cy="823911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3CFCD3-EC10-7A4E-9DEA-6F269F6702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84940" y="1419237"/>
            <a:ext cx="4123427" cy="823911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5896FE-24A9-BE4D-A065-F5A7445C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958F182-3A98-4E34-A89D-590A3608D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453" y="255399"/>
            <a:ext cx="8220974" cy="10491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F0E677F-584C-4FF4-A29F-188E508F9E18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80922" y="2243148"/>
            <a:ext cx="4091077" cy="38298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99A5DE48-D2AF-429A-B7E8-8F391436D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1999" y="2243149"/>
            <a:ext cx="4140680" cy="38298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509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5B6E7-ABB0-FF45-9F51-2DC1DD7CC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8823E-C105-CC4C-9CF5-B323B938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22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5480" userDrawn="1">
          <p15:clr>
            <a:srgbClr val="CCCCCC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B5DFA-DC44-F74E-95A6-76224EE02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1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08A97-C42E-2944-B0CA-E2FCD50BA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F58CB-1FA9-1E47-8806-7F75F72CC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03AC06-BA7C-D74F-AA70-6C19D234E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3E118-2292-434E-9082-72358725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9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F2D0-2A67-1448-B5F5-AD9080267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568A5C-15D5-2947-91A8-B3A2DBC493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2E441-DF39-E641-A768-26F8ADCF0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C7D2D-3EF1-154B-9EAA-69E886679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1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83C68E-48E7-5E46-A266-C64817EBA07A}"/>
              </a:ext>
            </a:extLst>
          </p:cNvPr>
          <p:cNvSpPr/>
          <p:nvPr userDrawn="1"/>
        </p:nvSpPr>
        <p:spPr>
          <a:xfrm>
            <a:off x="0" y="6176966"/>
            <a:ext cx="9144000" cy="6810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7E79D-AACF-6B45-B926-208D48F1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453" y="255399"/>
            <a:ext cx="8220974" cy="1049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33EB6-0E8D-364A-BB37-81643D33B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4453" y="1402082"/>
            <a:ext cx="8220974" cy="467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DAD12-7462-794B-8859-65B10791A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3333" y="633492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/>
                </a:solidFill>
              </a:defRPr>
            </a:lvl1pPr>
          </a:lstStyle>
          <a:p>
            <a:fld id="{BCDE29BC-4E2A-5641-856D-0B8C99149A8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620B65F8-75ED-BD45-B6AF-432BE6FFCD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55540" b="32987"/>
          <a:stretch/>
        </p:blipFill>
        <p:spPr>
          <a:xfrm>
            <a:off x="7539643" y="6320590"/>
            <a:ext cx="1443219" cy="47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6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Bahnschrift" panose="020B0502040204020203" pitchFamily="34" charset="0"/>
          <a:ea typeface="+mj-ea"/>
          <a:cs typeface="+mj-cs"/>
        </a:defRPr>
      </a:lvl1pPr>
    </p:titleStyle>
    <p:bodyStyle>
      <a:lvl1pPr marL="233363" indent="-233363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2542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2" orient="horz" pos="844" userDrawn="1">
          <p15:clr>
            <a:srgbClr val="F26B43"/>
          </p15:clr>
        </p15:guide>
        <p15:guide id="3" orient="horz" pos="3955" userDrawn="1">
          <p15:clr>
            <a:srgbClr val="F26B43"/>
          </p15:clr>
        </p15:guide>
        <p15:guide id="4" pos="298" userDrawn="1">
          <p15:clr>
            <a:srgbClr val="F26B43"/>
          </p15:clr>
        </p15:guide>
        <p15:guide id="5" pos="547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83C68E-48E7-5E46-A266-C64817EBA07A}"/>
              </a:ext>
            </a:extLst>
          </p:cNvPr>
          <p:cNvSpPr/>
          <p:nvPr/>
        </p:nvSpPr>
        <p:spPr>
          <a:xfrm>
            <a:off x="0" y="6355507"/>
            <a:ext cx="9144000" cy="502501"/>
          </a:xfrm>
          <a:prstGeom prst="rect">
            <a:avLst/>
          </a:prstGeom>
          <a:solidFill>
            <a:srgbClr val="006A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7E79D-AACF-6B45-B926-208D48F1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552" y="255399"/>
            <a:ext cx="8692896" cy="5738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33EB6-0E8D-364A-BB37-81643D33B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5552" y="940134"/>
            <a:ext cx="8692896" cy="5136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527621-AB7D-43BE-98E2-A3CDADA8479F}"/>
              </a:ext>
            </a:extLst>
          </p:cNvPr>
          <p:cNvSpPr txBox="1"/>
          <p:nvPr userDrawn="1"/>
        </p:nvSpPr>
        <p:spPr>
          <a:xfrm>
            <a:off x="8001001" y="6463317"/>
            <a:ext cx="9028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Page </a:t>
            </a:r>
            <a:fld id="{C100ADC9-71C4-6647-8F42-F8B7731C566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Box 48">
            <a:extLst>
              <a:ext uri="{FF2B5EF4-FFF2-40B4-BE49-F238E27FC236}">
                <a16:creationId xmlns:a16="http://schemas.microsoft.com/office/drawing/2014/main" id="{86610765-D5B7-403C-8AB9-0F95CC92AE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91013" y="6449527"/>
            <a:ext cx="6290235" cy="230778"/>
          </a:xfrm>
          <a:prstGeom prst="rect">
            <a:avLst/>
          </a:prstGeom>
          <a:noFill/>
          <a:ln>
            <a:noFill/>
          </a:ln>
        </p:spPr>
        <p:txBody>
          <a:bodyPr wrap="square" lIns="91387" tIns="45693" rIns="91387" bIns="45693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</a:t>
            </a: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8971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| </a:t>
            </a: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Draft Concepts for Discussion Only </a:t>
            </a: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8971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| </a:t>
            </a: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 Tracing Collaborative</a:t>
            </a:r>
          </a:p>
        </p:txBody>
      </p:sp>
      <p:sp>
        <p:nvSpPr>
          <p:cNvPr id="11" name="Text Box 97">
            <a:extLst>
              <a:ext uri="{FF2B5EF4-FFF2-40B4-BE49-F238E27FC236}">
                <a16:creationId xmlns:a16="http://schemas.microsoft.com/office/drawing/2014/main" id="{9B9DE1B8-926D-462C-B543-A1D9E8A7911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40426" y="6649700"/>
            <a:ext cx="1889125" cy="16721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626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504" indent="-215504" algn="l" defTabSz="514350" rtl="0" eaLnBrk="1" latinLnBrk="0" hangingPunct="1">
        <a:lnSpc>
          <a:spcPct val="90000"/>
        </a:lnSpc>
        <a:spcBef>
          <a:spcPts val="563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0297" indent="-213122" algn="l" defTabSz="514350" rtl="0" eaLnBrk="1" latinLnBrk="0" hangingPunct="1">
        <a:lnSpc>
          <a:spcPct val="90000"/>
        </a:lnSpc>
        <a:spcBef>
          <a:spcPts val="281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9144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90" y="747190"/>
            <a:ext cx="8915820" cy="265995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Challenge Facility for Civil Society 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Round 10</a:t>
            </a:r>
            <a:br>
              <a:rPr lang="ru-RU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ru-RU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Устранение барьеров для представителей сообщества людей, затронутых ТБ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">
                <a:solidFill>
                  <a:srgbClr val="FFFFFF">
                    <a:alpha val="0"/>
                  </a:srgbClr>
                </a:solidFill>
              </a:rPr>
              <a:t>overall_1_132356551424378442 columns_1_132356551424378442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DD7FCD-7FFE-458F-AB96-FB5849A2F07A}"/>
              </a:ext>
            </a:extLst>
          </p:cNvPr>
          <p:cNvSpPr/>
          <p:nvPr/>
        </p:nvSpPr>
        <p:spPr>
          <a:xfrm>
            <a:off x="114090" y="4145514"/>
            <a:ext cx="8816550" cy="185547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-RU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География</a:t>
            </a:r>
            <a:r>
              <a:rPr lang="en-US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: </a:t>
            </a:r>
            <a:r>
              <a:rPr lang="ru-RU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 РК</a:t>
            </a:r>
            <a:r>
              <a:rPr lang="en-US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,</a:t>
            </a:r>
            <a:r>
              <a:rPr lang="ru-RU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 гг. Темиртау и Караганда</a:t>
            </a:r>
            <a:r>
              <a:rPr lang="en-US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ru-RU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Период:       Март </a:t>
            </a:r>
            <a:r>
              <a:rPr lang="en-US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2022 – </a:t>
            </a:r>
            <a:r>
              <a:rPr lang="ru-RU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Апрель </a:t>
            </a:r>
            <a:r>
              <a:rPr lang="en-US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2023</a:t>
            </a:r>
            <a:endParaRPr lang="ru-RU" sz="2200" b="1" dirty="0">
              <a:solidFill>
                <a:schemeClr val="tx1"/>
              </a:solidFill>
              <a:latin typeface="Bahnschrift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Сумма:         </a:t>
            </a:r>
            <a:r>
              <a:rPr lang="en-US" sz="2200" b="1" dirty="0">
                <a:solidFill>
                  <a:schemeClr val="tx1"/>
                </a:solidFill>
                <a:latin typeface="Bahnschrift" panose="020B0502040204020203" pitchFamily="34" charset="0"/>
              </a:rPr>
              <a:t>$100 000</a:t>
            </a:r>
            <a:endParaRPr lang="en-US" sz="2400" dirty="0">
              <a:latin typeface="+mj-lt"/>
            </a:endParaRP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3F09C77A-FF9A-4F12-942A-3A99F1A42F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000" y="112512"/>
            <a:ext cx="1497330" cy="586740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18A22C09-0DC9-4EB0-B4DD-B3A3CE80AE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12" y="185537"/>
            <a:ext cx="2438400" cy="44069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133CEDF-1399-467D-9AA0-FD29ED9998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212" y="5111145"/>
            <a:ext cx="634118" cy="625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9596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1F082-D4A2-4D92-AA41-768DD6918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513" y="779046"/>
            <a:ext cx="8395227" cy="1049146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Bahnschrift"/>
              </a:rPr>
              <a:t>Challenge Facility for Civil Society Round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1998-644F-4766-9DB2-C57E70C02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513" y="1926655"/>
            <a:ext cx="8220974" cy="46749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33045" indent="-233045"/>
            <a:r>
              <a:rPr lang="ru-RU" sz="2000" dirty="0">
                <a:latin typeface="+mj-lt"/>
              </a:rPr>
              <a:t>Цель: 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</a:rPr>
              <a:t>Поддержка всеобщего доступа к качественным услугам здравоохранения в ПМСП в рамках ГОБМП, а также социальная и психологическая помощь, ориентированные на пациентов, находящихся на амбулаторном лечении ТБ.</a:t>
            </a:r>
            <a:endParaRPr lang="ru-RU" sz="2000" dirty="0">
              <a:latin typeface="+mj-lt"/>
            </a:endParaRPr>
          </a:p>
          <a:p>
            <a:pPr marL="233045" indent="-233045"/>
            <a:r>
              <a:rPr lang="ru-RU" sz="2000" dirty="0">
                <a:latin typeface="+mj-lt"/>
                <a:cs typeface="Calibri" panose="020F0502020204030204"/>
              </a:rPr>
              <a:t>Целевая группа</a:t>
            </a:r>
            <a:r>
              <a:rPr lang="en-US" sz="2000" dirty="0">
                <a:latin typeface="+mj-lt"/>
                <a:cs typeface="Calibri" panose="020F0502020204030204"/>
              </a:rPr>
              <a:t>: 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</a:rPr>
              <a:t>социально не адаптированные и уязвимые слои населения включая мигрантов, лиц без регистрации, бывших заключенных и бездомных.</a:t>
            </a:r>
          </a:p>
          <a:p>
            <a:pPr marL="233045" indent="-233045"/>
            <a:r>
              <a:rPr lang="ru-RU" sz="2000" dirty="0">
                <a:latin typeface="+mj-lt"/>
                <a:cs typeface="Calibri" panose="020F0502020204030204"/>
              </a:rPr>
              <a:t>Партнеры – исполнители в регионах: ОБФ «Шапагат» (г. Темиртау) и ОО «ДАУА 2050» (г. Караганда).</a:t>
            </a:r>
          </a:p>
          <a:p>
            <a:pPr marL="233045" indent="-233045"/>
            <a:endParaRPr lang="en-US" dirty="0">
              <a:cs typeface="Calibri" panose="020F0502020204030204"/>
            </a:endParaRPr>
          </a:p>
          <a:p>
            <a:pPr marL="34417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233045" indent="-233045"/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C5602-BA0E-4C2F-9F0F-65CD679D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6B92664-DEAA-4DF2-B84A-DE23A1DEA9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" y="338356"/>
            <a:ext cx="2438400" cy="440690"/>
          </a:xfrm>
          <a:prstGeom prst="rect">
            <a:avLst/>
          </a:prstGeom>
        </p:spPr>
      </p:pic>
      <p:pic>
        <p:nvPicPr>
          <p:cNvPr id="6" name="Picture 12">
            <a:extLst>
              <a:ext uri="{FF2B5EF4-FFF2-40B4-BE49-F238E27FC236}">
                <a16:creationId xmlns:a16="http://schemas.microsoft.com/office/drawing/2014/main" id="{3F09C77A-FF9A-4F12-942A-3A99F1A42F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37" y="192306"/>
            <a:ext cx="1497330" cy="58674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C088E3D-4BAD-41EB-8D8A-B3733599BE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448" y="5279851"/>
            <a:ext cx="726077" cy="7166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688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1F082-D4A2-4D92-AA41-768DD6918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513" y="779046"/>
            <a:ext cx="8395227" cy="104914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Bahnschrift"/>
              </a:rPr>
              <a:t>Задачи: </a:t>
            </a:r>
            <a:endParaRPr lang="en-US" sz="2800" dirty="0">
              <a:latin typeface="Bahnschrif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1998-644F-4766-9DB2-C57E70C02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513" y="1926655"/>
            <a:ext cx="8220974" cy="46749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Организация деятельности «Социального бюро» для поддержки целево</a:t>
            </a:r>
            <a:r>
              <a:rPr lang="ru-RU" sz="1800" dirty="0">
                <a:latin typeface="+mj-lt"/>
                <a:ea typeface="Calibri" panose="020F0502020204030204" pitchFamily="34" charset="0"/>
              </a:rPr>
              <a:t>й группы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Укрепление сотрудничества между организациями, медицинскими и немедицинскими службами и пенитенциарной системой, для улучшения доступа целевой группы к услугам по лечению ТБ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Устранение правовых барьеров, возникающих у клиентов при получении медицинской помощи в ПМСП </a:t>
            </a:r>
            <a:endParaRPr lang="ru-RU" sz="1800" dirty="0">
              <a:latin typeface="+mj-lt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800" dirty="0">
                <a:latin typeface="+mj-lt"/>
                <a:ea typeface="Calibri" panose="020F0502020204030204" pitchFamily="34" charset="0"/>
              </a:rPr>
              <a:t>Адвокационные мероприятия по п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родвижению интересов сообщества </a:t>
            </a:r>
            <a:r>
              <a:rPr lang="ru-RU" sz="1800" dirty="0">
                <a:latin typeface="+mj-lt"/>
                <a:ea typeface="Calibri" panose="020F0502020204030204" pitchFamily="34" charset="0"/>
              </a:rPr>
              <a:t>людей, затронутых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 ТБ (ВИЧ/ТБ), в вопросах гендера и прав на лечение, а также </a:t>
            </a:r>
            <a:r>
              <a:rPr lang="ru-RU" sz="1800" dirty="0" err="1">
                <a:effectLst/>
                <a:latin typeface="+mj-lt"/>
                <a:ea typeface="Calibri" panose="020F0502020204030204" pitchFamily="34" charset="0"/>
              </a:rPr>
              <a:t>пациенто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-ориентированного подхода</a:t>
            </a:r>
            <a:endParaRPr lang="ru-RU" sz="1800" dirty="0">
              <a:latin typeface="+mj-lt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233045" indent="-233045"/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C5602-BA0E-4C2F-9F0F-65CD679D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6B92664-DEAA-4DF2-B84A-DE23A1DEA9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" y="338356"/>
            <a:ext cx="2438400" cy="440690"/>
          </a:xfrm>
          <a:prstGeom prst="rect">
            <a:avLst/>
          </a:prstGeom>
        </p:spPr>
      </p:pic>
      <p:pic>
        <p:nvPicPr>
          <p:cNvPr id="6" name="Picture 12">
            <a:extLst>
              <a:ext uri="{FF2B5EF4-FFF2-40B4-BE49-F238E27FC236}">
                <a16:creationId xmlns:a16="http://schemas.microsoft.com/office/drawing/2014/main" id="{3F09C77A-FF9A-4F12-942A-3A99F1A42F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37" y="192306"/>
            <a:ext cx="1497330" cy="58674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C088E3D-4BAD-41EB-8D8A-B3733599BE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448" y="5279851"/>
            <a:ext cx="726077" cy="7166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875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1F082-D4A2-4D92-AA41-768DD6918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513" y="779046"/>
            <a:ext cx="8395227" cy="104914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Bahnschrift"/>
              </a:rPr>
              <a:t>Мероприятия: </a:t>
            </a:r>
            <a:endParaRPr lang="en-US" sz="2800" dirty="0">
              <a:latin typeface="Bahnschrif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1998-644F-4766-9DB2-C57E70C02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513" y="1926655"/>
            <a:ext cx="8220974" cy="46749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+mj-lt"/>
                <a:ea typeface="Calibri" panose="020F0502020204030204" pitchFamily="34" charset="0"/>
              </a:rPr>
              <a:t>Задача 1.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800" dirty="0">
                <a:latin typeface="+mj-lt"/>
              </a:rPr>
              <a:t>Организована работа социального бюро – это две МДК в двух сайтах проекта. В составе МДК координатор, социальный работник и психолог и при необходимости привлекается юрист-консультант. </a:t>
            </a:r>
            <a:endParaRPr lang="ru-RU" sz="1800" dirty="0">
              <a:latin typeface="+mj-lt"/>
              <a:cs typeface="Calibri" panose="020F0502020204030204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800" dirty="0">
                <a:latin typeface="+mj-lt"/>
              </a:rPr>
              <a:t>Проведен тренинг для НПО и медработников на тему </a:t>
            </a:r>
            <a:r>
              <a:rPr lang="ru-RU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«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Ответные меры на ТБ противотуберкулезных служб в условиях пандемии COVID-19» в гг. Караганда и Темиртау </a:t>
            </a:r>
            <a:endParaRPr lang="en-US" sz="1800" dirty="0">
              <a:latin typeface="+mj-lt"/>
            </a:endParaRPr>
          </a:p>
          <a:p>
            <a:pPr marL="0" indent="0">
              <a:buNone/>
            </a:pPr>
            <a:r>
              <a:rPr lang="ru-RU" sz="1800" dirty="0">
                <a:latin typeface="+mj-lt"/>
              </a:rPr>
              <a:t>Задача 2.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Организована рабочая группа из представителей НПО, сотрудников ПВИЗ, специалистов противотуберкулезной службы. </a:t>
            </a:r>
            <a:endParaRPr lang="ru-RU" sz="1800" dirty="0">
              <a:latin typeface="+mj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1800" dirty="0">
                <a:latin typeface="+mj-lt"/>
                <a:cs typeface="Calibri" panose="020F0502020204030204"/>
              </a:rPr>
              <a:t>Проведен тренинг для работников ПМСП и противотуберкулезной службы по вопросам психологической поддержки людей, затронутых ТБ в условиях пандемии </a:t>
            </a:r>
            <a:r>
              <a:rPr lang="en-US" sz="1800" dirty="0">
                <a:latin typeface="+mj-lt"/>
                <a:cs typeface="Calibri" panose="020F0502020204030204"/>
              </a:rPr>
              <a:t>COVID-19</a:t>
            </a:r>
            <a:r>
              <a:rPr lang="ru-RU" sz="1800" dirty="0">
                <a:latin typeface="+mj-lt"/>
                <a:cs typeface="Calibri" panose="020F0502020204030204"/>
              </a:rPr>
              <a:t> 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в гг. Караганда и Темиртау </a:t>
            </a:r>
            <a:endParaRPr lang="en-US" sz="1800" dirty="0">
              <a:latin typeface="+mj-lt"/>
            </a:endParaRPr>
          </a:p>
          <a:p>
            <a:pPr marL="342900" indent="-342900">
              <a:buAutoNum type="arabicPeriod"/>
            </a:pPr>
            <a:endParaRPr lang="en-US" sz="18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C5602-BA0E-4C2F-9F0F-65CD679D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6B92664-DEAA-4DF2-B84A-DE23A1DEA9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" y="338356"/>
            <a:ext cx="2438400" cy="440690"/>
          </a:xfrm>
          <a:prstGeom prst="rect">
            <a:avLst/>
          </a:prstGeom>
        </p:spPr>
      </p:pic>
      <p:pic>
        <p:nvPicPr>
          <p:cNvPr id="6" name="Picture 12">
            <a:extLst>
              <a:ext uri="{FF2B5EF4-FFF2-40B4-BE49-F238E27FC236}">
                <a16:creationId xmlns:a16="http://schemas.microsoft.com/office/drawing/2014/main" id="{3F09C77A-FF9A-4F12-942A-3A99F1A42F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37" y="192306"/>
            <a:ext cx="1497330" cy="58674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C088E3D-4BAD-41EB-8D8A-B3733599BE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448" y="5279851"/>
            <a:ext cx="726077" cy="7166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825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1F082-D4A2-4D92-AA41-768DD6918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513" y="779046"/>
            <a:ext cx="8395227" cy="104914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Bahnschrift"/>
              </a:rPr>
              <a:t>Мероприятия: </a:t>
            </a:r>
            <a:endParaRPr lang="en-US" sz="2800" dirty="0">
              <a:latin typeface="Bahnschrif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1998-644F-4766-9DB2-C57E70C02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513" y="1926655"/>
            <a:ext cx="8220974" cy="46749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+mj-lt"/>
                <a:ea typeface="Calibri" panose="020F0502020204030204" pitchFamily="34" charset="0"/>
              </a:rPr>
              <a:t>Задача 3. </a:t>
            </a: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Сопровождению клиентов проекта </a:t>
            </a:r>
            <a:r>
              <a:rPr lang="ru-RU" sz="1800" dirty="0">
                <a:effectLst/>
                <a:latin typeface="+mj-lt"/>
                <a:ea typeface="Times New Roman" panose="02020603050405020304" pitchFamily="18" charset="0"/>
              </a:rPr>
              <a:t>в социальные службы города </a:t>
            </a:r>
            <a:r>
              <a:rPr lang="ru-RU" sz="1800" dirty="0">
                <a:latin typeface="+mj-lt"/>
                <a:ea typeface="Times New Roman" panose="02020603050405020304" pitchFamily="18" charset="0"/>
              </a:rPr>
              <a:t>включая </a:t>
            </a:r>
            <a:r>
              <a:rPr lang="ru-RU" sz="1800" dirty="0">
                <a:effectLst/>
                <a:latin typeface="+mj-lt"/>
                <a:ea typeface="Times New Roman" panose="02020603050405020304" pitchFamily="18" charset="0"/>
              </a:rPr>
              <a:t>ЦОН, ГЦВП, СОБЕС, миграционная полиция и др. </a:t>
            </a:r>
            <a:r>
              <a:rPr lang="ru-RU" sz="1800" dirty="0">
                <a:latin typeface="+mj-lt"/>
              </a:rPr>
              <a:t> </a:t>
            </a: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Сопровождению в ПМСП клиентов проекта </a:t>
            </a: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Услуги для лиц, освободившихся из МЛС </a:t>
            </a:r>
            <a:endParaRPr lang="en-US" sz="1800" dirty="0">
              <a:latin typeface="+mj-lt"/>
            </a:endParaRP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Предоставление продуктовых сертификатов</a:t>
            </a:r>
            <a:r>
              <a:rPr lang="en-US" sz="1800" dirty="0">
                <a:latin typeface="+mj-lt"/>
              </a:rPr>
              <a:t> </a:t>
            </a:r>
            <a:r>
              <a:rPr lang="ru-RU" sz="1800" dirty="0">
                <a:latin typeface="+mj-lt"/>
              </a:rPr>
              <a:t>номиналом 5000 тг. (360 сертификатов / год в каждом сайте проекта) </a:t>
            </a: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Услуги психолога. </a:t>
            </a: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Услуги юриста. </a:t>
            </a:r>
          </a:p>
          <a:p>
            <a:pPr>
              <a:buFontTx/>
              <a:buChar char="-"/>
            </a:pPr>
            <a:r>
              <a:rPr lang="ru-RU" sz="1800" dirty="0">
                <a:effectLst/>
                <a:latin typeface="+mj-lt"/>
                <a:ea typeface="Times New Roman" panose="02020603050405020304" pitchFamily="18" charset="0"/>
              </a:rPr>
              <a:t>оплата административных штрафов</a:t>
            </a:r>
            <a:endParaRPr lang="en-US" sz="18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C5602-BA0E-4C2F-9F0F-65CD679D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6B92664-DEAA-4DF2-B84A-DE23A1DEA9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" y="338356"/>
            <a:ext cx="2438400" cy="440690"/>
          </a:xfrm>
          <a:prstGeom prst="rect">
            <a:avLst/>
          </a:prstGeom>
        </p:spPr>
      </p:pic>
      <p:pic>
        <p:nvPicPr>
          <p:cNvPr id="6" name="Picture 12">
            <a:extLst>
              <a:ext uri="{FF2B5EF4-FFF2-40B4-BE49-F238E27FC236}">
                <a16:creationId xmlns:a16="http://schemas.microsoft.com/office/drawing/2014/main" id="{3F09C77A-FF9A-4F12-942A-3A99F1A42F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37" y="192306"/>
            <a:ext cx="1497330" cy="58674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C088E3D-4BAD-41EB-8D8A-B3733599BE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448" y="5279851"/>
            <a:ext cx="726077" cy="7166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2468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1F082-D4A2-4D92-AA41-768DD6918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513" y="779046"/>
            <a:ext cx="8395227" cy="104914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Bahnschrift"/>
              </a:rPr>
              <a:t>Мероприятия: </a:t>
            </a:r>
            <a:endParaRPr lang="en-US" sz="2800" dirty="0">
              <a:latin typeface="Bahnschrif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1998-644F-4766-9DB2-C57E70C02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513" y="1926656"/>
            <a:ext cx="8279154" cy="28244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+mj-lt"/>
                <a:ea typeface="Calibri" panose="020F0502020204030204" pitchFamily="34" charset="0"/>
              </a:rPr>
              <a:t>Задача </a:t>
            </a:r>
            <a:r>
              <a:rPr lang="en-US" sz="1800" dirty="0">
                <a:latin typeface="+mj-lt"/>
                <a:ea typeface="Calibri" panose="020F0502020204030204" pitchFamily="34" charset="0"/>
              </a:rPr>
              <a:t>4</a:t>
            </a:r>
            <a:r>
              <a:rPr lang="ru-RU" sz="1800" dirty="0">
                <a:latin typeface="+mj-lt"/>
                <a:ea typeface="Calibri" panose="020F0502020204030204" pitchFamily="34" charset="0"/>
              </a:rPr>
              <a:t>. </a:t>
            </a: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Круглый стол с участием заинтересованных сторон в сайтах проекта</a:t>
            </a: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Оплата 10 ОСМС. </a:t>
            </a: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Конкурс </a:t>
            </a:r>
            <a:r>
              <a:rPr lang="ru-RU" sz="1800" dirty="0">
                <a:effectLst/>
                <a:latin typeface="+mj-lt"/>
                <a:ea typeface="Calibri" panose="020F0502020204030204" pitchFamily="34" charset="0"/>
              </a:rPr>
              <a:t>на лучшую публикацию по вопросам проблем туберкулеза в Карагандинской области. </a:t>
            </a:r>
          </a:p>
          <a:p>
            <a:pPr>
              <a:buFontTx/>
              <a:buChar char="-"/>
            </a:pPr>
            <a:r>
              <a:rPr lang="ru-RU" sz="1800" dirty="0">
                <a:latin typeface="+mj-lt"/>
              </a:rPr>
              <a:t>Круглый стол с участием заинтересованных сторон в сайтах проекта</a:t>
            </a:r>
          </a:p>
          <a:p>
            <a:pPr marL="0" indent="0">
              <a:buNone/>
            </a:pPr>
            <a:endParaRPr lang="ru-RU" sz="1800" dirty="0">
              <a:latin typeface="+mj-lt"/>
            </a:endParaRPr>
          </a:p>
          <a:p>
            <a:pPr>
              <a:buFontTx/>
              <a:buChar char="-"/>
            </a:pPr>
            <a:endParaRPr lang="ru-RU" sz="1800" dirty="0">
              <a:latin typeface="+mj-lt"/>
            </a:endParaRPr>
          </a:p>
          <a:p>
            <a:pPr>
              <a:buFontTx/>
              <a:buChar char="-"/>
            </a:pPr>
            <a:endParaRPr lang="en-US" sz="18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C5602-BA0E-4C2F-9F0F-65CD679D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6B92664-DEAA-4DF2-B84A-DE23A1DEA9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" y="338356"/>
            <a:ext cx="2438400" cy="440690"/>
          </a:xfrm>
          <a:prstGeom prst="rect">
            <a:avLst/>
          </a:prstGeom>
        </p:spPr>
      </p:pic>
      <p:pic>
        <p:nvPicPr>
          <p:cNvPr id="6" name="Picture 12">
            <a:extLst>
              <a:ext uri="{FF2B5EF4-FFF2-40B4-BE49-F238E27FC236}">
                <a16:creationId xmlns:a16="http://schemas.microsoft.com/office/drawing/2014/main" id="{3F09C77A-FF9A-4F12-942A-3A99F1A42F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37" y="192306"/>
            <a:ext cx="1497330" cy="58674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C088E3D-4BAD-41EB-8D8A-B3733599BE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887" y="5268032"/>
            <a:ext cx="726077" cy="7166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2650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3BF516-DA65-EF04-51AF-751DE94EB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535" y="2507837"/>
            <a:ext cx="5162776" cy="1049146"/>
          </a:xfrm>
        </p:spPr>
        <p:txBody>
          <a:bodyPr/>
          <a:lstStyle/>
          <a:p>
            <a:r>
              <a:rPr lang="ru-RU" dirty="0"/>
              <a:t>Благодарю за внимание! </a:t>
            </a:r>
            <a:endParaRPr lang="ru-KZ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93C3C7-58B3-5426-1155-74E4EC596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29BC-4E2A-5641-856D-0B8C99149A8A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1DF0A62-E105-B499-75C7-C17F0C3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" y="338356"/>
            <a:ext cx="2438400" cy="440690"/>
          </a:xfrm>
          <a:prstGeom prst="rect">
            <a:avLst/>
          </a:prstGeom>
        </p:spPr>
      </p:pic>
      <p:pic>
        <p:nvPicPr>
          <p:cNvPr id="6" name="Picture 12">
            <a:extLst>
              <a:ext uri="{FF2B5EF4-FFF2-40B4-BE49-F238E27FC236}">
                <a16:creationId xmlns:a16="http://schemas.microsoft.com/office/drawing/2014/main" id="{E12679EE-4F4D-C05E-98C5-85573C2236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37" y="192306"/>
            <a:ext cx="1497330" cy="58674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FB43C40-C461-C6F8-3BB6-61836DDC6B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260" y="2674083"/>
            <a:ext cx="726077" cy="7166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77840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FORMATS" val="&lt;MekkoFormats&gt;&lt;NumberFormat DecimalSeparator=&quot;.&quot; ThousandSeparator=&quot;,&quot; NegativeNumberFormat=&quot;1&quot; /&gt;&lt;Font&gt;&lt;Output_Font_Name Default=&quot;Arial&quot; UsePPTTheme=&quot;True&quot; /&gt;&lt;/Font&gt;&lt;DateFormat CultureID=&quot;1033&quot; FormatString=&quot;M/d/yyyy&quot; /&gt;&lt;/MekkoFormats&gt;"/>
</p:tagLst>
</file>

<file path=ppt/theme/theme1.xml><?xml version="1.0" encoding="utf-8"?>
<a:theme xmlns:a="http://schemas.openxmlformats.org/drawingml/2006/main" name="Office Theme">
  <a:themeElements>
    <a:clrScheme name="PIH New">
      <a:dk1>
        <a:srgbClr val="555555"/>
      </a:dk1>
      <a:lt1>
        <a:srgbClr val="FFFFFF"/>
      </a:lt1>
      <a:dk2>
        <a:srgbClr val="55555E"/>
      </a:dk2>
      <a:lt2>
        <a:srgbClr val="EAEAEA"/>
      </a:lt2>
      <a:accent1>
        <a:srgbClr val="F8971D"/>
      </a:accent1>
      <a:accent2>
        <a:srgbClr val="AF1D6A"/>
      </a:accent2>
      <a:accent3>
        <a:srgbClr val="008EA0"/>
      </a:accent3>
      <a:accent4>
        <a:srgbClr val="F8BE00"/>
      </a:accent4>
      <a:accent5>
        <a:srgbClr val="323371"/>
      </a:accent5>
      <a:accent6>
        <a:srgbClr val="F68300"/>
      </a:accent6>
      <a:hlink>
        <a:srgbClr val="F59E00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 PIH">
  <a:themeElements>
    <a:clrScheme name="PIH New">
      <a:dk1>
        <a:srgbClr val="555555"/>
      </a:dk1>
      <a:lt1>
        <a:srgbClr val="FFFFFF"/>
      </a:lt1>
      <a:dk2>
        <a:srgbClr val="55555E"/>
      </a:dk2>
      <a:lt2>
        <a:srgbClr val="EAEAEA"/>
      </a:lt2>
      <a:accent1>
        <a:srgbClr val="F8971D"/>
      </a:accent1>
      <a:accent2>
        <a:srgbClr val="AF1D6A"/>
      </a:accent2>
      <a:accent3>
        <a:srgbClr val="008EA0"/>
      </a:accent3>
      <a:accent4>
        <a:srgbClr val="F8BE00"/>
      </a:accent4>
      <a:accent5>
        <a:srgbClr val="323371"/>
      </a:accent5>
      <a:accent6>
        <a:srgbClr val="F68300"/>
      </a:accent6>
      <a:hlink>
        <a:srgbClr val="F59E00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IH" id="{674163AE-1210-4150-8F08-EBF18CC73FE4}" vid="{6B6C6CF7-FA3C-4337-A4FB-3B12C3C49F5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DA53B9B3B53D4DAB37CCA5B51F5CE2" ma:contentTypeVersion="13" ma:contentTypeDescription="Create a new document." ma:contentTypeScope="" ma:versionID="151bb41bb5263852de1a83ecee3dd407">
  <xsd:schema xmlns:xsd="http://www.w3.org/2001/XMLSchema" xmlns:xs="http://www.w3.org/2001/XMLSchema" xmlns:p="http://schemas.microsoft.com/office/2006/metadata/properties" xmlns:ns2="08838178-9466-41f7-9a11-57e96f018d8d" xmlns:ns3="702356f4-b8e2-4067-9d61-ce338c13d374" targetNamespace="http://schemas.microsoft.com/office/2006/metadata/properties" ma:root="true" ma:fieldsID="c4c10c1ae708a36faa937eb9d65b972b" ns2:_="" ns3:_="">
    <xsd:import namespace="08838178-9466-41f7-9a11-57e96f018d8d"/>
    <xsd:import namespace="702356f4-b8e2-4067-9d61-ce338c13d3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38178-9466-41f7-9a11-57e96f018d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2356f4-b8e2-4067-9d61-ce338c13d3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02356f4-b8e2-4067-9d61-ce338c13d374">
      <UserInfo>
        <DisplayName>Stephanie Smith</DisplayName>
        <AccountId>30</AccountId>
        <AccountType/>
      </UserInfo>
      <UserInfo>
        <DisplayName>Andie Tibbetts</DisplayName>
        <AccountId>13</AccountId>
        <AccountType/>
      </UserInfo>
      <UserInfo>
        <DisplayName>Julia Vance</DisplayName>
        <AccountId>20</AccountId>
        <AccountType/>
      </UserInfo>
      <UserInfo>
        <DisplayName>Suzanne Chandler</DisplayName>
        <AccountId>39</AccountId>
        <AccountType/>
      </UserInfo>
      <UserInfo>
        <DisplayName>Jean Claude Mugunga</DisplayName>
        <AccountId>17</AccountId>
        <AccountType/>
      </UserInfo>
      <UserInfo>
        <DisplayName>Anatole Manzi</DisplayName>
        <AccountId>15</AccountId>
        <AccountType/>
      </UserInfo>
      <UserInfo>
        <DisplayName>Hubert Tuyishime</DisplayName>
        <AccountId>47</AccountId>
        <AccountType/>
      </UserInfo>
      <UserInfo>
        <DisplayName>Annie Glenn</DisplayName>
        <AccountId>49</AccountId>
        <AccountType/>
      </UserInfo>
      <UserInfo>
        <DisplayName>Joia Mukherjee</DisplayName>
        <AccountId>14</AccountId>
        <AccountType/>
      </UserInfo>
      <UserInfo>
        <DisplayName>Michael Rich</DisplayName>
        <AccountId>50</AccountId>
        <AccountType/>
      </UserInfo>
      <UserInfo>
        <DisplayName>Emily Dally</DisplayName>
        <AccountId>51</AccountId>
        <AccountType/>
      </UserInfo>
      <UserInfo>
        <DisplayName>Megan Striplin</DisplayName>
        <AccountId>52</AccountId>
        <AccountType/>
      </UserInfo>
      <UserInfo>
        <DisplayName>KJ Seung</DisplayName>
        <AccountId>53</AccountId>
        <AccountType/>
      </UserInfo>
      <UserInfo>
        <DisplayName>Cory McMahon</DisplayName>
        <AccountId>16</AccountId>
        <AccountType/>
      </UserInfo>
      <UserInfo>
        <DisplayName>Dan Palazuelos</DisplayName>
        <AccountId>29</AccountId>
        <AccountType/>
      </UserInfo>
      <UserInfo>
        <DisplayName>Paul Park</DisplayName>
        <AccountId>40</AccountId>
        <AccountType/>
      </UserInfo>
      <UserInfo>
        <DisplayName>Lauren Greenberg</DisplayName>
        <AccountId>22</AccountId>
        <AccountType/>
      </UserInfo>
      <UserInfo>
        <DisplayName>Jesse Greenspan</DisplayName>
        <AccountId>19</AccountId>
        <AccountType/>
      </UserInfo>
      <UserInfo>
        <DisplayName>Shada Rouhani</DisplayName>
        <AccountId>36</AccountId>
        <AccountType/>
      </UserInfo>
      <UserInfo>
        <DisplayName>Regan Marsh</DisplayName>
        <AccountId>54</AccountId>
        <AccountType/>
      </UserInfo>
      <UserInfo>
        <DisplayName>John C. Welch</DisplayName>
        <AccountId>55</AccountId>
        <AccountType/>
      </UserInfo>
      <UserInfo>
        <DisplayName>Emily Wroe</DisplayName>
        <AccountId>56</AccountId>
        <AccountType/>
      </UserInfo>
      <UserInfo>
        <DisplayName>Sarah Coleman</DisplayName>
        <AccountId>25</AccountId>
        <AccountType/>
      </UserInfo>
      <UserInfo>
        <DisplayName>Nidia Correa</DisplayName>
        <AccountId>44</AccountId>
        <AccountType/>
      </UserInfo>
      <UserInfo>
        <DisplayName>Marta Lado</DisplayName>
        <AccountId>57</AccountId>
        <AccountType/>
      </UserInfo>
      <UserInfo>
        <DisplayName>Amruta Houde</DisplayName>
        <AccountId>33</AccountId>
        <AccountType/>
      </UserInfo>
      <UserInfo>
        <DisplayName>Emilia Connolly</DisplayName>
        <AccountId>58</AccountId>
        <AccountType/>
      </UserInfo>
      <UserInfo>
        <DisplayName>Anne Beckett</DisplayName>
        <AccountId>23</AccountId>
        <AccountType/>
      </UserInfo>
      <UserInfo>
        <DisplayName>Annie Michaelis</DisplayName>
        <AccountId>41</AccountId>
        <AccountType/>
      </UserInfo>
      <UserInfo>
        <DisplayName>Lauren Galinsky</DisplayName>
        <AccountId>59</AccountId>
        <AccountType/>
      </UserInfo>
      <UserInfo>
        <DisplayName>Dave Mayo</DisplayName>
        <AccountId>42</AccountId>
        <AccountType/>
      </UserInfo>
      <UserInfo>
        <DisplayName>Sita Chandra</DisplayName>
        <AccountId>37</AccountId>
        <AccountType/>
      </UserInfo>
      <UserInfo>
        <DisplayName>COVID-19 Members</DisplayName>
        <AccountId>60</AccountId>
        <AccountType/>
      </UserInfo>
      <UserInfo>
        <DisplayName>Giuseppe Raviola</DisplayName>
        <AccountId>31</AccountId>
        <AccountType/>
      </UserInfo>
      <UserInfo>
        <DisplayName>Jesse Wilson</DisplayName>
        <AccountId>32</AccountId>
        <AccountType/>
      </UserInfo>
      <UserInfo>
        <DisplayName>Ksakrad Kelly</DisplayName>
        <AccountId>34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61FD95D-D8BE-41C7-A27A-B19E4A439B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3A3938-57F1-4933-817B-9B4A1025A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838178-9466-41f7-9a11-57e96f018d8d"/>
    <ds:schemaRef ds:uri="702356f4-b8e2-4067-9d61-ce338c13d3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616A3A-8180-4897-AF5A-4BC7CC414F08}">
  <ds:schemaRefs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08838178-9466-41f7-9a11-57e96f018d8d"/>
    <ds:schemaRef ds:uri="http://schemas.microsoft.com/office/infopath/2007/PartnerControls"/>
    <ds:schemaRef ds:uri="http://schemas.openxmlformats.org/package/2006/metadata/core-properties"/>
    <ds:schemaRef ds:uri="702356f4-b8e2-4067-9d61-ce338c13d37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3113</TotalTime>
  <Words>426</Words>
  <Application>Microsoft Office PowerPoint</Application>
  <PresentationFormat>Экран (4:3)</PresentationFormat>
  <Paragraphs>53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Bahnschrift</vt:lpstr>
      <vt:lpstr>Calibri</vt:lpstr>
      <vt:lpstr>Georgia</vt:lpstr>
      <vt:lpstr>Wingdings</vt:lpstr>
      <vt:lpstr>Office Theme</vt:lpstr>
      <vt:lpstr>Theme PIH</vt:lpstr>
      <vt:lpstr>Challenge Facility for Civil Society  Round 10 Устранение барьеров для представителей сообщества людей, затронутых ТБ</vt:lpstr>
      <vt:lpstr>Challenge Facility for Civil Society Round 10</vt:lpstr>
      <vt:lpstr>Задачи: </vt:lpstr>
      <vt:lpstr>Мероприятия: </vt:lpstr>
      <vt:lpstr>Мероприятия: </vt:lpstr>
      <vt:lpstr>Мероприятия: </vt:lpstr>
      <vt:lpstr>Благодарю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FY21 Priorities</dc:title>
  <dc:creator>ANATOLE MANZI</dc:creator>
  <cp:lastModifiedBy>V Z</cp:lastModifiedBy>
  <cp:revision>46</cp:revision>
  <dcterms:created xsi:type="dcterms:W3CDTF">2020-08-06T23:41:02Z</dcterms:created>
  <dcterms:modified xsi:type="dcterms:W3CDTF">2022-11-28T04:17:29Z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0x0101003FDA53B9B3B53D4DAB37CCA5B51F5CE2</vt:lpwstr>
  </property>
</Properties>
</file>