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59" r:id="rId7"/>
    <p:sldId id="319" r:id="rId8"/>
    <p:sldId id="314" r:id="rId9"/>
    <p:sldId id="315" r:id="rId10"/>
    <p:sldId id="316" r:id="rId11"/>
    <p:sldId id="317" r:id="rId12"/>
    <p:sldId id="260" r:id="rId13"/>
    <p:sldId id="432" r:id="rId14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91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2CE2FF-3B21-95BA-F79A-AA09346397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0A16747-38B1-04F5-89F5-8492285213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BF618C-5D8A-67E2-821E-07692450D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0170-BDDA-4360-A6BA-F74BCD069A28}" type="datetimeFigureOut">
              <a:rPr lang="ru-KZ" smtClean="0"/>
              <a:t>29.11.2022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F4CF13-EF3D-6E4C-F3A0-8134244DB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8A088B-15A8-0250-0E42-3FB57FF90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3C2B9-08D0-429A-9D6C-38FF464FE8F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64550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7E059-348F-157E-5627-82B66E502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A47062-CDA6-57CA-3263-2619E760CD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5019DB-57E3-BDEE-10A7-0FC082971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0170-BDDA-4360-A6BA-F74BCD069A28}" type="datetimeFigureOut">
              <a:rPr lang="ru-KZ" smtClean="0"/>
              <a:t>29.11.2022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B816CA-EB70-B9F1-12F5-6A1510FF0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DE6164-95F9-7D79-09A8-8040F8B55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3C2B9-08D0-429A-9D6C-38FF464FE8F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17990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2A1C655-D7FF-E804-8430-6515C89531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1A2FBF-3EB4-B0FA-6F2C-710452792A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EC772D-7549-079A-CC40-C08AF7437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0170-BDDA-4360-A6BA-F74BCD069A28}" type="datetimeFigureOut">
              <a:rPr lang="ru-KZ" smtClean="0"/>
              <a:t>29.11.2022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A60BFD-5CF9-932B-463C-8557481F9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3EA6B6-EFC2-5AB6-926C-6CF69F696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3C2B9-08D0-429A-9D6C-38FF464FE8F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8274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649CC1-784F-7BAE-6996-252D9B036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C9F563-AF5D-8123-62C3-42B358BB1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D4EF2C-C68A-731D-56A7-C63C1FEED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0170-BDDA-4360-A6BA-F74BCD069A28}" type="datetimeFigureOut">
              <a:rPr lang="ru-KZ" smtClean="0"/>
              <a:t>29.11.2022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6613CB-1921-4ADA-4D3E-5A08EEC50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2E4FDB-9255-E610-699B-B9AC04B08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3C2B9-08D0-429A-9D6C-38FF464FE8F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3197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F9A21F-F56C-E64E-4CA4-C29E0F503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BDE737-8B9B-4EE7-9179-94784333B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6AE3F1-200E-AED9-4B60-AF7617D21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0170-BDDA-4360-A6BA-F74BCD069A28}" type="datetimeFigureOut">
              <a:rPr lang="ru-KZ" smtClean="0"/>
              <a:t>29.11.2022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DE3D46-D0A1-C616-6354-6A675E2C1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86C656-0ED7-3DC8-FF84-AA32426FA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3C2B9-08D0-429A-9D6C-38FF464FE8F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87449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B81021-04A6-D175-8F84-20D5DCD07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95D52F-E884-FB95-D5A8-6B7444DB9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4C5A53-254D-4EA0-E3CA-04458029D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485C56-CB1B-C7A8-1F58-9C0F22364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0170-BDDA-4360-A6BA-F74BCD069A28}" type="datetimeFigureOut">
              <a:rPr lang="ru-KZ" smtClean="0"/>
              <a:t>29.11.2022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B6B474-8555-3F2D-DBF6-7042BFF12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83D803-016B-0F54-28F9-C4E861E5E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3C2B9-08D0-429A-9D6C-38FF464FE8F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27086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0757C-CA94-3E27-F281-63FA5C482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D8F8F6-44A5-6222-A176-0E7031541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BD1B78-83FF-4127-7975-2F272B843C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EC38CD8-289E-D066-D96D-47E5C31A2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0CB5108-C8AD-F77C-AF57-32EA560405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2E1E1FD-63E1-DC7F-25E0-F87FF02A0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0170-BDDA-4360-A6BA-F74BCD069A28}" type="datetimeFigureOut">
              <a:rPr lang="ru-KZ" smtClean="0"/>
              <a:t>29.11.2022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7A75E0F-9BC7-99CC-715F-988FC4F8B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4AAB14A-AA81-4B92-325D-026C1F06C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3C2B9-08D0-429A-9D6C-38FF464FE8F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92000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EEC429-1BF2-D4A8-DD1D-FAE9E6D52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922093C-12CA-DCC7-B9B3-B60884F81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0170-BDDA-4360-A6BA-F74BCD069A28}" type="datetimeFigureOut">
              <a:rPr lang="ru-KZ" smtClean="0"/>
              <a:t>29.11.2022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E6019B7-BFBA-598A-3C65-A4A2627B9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A4FD7EB-F0E3-4DA5-02C8-48D081448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3C2B9-08D0-429A-9D6C-38FF464FE8F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35589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9793263-EDC7-7EE1-1FEA-1C780B0F7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0170-BDDA-4360-A6BA-F74BCD069A28}" type="datetimeFigureOut">
              <a:rPr lang="ru-KZ" smtClean="0"/>
              <a:t>29.11.2022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44F3284-AAA8-ED6A-854E-A98E45C8E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DEBB7ED-DCB0-F225-001A-16A8C96B0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3C2B9-08D0-429A-9D6C-38FF464FE8F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08214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FC6B99-C360-C4B4-D3DF-4489C74AE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38A395-5236-2D2F-A570-1C12C0F92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E23FC0-2FF7-1E6E-A199-4371D5E42C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8354E6-3678-85AA-4D4C-95409881A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0170-BDDA-4360-A6BA-F74BCD069A28}" type="datetimeFigureOut">
              <a:rPr lang="ru-KZ" smtClean="0"/>
              <a:t>29.11.2022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7C1747-D34B-8111-8FB3-4756B8D07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558063-4FC4-9722-48CD-03C4CD798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3C2B9-08D0-429A-9D6C-38FF464FE8F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8266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8C334A-7986-F3C3-3D02-F54AC120C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771D03-3A36-BD4D-4EC7-C9F46C879A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C2B2AD-99F6-80FD-3308-EEBCF905F0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C70136-4B64-3B74-6ED3-5A016C7F8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0170-BDDA-4360-A6BA-F74BCD069A28}" type="datetimeFigureOut">
              <a:rPr lang="ru-KZ" smtClean="0"/>
              <a:t>29.11.2022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8401D5-64E0-2228-B65C-623E8C785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75B077-AB2B-CA8A-6D23-C06E87E96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3C2B9-08D0-429A-9D6C-38FF464FE8F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16182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8B1491-CA26-B63F-E27F-956E62673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06F4D1-53D6-C9E0-AFBC-BEB7011F9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F4CD78-31D6-91FE-8E34-ED9EA6D58D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D0170-BDDA-4360-A6BA-F74BCD069A28}" type="datetimeFigureOut">
              <a:rPr lang="ru-KZ" smtClean="0"/>
              <a:t>29.11.2022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641C16-332D-1296-184E-4156808769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A1EBBF-C048-5947-4535-4ED1B503BB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3C2B9-08D0-429A-9D6C-38FF464FE8F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43982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7B7E3D-095C-8034-E1C6-6553A3A154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5190"/>
            <a:ext cx="9144000" cy="2449821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проектов по туберкулезу, реализуемые Общественным Фондом «МАД Консалтинг» 2020-2022годы</a:t>
            </a:r>
            <a:br>
              <a:rPr lang="ru-K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K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KZ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C8574B1-8BA5-953C-1887-0E0B83D49D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53354"/>
            <a:ext cx="9144000" cy="882283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Итоговое совещание надзорного комитета СКК </a:t>
            </a:r>
          </a:p>
          <a:p>
            <a:pPr algn="ctr"/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29 ноября 2022 года, 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г.Алматы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KZ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8A5FE3-74DD-B24B-A506-305854524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91" y="347828"/>
            <a:ext cx="1798959" cy="117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64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04" y="274638"/>
            <a:ext cx="8856984" cy="634082"/>
          </a:xfrm>
        </p:spPr>
        <p:txBody>
          <a:bodyPr>
            <a:noAutofit/>
          </a:bodyPr>
          <a:lstStyle/>
          <a:p>
            <a:pPr algn="ctr">
              <a:lnSpc>
                <a:spcPct val="110000"/>
              </a:lnSpc>
              <a:spcAft>
                <a:spcPts val="800"/>
              </a:spcAft>
            </a:pPr>
            <a:r>
              <a:rPr lang="ru-RU" sz="22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Организационные формы профилактического лечения 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5B79A2A6-CE00-8936-0B56-E16B9C43D2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8001484"/>
              </p:ext>
            </p:extLst>
          </p:nvPr>
        </p:nvGraphicFramePr>
        <p:xfrm>
          <a:off x="622998" y="1124745"/>
          <a:ext cx="10108642" cy="4929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0397">
                  <a:extLst>
                    <a:ext uri="{9D8B030D-6E8A-4147-A177-3AD203B41FA5}">
                      <a16:colId xmlns:a16="http://schemas.microsoft.com/office/drawing/2014/main" val="4044800354"/>
                    </a:ext>
                  </a:extLst>
                </a:gridCol>
                <a:gridCol w="1740755">
                  <a:extLst>
                    <a:ext uri="{9D8B030D-6E8A-4147-A177-3AD203B41FA5}">
                      <a16:colId xmlns:a16="http://schemas.microsoft.com/office/drawing/2014/main" val="967126014"/>
                    </a:ext>
                  </a:extLst>
                </a:gridCol>
                <a:gridCol w="1740755">
                  <a:extLst>
                    <a:ext uri="{9D8B030D-6E8A-4147-A177-3AD203B41FA5}">
                      <a16:colId xmlns:a16="http://schemas.microsoft.com/office/drawing/2014/main" val="4213609162"/>
                    </a:ext>
                  </a:extLst>
                </a:gridCol>
                <a:gridCol w="1740755">
                  <a:extLst>
                    <a:ext uri="{9D8B030D-6E8A-4147-A177-3AD203B41FA5}">
                      <a16:colId xmlns:a16="http://schemas.microsoft.com/office/drawing/2014/main" val="4103747825"/>
                    </a:ext>
                  </a:extLst>
                </a:gridCol>
                <a:gridCol w="1665980">
                  <a:extLst>
                    <a:ext uri="{9D8B030D-6E8A-4147-A177-3AD203B41FA5}">
                      <a16:colId xmlns:a16="http://schemas.microsoft.com/office/drawing/2014/main" val="3959295148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Режимы профилактического лечения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HR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 HP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Lfx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6 H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(контроль)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3223918"/>
                  </a:ext>
                </a:extLst>
              </a:tr>
              <a:tr h="60978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n=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n=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n=56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n=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531556"/>
                  </a:ext>
                </a:extLst>
              </a:tr>
              <a:tr h="57376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Организационная форма профилактического лечения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3769762"/>
                  </a:ext>
                </a:extLst>
              </a:tr>
              <a:tr h="765547">
                <a:tc>
                  <a:txBody>
                    <a:bodyPr/>
                    <a:lstStyle/>
                    <a:p>
                      <a:pPr marL="283845" algn="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медицинская организация ПМСП (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DOT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,0%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5/71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29,6%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(16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/54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42,8%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(24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/56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6,2%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(5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/81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4461374"/>
                  </a:ext>
                </a:extLst>
              </a:tr>
              <a:tr h="765547">
                <a:tc>
                  <a:txBody>
                    <a:bodyPr/>
                    <a:lstStyle/>
                    <a:p>
                      <a:pPr marL="283845" algn="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видеонаблюдение (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VOT)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77,5%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55/71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63,0%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(34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/54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51,8%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(29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/56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67,9%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55/81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7110925"/>
                  </a:ext>
                </a:extLst>
              </a:tr>
              <a:tr h="649022">
                <a:tc>
                  <a:txBody>
                    <a:bodyPr/>
                    <a:lstStyle/>
                    <a:p>
                      <a:pPr marL="283845" algn="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Центр фтизиатрии (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DOT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15,5%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11/71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7,4%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(4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/54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5,4%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(3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/56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7825614"/>
                  </a:ext>
                </a:extLst>
              </a:tr>
              <a:tr h="765547">
                <a:tc>
                  <a:txBody>
                    <a:bodyPr/>
                    <a:lstStyle/>
                    <a:p>
                      <a:pPr marL="283845" algn="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лечение без контроля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25,9%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21/81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2644493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8AD01B-3AC2-F3D5-48D7-5866BE974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317" y="170811"/>
            <a:ext cx="1220062" cy="101144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DFAF04-60FC-ACE5-4AC5-C1B11E9A4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77" y="158892"/>
            <a:ext cx="1243692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99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04" y="274638"/>
            <a:ext cx="8856984" cy="1066130"/>
          </a:xfrm>
        </p:spPr>
        <p:txBody>
          <a:bodyPr>
            <a:noAutofit/>
          </a:bodyPr>
          <a:lstStyle/>
          <a:p>
            <a:pPr algn="ctr">
              <a:lnSpc>
                <a:spcPct val="110000"/>
              </a:lnSpc>
              <a:spcAft>
                <a:spcPts val="800"/>
              </a:spcAft>
            </a:pPr>
            <a:r>
              <a:rPr lang="ru-RU" sz="22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Нежелательные явления/неблагоприятные побочные реакции новых режимов профилактического лечения туберкулеза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5B79A2A6-CE00-8936-0B56-E16B9C43D2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2559374"/>
              </p:ext>
            </p:extLst>
          </p:nvPr>
        </p:nvGraphicFramePr>
        <p:xfrm>
          <a:off x="673240" y="1556793"/>
          <a:ext cx="10420142" cy="4787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9634">
                  <a:extLst>
                    <a:ext uri="{9D8B030D-6E8A-4147-A177-3AD203B41FA5}">
                      <a16:colId xmlns:a16="http://schemas.microsoft.com/office/drawing/2014/main" val="4044800354"/>
                    </a:ext>
                  </a:extLst>
                </a:gridCol>
                <a:gridCol w="1794397">
                  <a:extLst>
                    <a:ext uri="{9D8B030D-6E8A-4147-A177-3AD203B41FA5}">
                      <a16:colId xmlns:a16="http://schemas.microsoft.com/office/drawing/2014/main" val="967126014"/>
                    </a:ext>
                  </a:extLst>
                </a:gridCol>
                <a:gridCol w="1794397">
                  <a:extLst>
                    <a:ext uri="{9D8B030D-6E8A-4147-A177-3AD203B41FA5}">
                      <a16:colId xmlns:a16="http://schemas.microsoft.com/office/drawing/2014/main" val="4213609162"/>
                    </a:ext>
                  </a:extLst>
                </a:gridCol>
                <a:gridCol w="1794397">
                  <a:extLst>
                    <a:ext uri="{9D8B030D-6E8A-4147-A177-3AD203B41FA5}">
                      <a16:colId xmlns:a16="http://schemas.microsoft.com/office/drawing/2014/main" val="4103747825"/>
                    </a:ext>
                  </a:extLst>
                </a:gridCol>
                <a:gridCol w="1717317">
                  <a:extLst>
                    <a:ext uri="{9D8B030D-6E8A-4147-A177-3AD203B41FA5}">
                      <a16:colId xmlns:a16="http://schemas.microsoft.com/office/drawing/2014/main" val="3959295148"/>
                    </a:ext>
                  </a:extLst>
                </a:gridCol>
              </a:tblGrid>
              <a:tr h="886637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Режимы профилактического лечения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HR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 HP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Lfx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6 H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(контроль)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3223918"/>
                  </a:ext>
                </a:extLst>
              </a:tr>
              <a:tr h="68257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n=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n=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n=56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n=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531556"/>
                  </a:ext>
                </a:extLst>
              </a:tr>
              <a:tr h="642251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НЯ/НПР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2,8%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2/71</a:t>
                      </a: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13360" algn="l"/>
                          <a:tab pos="399415" algn="ctr"/>
                        </a:tabLs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3,7%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13360" algn="l"/>
                          <a:tab pos="399415" algn="ctr"/>
                        </a:tabLs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2/54</a:t>
                      </a: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8,9%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5/56</a:t>
                      </a: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1,2%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1/81</a:t>
                      </a: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3769762"/>
                  </a:ext>
                </a:extLst>
              </a:tr>
              <a:tr h="88565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ru-RU" sz="2000" b="1" i="1" baseline="30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p value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(сравнению с контрольной группой)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ru-RU" sz="2000" i="1" baseline="30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0,01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р=0,90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ru-RU" sz="2000" i="1" baseline="30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0,12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13360" algn="l"/>
                          <a:tab pos="399415" algn="ctr"/>
                        </a:tabLs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р=0,72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ru-RU" sz="2000" i="1" baseline="30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3,5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р=0,03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4461374"/>
                  </a:ext>
                </a:extLst>
              </a:tr>
              <a:tr h="528443"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взрослые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7110925"/>
                  </a:ext>
                </a:extLst>
              </a:tr>
              <a:tr h="483620"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подростки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не получали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7825614"/>
                  </a:ext>
                </a:extLst>
              </a:tr>
              <a:tr h="483620"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дети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не получали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2644493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638CBB-8939-1591-716D-ADA27472D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317" y="160763"/>
            <a:ext cx="1220062" cy="101144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9C8714-6348-BD4C-C775-824EEE1B8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77" y="299568"/>
            <a:ext cx="1243692" cy="79254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81A439-BAFE-3D61-D48D-0A18C8880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812" y="299568"/>
            <a:ext cx="1243692" cy="80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22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C55C89-76B0-339E-3A2F-2949AEE94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Операционное исследование «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Изучение основных препятствий и задержек в предоставлении услуг по выявлению,</a:t>
            </a:r>
            <a:r>
              <a:rPr lang="ru-RU" sz="20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точной диагностике, лечению ТБ и ЛУ-ТБ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период пандемии коронавируса»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Казахстане.</a:t>
            </a:r>
            <a:endParaRPr lang="ru-KZ" sz="2000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5274E6C9-0EC2-1467-3A76-6AC0A34E4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0445"/>
            <a:ext cx="10515600" cy="4006518"/>
          </a:xfrm>
        </p:spPr>
        <p:txBody>
          <a:bodyPr/>
          <a:lstStyle/>
          <a:p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Выполняется на средства совместной 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Программы Малых Грантов ПТБ и Европейского регионального бюро ВОЗ 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</a:t>
            </a:r>
            <a:r>
              <a:rPr lang="ru-RU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имплементационных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исследований в области обеспечения непрерывности оказания основных противотуберкулезных услуг во время пандемии COVID-19.</a:t>
            </a:r>
          </a:p>
          <a:p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операционного исследования изучаются, отчет ожидается к концу 2022 года. </a:t>
            </a:r>
            <a:br>
              <a:rPr lang="ru-KZ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KZ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98496B-9BB2-A76B-69A0-B59908F50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18" y="128756"/>
            <a:ext cx="1243692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50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0505" y="365125"/>
            <a:ext cx="11185969" cy="944563"/>
          </a:xfrm>
        </p:spPr>
        <p:txBody>
          <a:bodyPr>
            <a:normAutofit fontScale="90000"/>
          </a:bodyPr>
          <a:lstStyle/>
          <a:p>
            <a:br>
              <a:rPr lang="en-US" sz="3200" b="1" dirty="0">
                <a:solidFill>
                  <a:srgbClr val="FF0000"/>
                </a:solidFill>
                <a:latin typeface="Arial Narrow" panose="020B0606020202030204" pitchFamily="34" charset="0"/>
              </a:rPr>
            </a:br>
            <a:br>
              <a:rPr lang="en-US" sz="3200" b="1" dirty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Цифровое решение 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OneImpact</a:t>
            </a: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Kazakhstan</a:t>
            </a: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3627" y="1551586"/>
            <a:ext cx="6378575" cy="4711101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Мобильное приложение для затронутых сообществ, с помощью которой человек может повысить свои знания о туберкулёзе, найти ближайшее мед. учреждение, общаться с другими и сообщать о своих проблемах;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Панель управления входящих обращений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инбокс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приходят все сообщения, ответственный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инбокс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связывается с пациентом и подтверждает достоверность обращения и передаёт обращение команды реагирования для дальнейшего разрешения случая;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Панель управления подотчётности – панель где все обращения показаны как индикаторы и данные для улучшения местных и национальных ответных мер по борьбе с туберкулезом.</a:t>
            </a:r>
          </a:p>
          <a:p>
            <a:endParaRPr lang="en-US" sz="2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D19866-91C2-4BCD-BA50-F46CF59607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520" y="1309816"/>
            <a:ext cx="3445853" cy="14210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6839C72-E444-41F0-99E4-A3ABFC720F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520" y="2933267"/>
            <a:ext cx="3441280" cy="14320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ADF0E2C-D8AA-4819-940D-24334E9733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520" y="4471173"/>
            <a:ext cx="3441280" cy="154461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E2232BF-FA10-7B26-40BA-68CEDA7AE7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845" y="123226"/>
            <a:ext cx="1560711" cy="88399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67A061-EDE0-000D-3297-631FA92CDC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8667" y="12684"/>
            <a:ext cx="2694666" cy="88399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2693984-0F0E-D640-446B-39666AA21C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6813" y="162701"/>
            <a:ext cx="1999661" cy="59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57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D5A90A-763B-4058-2FCE-DE5DAF025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Проекты, реализуемые  Общественным Фондом «МАД Консалтинг» в 2020-2022годы</a:t>
            </a:r>
            <a:br>
              <a:rPr lang="ru-K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00A3C5-3BA6-508D-329A-B5ACB89E3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Операционное исследование </a:t>
            </a:r>
            <a:r>
              <a:rPr lang="ru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Изучение основных препятствий и задержек в предоставлении услуг по выявлению, точной диагностике, лечению ТБ и  ЛУ-ТБ в Казахстане</a:t>
            </a:r>
            <a:r>
              <a:rPr lang="ru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февраль 2020 года-30 июня 2021года</a:t>
            </a:r>
            <a:r>
              <a:rPr lang="ru-KZ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0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Операционное исследование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«Изучение распространенности латентной ТБ инфекцией и эффективность ее профилактического лечения при чувствительном и М/ШЛУ-ТБ среди контактных и групп высокого риска»,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24 июля 2020-30 апреля 2022года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Операционное исследование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«Изучение основных препятствий и задержек в предоставлении услуг по выявлению, точной диагностике, лечению ТБ и  ЛУ-ТБ в  период пандемии коронавируса в Казахстане»,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 г. – 2022 г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вебинара по вопросам ТБ среди мигрантов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“TB and Migration” e-module for the on-line Learning Platform “TEACH ME TB”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2020-2021г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sz="20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«Инновационные решения для преобразования борьбы с туберкулезом в Казахстане»,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2022 год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……. </a:t>
            </a:r>
            <a:endParaRPr lang="ru-KZ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K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498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89983"/>
          </a:xfrm>
          <a:ln w="28575">
            <a:noFill/>
          </a:ln>
        </p:spPr>
        <p:txBody>
          <a:bodyPr>
            <a:noAutofit/>
          </a:bodyPr>
          <a:lstStyle/>
          <a:p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Операционное исследование </a:t>
            </a:r>
            <a:r>
              <a:rPr lang="ru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основных препятствий и задержек в предоставлении услуг по выявлению, точной диагностике, лечению ТБ и  ЛУ-ТБ в Казахстане</a:t>
            </a:r>
            <a:r>
              <a:rPr lang="ru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грант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Глобального Фонда по борьбе со СПИДом, туберкулезом и малярией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KAZ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NCPT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№1844 «Эффективные меры реагирования на лекарственно-устойчивый туберкулез в Казахстане»</a:t>
            </a:r>
            <a:b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2210003"/>
            <a:ext cx="10776863" cy="3966959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Путь ТБ пациента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1152526" y="3891756"/>
            <a:ext cx="9448800" cy="318294"/>
            <a:chOff x="1152525" y="3891756"/>
            <a:chExt cx="9686925" cy="242094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flipV="1">
              <a:off x="1152525" y="4010817"/>
              <a:ext cx="9686925" cy="952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1162050" y="3914775"/>
              <a:ext cx="247650" cy="2190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876925" y="3910805"/>
              <a:ext cx="247650" cy="2190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8848725" y="3891756"/>
              <a:ext cx="247650" cy="2190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0496317" y="3916801"/>
            <a:ext cx="228600" cy="219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09650" y="3181350"/>
            <a:ext cx="1400175" cy="485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Осознание симптомов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143500" y="3182142"/>
            <a:ext cx="2000250" cy="48498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к семейному врачу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800250" y="3114674"/>
            <a:ext cx="1457325" cy="61912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туберкулеза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649462" y="2999678"/>
            <a:ext cx="1965601" cy="89207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лечения с учетом чувствительности</a:t>
            </a:r>
          </a:p>
        </p:txBody>
      </p:sp>
      <p:sp>
        <p:nvSpPr>
          <p:cNvPr id="16" name="Правая фигурная скобка 15"/>
          <p:cNvSpPr/>
          <p:nvPr/>
        </p:nvSpPr>
        <p:spPr>
          <a:xfrm rot="5400000">
            <a:off x="3297330" y="2359586"/>
            <a:ext cx="654885" cy="4684350"/>
          </a:xfrm>
          <a:prstGeom prst="rightBrace">
            <a:avLst>
              <a:gd name="adj1" fmla="val 8333"/>
              <a:gd name="adj2" fmla="val 4690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авая фигурная скобка 16"/>
          <p:cNvSpPr/>
          <p:nvPr/>
        </p:nvSpPr>
        <p:spPr>
          <a:xfrm rot="5400000">
            <a:off x="8058886" y="2363173"/>
            <a:ext cx="647712" cy="4684350"/>
          </a:xfrm>
          <a:prstGeom prst="rightBrace">
            <a:avLst>
              <a:gd name="adj1" fmla="val 8333"/>
              <a:gd name="adj2" fmla="val 5142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018371" y="5300957"/>
            <a:ext cx="3501483" cy="601663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пациента</a:t>
            </a:r>
          </a:p>
        </p:txBody>
      </p:sp>
      <p:sp>
        <p:nvSpPr>
          <p:cNvPr id="20" name="Овал 19"/>
          <p:cNvSpPr/>
          <p:nvPr/>
        </p:nvSpPr>
        <p:spPr>
          <a:xfrm>
            <a:off x="6363629" y="5410910"/>
            <a:ext cx="3501483" cy="601663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медиков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DB596F-8AF9-620B-FBF1-F5AF0A06A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045" y="53885"/>
            <a:ext cx="1220062" cy="101144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9558D18-BF32-F4CC-027F-107E02C49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3" y="110230"/>
            <a:ext cx="1240987" cy="78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42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D5A90A-763B-4058-2FCE-DE5DAF025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Длительность периода от появления симптомов до первого обращения к терапевту больных туберкулезом в зависимости от наличия различных факторов риска</a:t>
            </a:r>
            <a:br>
              <a:rPr lang="ru-K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ru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094B411-1C1E-2789-90EB-8C0901C49D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0507681"/>
              </p:ext>
            </p:extLst>
          </p:nvPr>
        </p:nvGraphicFramePr>
        <p:xfrm>
          <a:off x="838200" y="1949386"/>
          <a:ext cx="10214987" cy="4737672"/>
        </p:xfrm>
        <a:graphic>
          <a:graphicData uri="http://schemas.openxmlformats.org/drawingml/2006/table">
            <a:tbl>
              <a:tblPr firstRow="1" firstCol="1" bandRow="1"/>
              <a:tblGrid>
                <a:gridCol w="3641883">
                  <a:extLst>
                    <a:ext uri="{9D8B030D-6E8A-4147-A177-3AD203B41FA5}">
                      <a16:colId xmlns:a16="http://schemas.microsoft.com/office/drawing/2014/main" val="3022459965"/>
                    </a:ext>
                  </a:extLst>
                </a:gridCol>
                <a:gridCol w="3069234">
                  <a:extLst>
                    <a:ext uri="{9D8B030D-6E8A-4147-A177-3AD203B41FA5}">
                      <a16:colId xmlns:a16="http://schemas.microsoft.com/office/drawing/2014/main" val="1685500454"/>
                    </a:ext>
                  </a:extLst>
                </a:gridCol>
                <a:gridCol w="2150523">
                  <a:extLst>
                    <a:ext uri="{9D8B030D-6E8A-4147-A177-3AD203B41FA5}">
                      <a16:colId xmlns:a16="http://schemas.microsoft.com/office/drawing/2014/main" val="1917828008"/>
                    </a:ext>
                  </a:extLst>
                </a:gridCol>
                <a:gridCol w="1353347">
                  <a:extLst>
                    <a:ext uri="{9D8B030D-6E8A-4147-A177-3AD203B41FA5}">
                      <a16:colId xmlns:a16="http://schemas.microsoft.com/office/drawing/2014/main" val="2752477334"/>
                    </a:ext>
                  </a:extLst>
                </a:gridCol>
              </a:tblGrid>
              <a:tr h="4636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Факторы риска</a:t>
                      </a:r>
                      <a:endParaRPr lang="ru-K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Средняя длительность,</a:t>
                      </a:r>
                      <a:br>
                        <a:rPr lang="ru-RU" sz="16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дней</a:t>
                      </a:r>
                      <a:endParaRPr lang="ru-K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Min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÷ Max,</a:t>
                      </a:r>
                      <a:br>
                        <a:rPr lang="ru-RU" sz="16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дней</a:t>
                      </a:r>
                      <a:endParaRPr lang="ru-K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ru-K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3430391"/>
                  </a:ext>
                </a:extLst>
              </a:tr>
              <a:tr h="2260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Отсутствуют</a:t>
                      </a:r>
                      <a:endParaRPr lang="ru-K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35,5±2,2</a:t>
                      </a:r>
                      <a:endParaRPr lang="ru-K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 ÷ 150</a:t>
                      </a:r>
                      <a:endParaRPr lang="ru-K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169</a:t>
                      </a:r>
                      <a:endParaRPr lang="ru-K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6402290"/>
                  </a:ext>
                </a:extLst>
              </a:tr>
              <a:tr h="2260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Алкоголизм</a:t>
                      </a:r>
                      <a:endParaRPr lang="ru-K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37,4±4,1</a:t>
                      </a:r>
                      <a:endParaRPr lang="ru-K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 ÷ 221</a:t>
                      </a:r>
                      <a:endParaRPr lang="ru-K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K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6854920"/>
                  </a:ext>
                </a:extLst>
              </a:tr>
              <a:tr h="2260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ВИЧ</a:t>
                      </a:r>
                      <a:endParaRPr lang="ru-K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34,3±4,4</a:t>
                      </a:r>
                      <a:endParaRPr lang="ru-K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 ÷ 121</a:t>
                      </a:r>
                      <a:endParaRPr lang="ru-K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K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237636"/>
                  </a:ext>
                </a:extLst>
              </a:tr>
              <a:tr h="4636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Употребление наркотических веществ</a:t>
                      </a:r>
                      <a:endParaRPr lang="ru-K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37,7±6,2</a:t>
                      </a:r>
                      <a:endParaRPr lang="ru-K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 ÷ 114</a:t>
                      </a:r>
                      <a:endParaRPr lang="ru-K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K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5815134"/>
                  </a:ext>
                </a:extLst>
              </a:tr>
              <a:tr h="2260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Контакт с больным ТБ</a:t>
                      </a:r>
                      <a:endParaRPr lang="ru-K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35,4±4,4</a:t>
                      </a:r>
                      <a:endParaRPr lang="ru-K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 ÷ 105</a:t>
                      </a:r>
                      <a:endParaRPr lang="ru-K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K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3417957"/>
                  </a:ext>
                </a:extLst>
              </a:tr>
              <a:tr h="2260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Контакт с больным МЛУ ТБ</a:t>
                      </a:r>
                      <a:endParaRPr lang="ru-K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44,9±9,9</a:t>
                      </a:r>
                      <a:r>
                        <a:rPr lang="en-US" sz="1800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ru-KZ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 ÷ 104</a:t>
                      </a:r>
                      <a:endParaRPr lang="ru-K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K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8771052"/>
                  </a:ext>
                </a:extLst>
              </a:tr>
              <a:tr h="2260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Сахарный диабет</a:t>
                      </a:r>
                      <a:endParaRPr lang="ru-K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48,0±7,0</a:t>
                      </a:r>
                      <a:r>
                        <a:rPr lang="en-US" sz="1800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ru-KZ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 ÷ 198</a:t>
                      </a:r>
                      <a:endParaRPr lang="ru-K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K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4996467"/>
                  </a:ext>
                </a:extLst>
              </a:tr>
              <a:tr h="2260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Внутренние мигранты</a:t>
                      </a:r>
                      <a:endParaRPr lang="ru-K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41,9±5,9</a:t>
                      </a:r>
                      <a:r>
                        <a:rPr lang="en-US" sz="1800" baseline="300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ru-K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 ÷ 180</a:t>
                      </a:r>
                      <a:endParaRPr lang="ru-K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K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1835530"/>
                  </a:ext>
                </a:extLst>
              </a:tr>
              <a:tr h="2260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Внешние мигранты</a:t>
                      </a:r>
                      <a:endParaRPr lang="ru-K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63,8±20,3</a:t>
                      </a:r>
                      <a:r>
                        <a:rPr lang="en-US" sz="1800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ru-KZ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25 ÷ 198</a:t>
                      </a:r>
                      <a:endParaRPr lang="ru-K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K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88913"/>
                  </a:ext>
                </a:extLst>
              </a:tr>
              <a:tr h="4636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Беременность или до 1 года после родов</a:t>
                      </a:r>
                      <a:endParaRPr lang="ru-K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36,9±10,3</a:t>
                      </a:r>
                      <a:endParaRPr lang="ru-K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 ÷ 97</a:t>
                      </a:r>
                      <a:endParaRPr lang="ru-K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K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5826907"/>
                  </a:ext>
                </a:extLst>
              </a:tr>
              <a:tr h="4636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Лица без определенного места жительства</a:t>
                      </a:r>
                      <a:endParaRPr lang="ru-K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39,5±5,3</a:t>
                      </a:r>
                      <a:endParaRPr lang="ru-K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 ÷ 127</a:t>
                      </a:r>
                      <a:endParaRPr lang="ru-K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K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2885526"/>
                  </a:ext>
                </a:extLst>
              </a:tr>
              <a:tr h="2260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Лица, отбывавшие заключение</a:t>
                      </a:r>
                      <a:endParaRPr lang="ru-K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39,4±5,1</a:t>
                      </a:r>
                      <a:r>
                        <a:rPr lang="en-US" sz="1800" baseline="300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K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 ÷ 221</a:t>
                      </a:r>
                      <a:endParaRPr lang="ru-K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K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11641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C41474-BBE5-25F3-6CF6-DAF3CCF45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35" y="158892"/>
            <a:ext cx="1243692" cy="79254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B94516A-224F-F8DB-76C5-ECEC64CB7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0871" y="159690"/>
            <a:ext cx="1219306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61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117C08-00AD-4B69-2EB3-1584833BF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</a:t>
            </a:r>
            <a:b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Длительность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периода от первого обращения к терапевту до начала лечения больных               туберкулезом в зависимости от наличия различных факторов риска </a:t>
            </a: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(от 7 до 24 дней)</a:t>
            </a:r>
            <a:br>
              <a:rPr lang="ru-KZ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ru-KZ" sz="1800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5E3F8DA-9944-2494-DB42-B13CAB7040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5028783"/>
              </p:ext>
            </p:extLst>
          </p:nvPr>
        </p:nvGraphicFramePr>
        <p:xfrm>
          <a:off x="838201" y="1868999"/>
          <a:ext cx="10677211" cy="4607483"/>
        </p:xfrm>
        <a:graphic>
          <a:graphicData uri="http://schemas.openxmlformats.org/drawingml/2006/table">
            <a:tbl>
              <a:tblPr firstRow="1" firstCol="1" bandRow="1"/>
              <a:tblGrid>
                <a:gridCol w="4042978">
                  <a:extLst>
                    <a:ext uri="{9D8B030D-6E8A-4147-A177-3AD203B41FA5}">
                      <a16:colId xmlns:a16="http://schemas.microsoft.com/office/drawing/2014/main" val="2125009076"/>
                    </a:ext>
                  </a:extLst>
                </a:gridCol>
                <a:gridCol w="2901236">
                  <a:extLst>
                    <a:ext uri="{9D8B030D-6E8A-4147-A177-3AD203B41FA5}">
                      <a16:colId xmlns:a16="http://schemas.microsoft.com/office/drawing/2014/main" val="1698117939"/>
                    </a:ext>
                  </a:extLst>
                </a:gridCol>
                <a:gridCol w="2902339">
                  <a:extLst>
                    <a:ext uri="{9D8B030D-6E8A-4147-A177-3AD203B41FA5}">
                      <a16:colId xmlns:a16="http://schemas.microsoft.com/office/drawing/2014/main" val="597812058"/>
                    </a:ext>
                  </a:extLst>
                </a:gridCol>
                <a:gridCol w="830658">
                  <a:extLst>
                    <a:ext uri="{9D8B030D-6E8A-4147-A177-3AD203B41FA5}">
                      <a16:colId xmlns:a16="http://schemas.microsoft.com/office/drawing/2014/main" val="2453315759"/>
                    </a:ext>
                  </a:extLst>
                </a:gridCol>
              </a:tblGrid>
              <a:tr h="4756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Факторы риска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Средняя длительность,</a:t>
                      </a:r>
                      <a:br>
                        <a:rPr lang="ru-RU" sz="12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дней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Min ÷ Max,</a:t>
                      </a:r>
                      <a:br>
                        <a:rPr lang="ru-RU" sz="12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дней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705011"/>
                  </a:ext>
                </a:extLst>
              </a:tr>
              <a:tr h="2318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Отсутствуют</a:t>
                      </a:r>
                      <a:endParaRPr lang="ru-K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9,8±0,9</a:t>
                      </a:r>
                      <a:endParaRPr lang="ru-K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 ÷ 94</a:t>
                      </a:r>
                      <a:endParaRPr lang="ru-K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179</a:t>
                      </a:r>
                      <a:endParaRPr lang="ru-K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1858808"/>
                  </a:ext>
                </a:extLst>
              </a:tr>
              <a:tr h="2318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Алкоголизм</a:t>
                      </a:r>
                      <a:endParaRPr lang="ru-K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14,0±3,4</a:t>
                      </a:r>
                      <a:endParaRPr lang="ru-K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 ÷ 133</a:t>
                      </a:r>
                      <a:endParaRPr lang="ru-K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K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4772620"/>
                  </a:ext>
                </a:extLst>
              </a:tr>
              <a:tr h="2318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ВИЧ</a:t>
                      </a:r>
                      <a:endParaRPr lang="ru-K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6,7±1,7</a:t>
                      </a:r>
                      <a:endParaRPr lang="ru-K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 ÷ 67</a:t>
                      </a:r>
                      <a:endParaRPr lang="ru-K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K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5084551"/>
                  </a:ext>
                </a:extLst>
              </a:tr>
              <a:tr h="4756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Употребление наркотических веществ</a:t>
                      </a:r>
                      <a:endParaRPr lang="ru-K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8,3±20</a:t>
                      </a:r>
                      <a:endParaRPr lang="ru-K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 ÷ 50</a:t>
                      </a:r>
                      <a:endParaRPr lang="ru-K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K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87124"/>
                  </a:ext>
                </a:extLst>
              </a:tr>
              <a:tr h="2318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Контакт с больным ТБ</a:t>
                      </a:r>
                      <a:endParaRPr lang="ru-K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11,5±2,4</a:t>
                      </a:r>
                      <a:endParaRPr lang="ru-K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 ÷ 105</a:t>
                      </a:r>
                      <a:endParaRPr lang="ru-K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K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1181415"/>
                  </a:ext>
                </a:extLst>
              </a:tr>
              <a:tr h="2318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Контакт с больным МЛУ ТБ</a:t>
                      </a:r>
                      <a:endParaRPr lang="ru-K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9,8±2,8</a:t>
                      </a:r>
                      <a:endParaRPr lang="ru-K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 ÷ 33</a:t>
                      </a:r>
                      <a:endParaRPr lang="ru-K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K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9397862"/>
                  </a:ext>
                </a:extLst>
              </a:tr>
              <a:tr h="2318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Сахарный диабет</a:t>
                      </a:r>
                      <a:endParaRPr lang="ru-K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15,5±3,7</a:t>
                      </a:r>
                      <a:endParaRPr lang="ru-KZ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 ÷ 130</a:t>
                      </a:r>
                      <a:endParaRPr lang="ru-K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K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105782"/>
                  </a:ext>
                </a:extLst>
              </a:tr>
              <a:tr h="2318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Внутренние мигранты</a:t>
                      </a:r>
                      <a:endParaRPr lang="ru-K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12,8±2,2</a:t>
                      </a:r>
                      <a:endParaRPr lang="ru-K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 ÷ 109</a:t>
                      </a:r>
                      <a:endParaRPr lang="ru-K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K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8965220"/>
                  </a:ext>
                </a:extLst>
              </a:tr>
              <a:tr h="2318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Внешние мигранты</a:t>
                      </a:r>
                      <a:endParaRPr lang="ru-K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17,2±8,7</a:t>
                      </a:r>
                      <a:endParaRPr lang="ru-KZ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 ÷ 77</a:t>
                      </a:r>
                      <a:endParaRPr lang="ru-K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K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6819751"/>
                  </a:ext>
                </a:extLst>
              </a:tr>
              <a:tr h="4756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Беременность или до 1 года после родов</a:t>
                      </a:r>
                      <a:endParaRPr lang="ru-K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8,7±3,0</a:t>
                      </a:r>
                      <a:endParaRPr lang="ru-K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 ÷ 37</a:t>
                      </a:r>
                      <a:endParaRPr lang="ru-K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K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9475486"/>
                  </a:ext>
                </a:extLst>
              </a:tr>
              <a:tr h="4756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Лица без определенного места жительства</a:t>
                      </a:r>
                      <a:endParaRPr lang="ru-K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14,9±5,3</a:t>
                      </a:r>
                      <a:endParaRPr lang="ru-KZ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 ÷ 120</a:t>
                      </a:r>
                      <a:endParaRPr lang="ru-K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K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1327520"/>
                  </a:ext>
                </a:extLst>
              </a:tr>
              <a:tr h="2318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Лица, отбывавшие заключение</a:t>
                      </a:r>
                      <a:endParaRPr lang="ru-K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14,9±5,3</a:t>
                      </a:r>
                      <a:endParaRPr lang="ru-KZ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 ÷ 230</a:t>
                      </a:r>
                      <a:endParaRPr lang="ru-K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K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537962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E84F0D-1EDD-7C0D-EC23-7D98D8E86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91" y="359860"/>
            <a:ext cx="1243692" cy="7925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9881A4-C193-44DE-9391-39D00EBB7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0052" y="260175"/>
            <a:ext cx="1219306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748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5861E-A858-211B-8D92-5AA062D39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Операционное исследование «Изучение распространенности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латентной ТБ инфекцией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эффективность ее профилактического лечения при чувствительном и М/ШЛУ-ТБ среди контактных и групп высокого риска»,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грант Глобального Фонда по борьбе со СПИДом, туберкулезом и малярией №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KAZ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NCPT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№1844 «Эффективные меры реагирования на лекарственно-устойчивый туберкулез в Казахстане».</a:t>
            </a:r>
            <a:br>
              <a:rPr lang="ru-RU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K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99672B-24EC-F288-0F6E-252E405F6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834" y="120580"/>
            <a:ext cx="1220062" cy="101144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4E3CE0-7D8E-01BD-BF49-D70DE9FD7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04" y="0"/>
            <a:ext cx="1243692" cy="792549"/>
          </a:xfrm>
          <a:prstGeom prst="rect">
            <a:avLst/>
          </a:prstGeo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D1E631F3-E351-6323-5F28-D0F336967B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59021" y="1825625"/>
            <a:ext cx="9673957" cy="4351338"/>
          </a:xfrm>
        </p:spPr>
      </p:pic>
    </p:spTree>
    <p:extLst>
      <p:ext uri="{BB962C8B-B14F-4D97-AF65-F5344CB8AC3E}">
        <p14:creationId xmlns:p14="http://schemas.microsoft.com/office/powerpoint/2010/main" val="3128989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A50FA-386F-2C16-C5E7-6CA7F9DA1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Диагностика ЛТИ и профилактическое лечение,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737 человек </a:t>
            </a:r>
            <a:endParaRPr lang="ru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76FB29-CF26-CA77-BBF9-086C63813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0093" y="209927"/>
            <a:ext cx="1219306" cy="101202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FDC17D-A00F-E5ED-4414-CAA2E23BA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51" y="349812"/>
            <a:ext cx="1243692" cy="792549"/>
          </a:xfrm>
          <a:prstGeom prst="rect">
            <a:avLst/>
          </a:prstGeom>
        </p:spPr>
      </p:pic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06A9827F-9F6F-5CBA-3DA1-39C0C81C01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9327304"/>
              </p:ext>
            </p:extLst>
          </p:nvPr>
        </p:nvGraphicFramePr>
        <p:xfrm>
          <a:off x="838200" y="1825624"/>
          <a:ext cx="10515600" cy="4380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11254229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412127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18613375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964406682"/>
                    </a:ext>
                  </a:extLst>
                </a:gridCol>
              </a:tblGrid>
              <a:tr h="1164794">
                <a:tc rowSpan="2"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Иммунологические тесты </a:t>
                      </a:r>
                      <a:endParaRPr lang="ru-KZ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обследований (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KZ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Положительный тест </a:t>
                      </a:r>
                      <a:endParaRPr lang="ru-KZ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877535"/>
                  </a:ext>
                </a:extLst>
              </a:tr>
              <a:tr h="674841">
                <a:tc vMerge="1">
                  <a:txBody>
                    <a:bodyPr/>
                    <a:lstStyle/>
                    <a:p>
                      <a:endParaRPr lang="ru-KZ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53567"/>
                  </a:ext>
                </a:extLst>
              </a:tr>
              <a:tr h="1164794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Туберкулиновый кожный тест </a:t>
                      </a:r>
                      <a:endParaRPr lang="ru-KZ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521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322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61,8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567303"/>
                  </a:ext>
                </a:extLst>
              </a:tr>
              <a:tr h="674841">
                <a:tc>
                  <a:txBody>
                    <a:bodyPr/>
                    <a:lstStyle/>
                    <a:p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Диаскинтест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/АТР </a:t>
                      </a:r>
                      <a:endParaRPr lang="ru-KZ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696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40,2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987763"/>
                  </a:ext>
                </a:extLst>
              </a:tr>
              <a:tr h="674841">
                <a:tc>
                  <a:txBody>
                    <a:bodyPr/>
                    <a:lstStyle/>
                    <a:p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Квантифероновый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тест </a:t>
                      </a:r>
                      <a:endParaRPr lang="ru-KZ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408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22,6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64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208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04" y="274638"/>
            <a:ext cx="8856984" cy="634082"/>
          </a:xfrm>
        </p:spPr>
        <p:txBody>
          <a:bodyPr>
            <a:noAutofit/>
          </a:bodyPr>
          <a:lstStyle/>
          <a:p>
            <a:pPr algn="ctr">
              <a:lnSpc>
                <a:spcPct val="110000"/>
              </a:lnSpc>
              <a:spcAft>
                <a:spcPts val="800"/>
              </a:spcAft>
            </a:pPr>
            <a:r>
              <a:rPr lang="ru-RU" sz="22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Демографические характеристики групп, включенных в исследование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5B79A2A6-CE00-8936-0B56-E16B9C43D2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2151608"/>
              </p:ext>
            </p:extLst>
          </p:nvPr>
        </p:nvGraphicFramePr>
        <p:xfrm>
          <a:off x="475621" y="1124745"/>
          <a:ext cx="10115339" cy="5645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883">
                  <a:extLst>
                    <a:ext uri="{9D8B030D-6E8A-4147-A177-3AD203B41FA5}">
                      <a16:colId xmlns:a16="http://schemas.microsoft.com/office/drawing/2014/main" val="4044800354"/>
                    </a:ext>
                  </a:extLst>
                </a:gridCol>
                <a:gridCol w="2020614">
                  <a:extLst>
                    <a:ext uri="{9D8B030D-6E8A-4147-A177-3AD203B41FA5}">
                      <a16:colId xmlns:a16="http://schemas.microsoft.com/office/drawing/2014/main" val="967126014"/>
                    </a:ext>
                  </a:extLst>
                </a:gridCol>
                <a:gridCol w="2020614">
                  <a:extLst>
                    <a:ext uri="{9D8B030D-6E8A-4147-A177-3AD203B41FA5}">
                      <a16:colId xmlns:a16="http://schemas.microsoft.com/office/drawing/2014/main" val="4213609162"/>
                    </a:ext>
                  </a:extLst>
                </a:gridCol>
                <a:gridCol w="2020614">
                  <a:extLst>
                    <a:ext uri="{9D8B030D-6E8A-4147-A177-3AD203B41FA5}">
                      <a16:colId xmlns:a16="http://schemas.microsoft.com/office/drawing/2014/main" val="4103747825"/>
                    </a:ext>
                  </a:extLst>
                </a:gridCol>
                <a:gridCol w="2020614">
                  <a:extLst>
                    <a:ext uri="{9D8B030D-6E8A-4147-A177-3AD203B41FA5}">
                      <a16:colId xmlns:a16="http://schemas.microsoft.com/office/drawing/2014/main" val="3959295148"/>
                    </a:ext>
                  </a:extLst>
                </a:gridCol>
              </a:tblGrid>
              <a:tr h="511117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Режимы профилактического лечения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HR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 HP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Lfx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6 H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(контроль)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3223918"/>
                  </a:ext>
                </a:extLst>
              </a:tr>
              <a:tr h="43331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n=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n=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n=56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n=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531556"/>
                  </a:ext>
                </a:extLst>
              </a:tr>
              <a:tr h="24249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Возраст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3769762"/>
                  </a:ext>
                </a:extLst>
              </a:tr>
              <a:tr h="433319">
                <a:tc>
                  <a:txBody>
                    <a:bodyPr/>
                    <a:lstStyle/>
                    <a:p>
                      <a:pPr indent="283845"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дети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49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,3%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(35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71)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не получали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,7%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(1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/56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72,8%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(59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/81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4461374"/>
                  </a:ext>
                </a:extLst>
              </a:tr>
              <a:tr h="300522"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средний возраст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10,1 (4-14)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не получали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9,1 (3-14)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7110925"/>
                  </a:ext>
                </a:extLst>
              </a:tr>
              <a:tr h="433319">
                <a:tc>
                  <a:txBody>
                    <a:bodyPr/>
                    <a:lstStyle/>
                    <a:p>
                      <a:pPr indent="283845"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подростки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7,0%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(5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71)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не получали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7,1%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(4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/56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1,2%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(1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/81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7825614"/>
                  </a:ext>
                </a:extLst>
              </a:tr>
              <a:tr h="254022"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средний возраст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15,8 (15-17)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не получали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16,2 (15-17)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2644493"/>
                  </a:ext>
                </a:extLst>
              </a:tr>
              <a:tr h="433319">
                <a:tc>
                  <a:txBody>
                    <a:bodyPr/>
                    <a:lstStyle/>
                    <a:p>
                      <a:pPr indent="283845"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взрослые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43,7%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(31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71)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100%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(54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/54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91,2%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(51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/56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26,0%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(21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/81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1616857"/>
                  </a:ext>
                </a:extLst>
              </a:tr>
              <a:tr h="198840"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средний возраст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43,6 (19-55)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37,8 (18-64)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30,1 (18-66)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36,1 (25-57)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703488"/>
                  </a:ext>
                </a:extLst>
              </a:tr>
              <a:tr h="20101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Пол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8639441"/>
                  </a:ext>
                </a:extLst>
              </a:tr>
              <a:tr h="433319">
                <a:tc>
                  <a:txBody>
                    <a:bodyPr/>
                    <a:lstStyle/>
                    <a:p>
                      <a:pPr indent="283845"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мужской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42,3%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(30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71)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74,1%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(40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/54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66,1%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(37/56)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59,3%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(48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/81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9279066"/>
                  </a:ext>
                </a:extLst>
              </a:tr>
              <a:tr h="433319">
                <a:tc>
                  <a:txBody>
                    <a:bodyPr/>
                    <a:lstStyle/>
                    <a:p>
                      <a:pPr indent="283845"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женский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57,7%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(41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71)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25,9%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(14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/54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33,9% 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(19/56)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40,7%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(33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/81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3620477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F0FFBF-3FC6-1424-EBD1-A18653241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317" y="160757"/>
            <a:ext cx="1220062" cy="101144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51CB5E-7818-27FB-C2BE-0C34C92AF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37" y="289524"/>
            <a:ext cx="1243692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60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04" y="274638"/>
            <a:ext cx="8856984" cy="562074"/>
          </a:xfrm>
        </p:spPr>
        <p:txBody>
          <a:bodyPr>
            <a:noAutofit/>
          </a:bodyPr>
          <a:lstStyle/>
          <a:p>
            <a:pPr algn="ctr">
              <a:lnSpc>
                <a:spcPct val="110000"/>
              </a:lnSpc>
              <a:spcAft>
                <a:spcPts val="800"/>
              </a:spcAft>
            </a:pPr>
            <a:r>
              <a:rPr lang="ru-RU" sz="22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Эпидемические и клинические  характеристики лиц на профилактическом лечении 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5B79A2A6-CE00-8936-0B56-E16B9C43D2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0028914"/>
              </p:ext>
            </p:extLst>
          </p:nvPr>
        </p:nvGraphicFramePr>
        <p:xfrm>
          <a:off x="713433" y="1124745"/>
          <a:ext cx="10309607" cy="5384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4421">
                  <a:extLst>
                    <a:ext uri="{9D8B030D-6E8A-4147-A177-3AD203B41FA5}">
                      <a16:colId xmlns:a16="http://schemas.microsoft.com/office/drawing/2014/main" val="4044800354"/>
                    </a:ext>
                  </a:extLst>
                </a:gridCol>
                <a:gridCol w="1775362">
                  <a:extLst>
                    <a:ext uri="{9D8B030D-6E8A-4147-A177-3AD203B41FA5}">
                      <a16:colId xmlns:a16="http://schemas.microsoft.com/office/drawing/2014/main" val="967126014"/>
                    </a:ext>
                  </a:extLst>
                </a:gridCol>
                <a:gridCol w="1775362">
                  <a:extLst>
                    <a:ext uri="{9D8B030D-6E8A-4147-A177-3AD203B41FA5}">
                      <a16:colId xmlns:a16="http://schemas.microsoft.com/office/drawing/2014/main" val="4213609162"/>
                    </a:ext>
                  </a:extLst>
                </a:gridCol>
                <a:gridCol w="1775362">
                  <a:extLst>
                    <a:ext uri="{9D8B030D-6E8A-4147-A177-3AD203B41FA5}">
                      <a16:colId xmlns:a16="http://schemas.microsoft.com/office/drawing/2014/main" val="4103747825"/>
                    </a:ext>
                  </a:extLst>
                </a:gridCol>
                <a:gridCol w="1699100">
                  <a:extLst>
                    <a:ext uri="{9D8B030D-6E8A-4147-A177-3AD203B41FA5}">
                      <a16:colId xmlns:a16="http://schemas.microsoft.com/office/drawing/2014/main" val="3959295148"/>
                    </a:ext>
                  </a:extLst>
                </a:gridCol>
              </a:tblGrid>
              <a:tr h="90239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Режимы профилактического лечения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HR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 HP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Lfx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6 H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(контроль)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3223918"/>
                  </a:ext>
                </a:extLst>
              </a:tr>
              <a:tr h="49421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n=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n=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n=56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n=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531556"/>
                  </a:ext>
                </a:extLst>
              </a:tr>
              <a:tr h="27656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Факторы риска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3769762"/>
                  </a:ext>
                </a:extLst>
              </a:tr>
              <a:tr h="620452">
                <a:tc>
                  <a:txBody>
                    <a:bodyPr/>
                    <a:lstStyle/>
                    <a:p>
                      <a:pPr marL="283845" algn="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контакт с больными туберкулезом, МБТ (+)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63,4%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(45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71)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70%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(34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/54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100%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(56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/56)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18,5%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(15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/81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4461374"/>
                  </a:ext>
                </a:extLst>
              </a:tr>
              <a:tr h="620452">
                <a:tc>
                  <a:txBody>
                    <a:bodyPr/>
                    <a:lstStyle/>
                    <a:p>
                      <a:pPr marL="283845" algn="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ЛТИ без установленного контакта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36,6%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(26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71)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487680" algn="l"/>
                          <a:tab pos="662305" algn="ctr"/>
                        </a:tabLs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55,6%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(45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/81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7110925"/>
                  </a:ext>
                </a:extLst>
              </a:tr>
              <a:tr h="526012"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       ВИЧ-инфекция</a:t>
                      </a:r>
                    </a:p>
                    <a:p>
                      <a:pPr algn="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37,0%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(20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/54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26,9%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(21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/81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7825614"/>
                  </a:ext>
                </a:extLst>
              </a:tr>
              <a:tr h="62045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Обследование до начала профилактического лечения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2644493"/>
                  </a:ext>
                </a:extLst>
              </a:tr>
              <a:tr h="526012">
                <a:tc>
                  <a:txBody>
                    <a:bodyPr/>
                    <a:lstStyle/>
                    <a:p>
                      <a:pPr marL="283845" algn="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исключен активный туберкулез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98,6%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70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/71)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54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/54)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56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/56)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81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/81)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1616857"/>
                  </a:ext>
                </a:extLst>
              </a:tr>
              <a:tr h="526012">
                <a:tc>
                  <a:txBody>
                    <a:bodyPr/>
                    <a:lstStyle/>
                    <a:p>
                      <a:pPr marL="283845" algn="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диагностирована ЛТИ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98,6%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(70/71)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98,1%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53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/54)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56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/56)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71,6%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58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/81)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703488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AC7191-8B5B-F410-23D6-4AF9B28AC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317" y="50229"/>
            <a:ext cx="1220062" cy="101144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2B26A4-4D8E-31F2-128C-CE08AAD62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77" y="229232"/>
            <a:ext cx="1243692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603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1435</Words>
  <Application>Microsoft Office PowerPoint</Application>
  <PresentationFormat>Широкоэкранный</PresentationFormat>
  <Paragraphs>396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Times New Roman</vt:lpstr>
      <vt:lpstr>Тема Office</vt:lpstr>
      <vt:lpstr>Результаты проектов по туберкулезу, реализуемые Общественным Фондом «МАД Консалтинг» 2020-2022годы   </vt:lpstr>
      <vt:lpstr>Проекты, реализуемые  Общественным Фондом «МАД Консалтинг» в 2020-2022годы </vt:lpstr>
      <vt:lpstr>           Операционное исследование «Изучение основных препятствий и задержек в предоставлении услуг по выявлению, точной диагностике, лечению ТБ и  ЛУ-ТБ в Казахстане», грант Глобального Фонда по борьбе со СПИДом, туберкулезом и малярией № KAZ-T-NCPT №1844 «Эффективные меры реагирования на лекарственно-устойчивый туберкулез в Казахстане» </vt:lpstr>
      <vt:lpstr>   Длительность периода от появления симптомов до первого обращения к терапевту больных туберкулезом в зависимости от наличия различных факторов риска </vt:lpstr>
      <vt:lpstr>                             Длительность периода от первого обращения к терапевту до начала лечения больных               туберкулезом в зависимости от наличия различных факторов риска (от 7 до 24 дней) </vt:lpstr>
      <vt:lpstr>                Операционное исследование «Изучение распространенности латентной ТБ инфекцией и эффективность ее профилактического лечения при чувствительном и М/ШЛУ-ТБ среди контактных и групп высокого риска», грант Глобального Фонда по борьбе со СПИДом, туберкулезом и малярией № KAZ-T-NCPT №1844 «Эффективные меры реагирования на лекарственно-устойчивый туберкулез в Казахстане». </vt:lpstr>
      <vt:lpstr>              Диагностика ЛТИ и профилактическое лечение, 737 человек </vt:lpstr>
      <vt:lpstr>Демографические характеристики групп, включенных в исследование</vt:lpstr>
      <vt:lpstr>Эпидемические и клинические  характеристики лиц на профилактическом лечении </vt:lpstr>
      <vt:lpstr>Организационные формы профилактического лечения </vt:lpstr>
      <vt:lpstr>Нежелательные явления/неблагоприятные побочные реакции новых режимов профилактического лечения туберкулеза</vt:lpstr>
      <vt:lpstr>    Операционное исследование «Изучение основных препятствий и задержек в предоставлении услуг по выявлению, точной диагностике, лечению ТБ и ЛУ-ТБ в период пандемии коронавируса» в Казахстане.</vt:lpstr>
      <vt:lpstr>  Цифровое решение OneImpact Kazakhstan TB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проектов по туберкулезу, реализуемых Общественным Фондом «МАД Консалтинг» 2020-2022годы   </dc:title>
  <dc:creator>Asus</dc:creator>
  <cp:lastModifiedBy>Asus</cp:lastModifiedBy>
  <cp:revision>20</cp:revision>
  <dcterms:created xsi:type="dcterms:W3CDTF">2022-11-27T15:29:49Z</dcterms:created>
  <dcterms:modified xsi:type="dcterms:W3CDTF">2022-11-29T04:14:52Z</dcterms:modified>
</cp:coreProperties>
</file>