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4" r:id="rId3"/>
  </p:sldMasterIdLst>
  <p:notesMasterIdLst>
    <p:notesMasterId r:id="rId24"/>
  </p:notesMasterIdLst>
  <p:handoutMasterIdLst>
    <p:handoutMasterId r:id="rId25"/>
  </p:handoutMasterIdLst>
  <p:sldIdLst>
    <p:sldId id="425" r:id="rId4"/>
    <p:sldId id="563" r:id="rId5"/>
    <p:sldId id="278" r:id="rId6"/>
    <p:sldId id="547" r:id="rId7"/>
    <p:sldId id="537" r:id="rId8"/>
    <p:sldId id="257" r:id="rId9"/>
    <p:sldId id="549" r:id="rId10"/>
    <p:sldId id="566" r:id="rId11"/>
    <p:sldId id="567" r:id="rId12"/>
    <p:sldId id="310" r:id="rId13"/>
    <p:sldId id="259" r:id="rId14"/>
    <p:sldId id="565" r:id="rId15"/>
    <p:sldId id="557" r:id="rId16"/>
    <p:sldId id="569" r:id="rId17"/>
    <p:sldId id="571" r:id="rId18"/>
    <p:sldId id="568" r:id="rId19"/>
    <p:sldId id="317" r:id="rId20"/>
    <p:sldId id="320" r:id="rId21"/>
    <p:sldId id="308" r:id="rId22"/>
    <p:sldId id="267" r:id="rId23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tyana Markabayeva" initials="TM" lastIdx="1" clrIdx="0">
    <p:extLst>
      <p:ext uri="{19B8F6BF-5375-455C-9EA6-DF929625EA0E}">
        <p15:presenceInfo xmlns:p15="http://schemas.microsoft.com/office/powerpoint/2012/main" userId="Tatyana Markabayeva" providerId="None"/>
      </p:ext>
    </p:extLst>
  </p:cmAuthor>
  <p:cmAuthor id="2" name="Tatyana Markabayeva" initials="TM [2]" lastIdx="2" clrIdx="1">
    <p:extLst>
      <p:ext uri="{19B8F6BF-5375-455C-9EA6-DF929625EA0E}">
        <p15:presenceInfo xmlns:p15="http://schemas.microsoft.com/office/powerpoint/2012/main" userId="336536b13525683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CCFF66"/>
    <a:srgbClr val="6666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1678" autoAdjust="0"/>
  </p:normalViewPr>
  <p:slideViewPr>
    <p:cSldViewPr snapToGrid="0">
      <p:cViewPr varScale="1">
        <p:scale>
          <a:sx n="58" d="100"/>
          <a:sy n="58" d="100"/>
        </p:scale>
        <p:origin x="896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74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9042261199270756E-2"/>
          <c:y val="2.7730716284203118E-2"/>
          <c:w val="0.94684486600940354"/>
          <c:h val="0.796352194882452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'2019'!$D$26</c:f>
              <c:strCache>
                <c:ptCount val="1"/>
                <c:pt idx="0">
                  <c:v>ГСЗ по ТБ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'2019'!$E$25:$J$25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'2019'!$E$26:$J$26</c:f>
              <c:numCache>
                <c:formatCode>General</c:formatCode>
                <c:ptCount val="6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4</c:v>
                </c:pt>
                <c:pt idx="4">
                  <c:v>3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98-42A8-8955-D240F781DA90}"/>
            </c:ext>
          </c:extLst>
        </c:ser>
        <c:ser>
          <c:idx val="1"/>
          <c:order val="1"/>
          <c:tx>
            <c:strRef>
              <c:f>'2019'!$D$27</c:f>
              <c:strCache>
                <c:ptCount val="1"/>
                <c:pt idx="0">
                  <c:v>Сумма, млн.тг.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'2019'!$E$25:$J$25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'2019'!$E$27:$J$27</c:f>
              <c:numCache>
                <c:formatCode>General</c:formatCode>
                <c:ptCount val="6"/>
                <c:pt idx="0">
                  <c:v>20</c:v>
                </c:pt>
                <c:pt idx="1">
                  <c:v>23</c:v>
                </c:pt>
                <c:pt idx="2">
                  <c:v>32</c:v>
                </c:pt>
                <c:pt idx="3">
                  <c:v>23</c:v>
                </c:pt>
                <c:pt idx="4">
                  <c:v>22</c:v>
                </c:pt>
                <c:pt idx="5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98-42A8-8955-D240F781DA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9320304"/>
        <c:axId val="1119320720"/>
      </c:barChart>
      <c:catAx>
        <c:axId val="1119320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19320720"/>
        <c:crosses val="autoZero"/>
        <c:auto val="1"/>
        <c:lblAlgn val="ctr"/>
        <c:lblOffset val="100"/>
        <c:noMultiLvlLbl val="0"/>
      </c:catAx>
      <c:valAx>
        <c:axId val="1119320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19320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034098147800132"/>
          <c:y val="0.93046014132859411"/>
          <c:w val="0.38487457485299897"/>
          <c:h val="6.95398586714058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B34B29-F120-44E0-8D6A-BE84E34F273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F7243-3E06-47BD-9074-5B6347AC8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88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A1706C-A982-4884-B2CC-22FE0BCDB6AE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F714A-5D3D-4D2F-A151-61967608B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26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F714A-5D3D-4D2F-A151-61967608BF6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376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714C6-3542-4576-AE04-BE7559A1322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190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F714A-5D3D-4D2F-A151-61967608BF6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978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6F714A-5D3D-4D2F-A151-61967608BF6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406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6F714A-5D3D-4D2F-A151-61967608BF6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153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D8AE-F9E3-4870-BF32-E9E4C2B2C85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498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D8AE-F9E3-4870-BF32-E9E4C2B2C85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8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D8AE-F9E3-4870-BF32-E9E4C2B2C85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17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371" y="1196753"/>
            <a:ext cx="11329259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7" name="Text Placeholder 9" descr="Subtitle"/>
          <p:cNvSpPr>
            <a:spLocks noGrp="1"/>
          </p:cNvSpPr>
          <p:nvPr>
            <p:ph type="body" sz="quarter" idx="10" hasCustomPrompt="1"/>
          </p:nvPr>
        </p:nvSpPr>
        <p:spPr>
          <a:xfrm>
            <a:off x="401822" y="2867136"/>
            <a:ext cx="11313967" cy="418988"/>
          </a:xfrm>
          <a:prstGeom prst="rect">
            <a:avLst/>
          </a:prstGeom>
        </p:spPr>
        <p:txBody>
          <a:bodyPr lIns="0" tIns="0" rIns="0" bIns="0"/>
          <a:lstStyle>
            <a:lvl1pPr algn="l">
              <a:buFontTx/>
              <a:buNone/>
              <a:defRPr sz="2400" i="1">
                <a:latin typeface="Georgia" pitchFamily="18" charset="0"/>
                <a:ea typeface="Verdana" pitchFamily="34" charset="0"/>
                <a:cs typeface="Verdana" pitchFamily="34" charset="0"/>
              </a:defRPr>
            </a:lvl1pPr>
            <a:lvl2pPr algn="l">
              <a:buFontTx/>
              <a:buNone/>
              <a:defRPr sz="2400" i="1">
                <a:latin typeface="Georgia" pitchFamily="18" charset="0"/>
                <a:ea typeface="Verdana" pitchFamily="34" charset="0"/>
                <a:cs typeface="Verdana" pitchFamily="34" charset="0"/>
              </a:defRPr>
            </a:lvl2pPr>
            <a:lvl3pPr algn="l">
              <a:buFontTx/>
              <a:buNone/>
              <a:defRPr sz="2400" i="1">
                <a:latin typeface="Georgia" pitchFamily="18" charset="0"/>
                <a:ea typeface="Verdana" pitchFamily="34" charset="0"/>
                <a:cs typeface="Verdana" pitchFamily="34" charset="0"/>
              </a:defRPr>
            </a:lvl3pPr>
            <a:lvl4pPr algn="l">
              <a:buFontTx/>
              <a:buNone/>
              <a:defRPr sz="2400" i="1">
                <a:latin typeface="Georgia" pitchFamily="18" charset="0"/>
                <a:ea typeface="Verdana" pitchFamily="34" charset="0"/>
                <a:cs typeface="Verdana" pitchFamily="34" charset="0"/>
              </a:defRPr>
            </a:lvl4pPr>
            <a:lvl5pPr algn="l">
              <a:buFontTx/>
              <a:buNone/>
              <a:defRPr sz="2400" i="1">
                <a:latin typeface="Georgia" pitchFamily="18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  <a:endParaRPr lang="nl-NL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80960" y="3429000"/>
            <a:ext cx="11334829" cy="3071834"/>
          </a:xfrm>
          <a:prstGeom prst="rect">
            <a:avLst/>
          </a:prstGeom>
        </p:spPr>
        <p:txBody>
          <a:bodyPr lIns="0" tIns="0" rIns="0" bIns="0"/>
          <a:lstStyle>
            <a:lvl1pPr>
              <a:buFont typeface="Arial" pitchFamily="34" charset="0"/>
              <a:buChar char="•"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buFont typeface="Arial" pitchFamily="34" charset="0"/>
              <a:buChar char="•"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buFont typeface="Arial" pitchFamily="34" charset="0"/>
              <a:buChar char="•"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buFont typeface="Arial" pitchFamily="34" charset="0"/>
              <a:buChar char="•"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buFont typeface="Arial" pitchFamily="34" charset="0"/>
              <a:buChar char="•"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3346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160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424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80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76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9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385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370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D8AE-F9E3-4870-BF32-E9E4C2B2C85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460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5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3556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645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728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D8AE-F9E3-4870-BF32-E9E4C2B2C85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78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D8AE-F9E3-4870-BF32-E9E4C2B2C85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490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D8AE-F9E3-4870-BF32-E9E4C2B2C85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12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D8AE-F9E3-4870-BF32-E9E4C2B2C85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88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D8AE-F9E3-4870-BF32-E9E4C2B2C85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89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D8AE-F9E3-4870-BF32-E9E4C2B2C85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89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D8AE-F9E3-4870-BF32-E9E4C2B2C85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86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ED8AE-F9E3-4870-BF32-E9E4C2B2C85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C93D9-C29D-4666-866A-8B6DE46D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0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" y="0"/>
            <a:ext cx="12191996" cy="19020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35360" y="692696"/>
            <a:ext cx="10945216" cy="115212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922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rgbClr val="FF0000"/>
          </a:solidFill>
          <a:latin typeface="Georg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27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jpe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146" y="5431316"/>
            <a:ext cx="7238494" cy="142668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1800" b="1" i="1" dirty="0">
              <a:solidFill>
                <a:schemeClr val="tx1"/>
              </a:solidFill>
            </a:endParaRPr>
          </a:p>
          <a:p>
            <a:pPr algn="r">
              <a:spcBef>
                <a:spcPts val="0"/>
              </a:spcBef>
            </a:pPr>
            <a:r>
              <a:rPr lang="ru-RU" sz="1800" b="1" i="1" dirty="0">
                <a:solidFill>
                  <a:schemeClr val="tx1"/>
                </a:solidFill>
              </a:rPr>
              <a:t>Исмаилов Ш.Ш.</a:t>
            </a:r>
          </a:p>
          <a:p>
            <a:pPr algn="r">
              <a:spcBef>
                <a:spcPts val="0"/>
              </a:spcBef>
            </a:pPr>
            <a:r>
              <a:rPr lang="ru-RU" sz="1800" b="1" i="1" dirty="0">
                <a:solidFill>
                  <a:schemeClr val="tx1"/>
                </a:solidFill>
              </a:rPr>
              <a:t> менеджер ГРП ГФ по ТБ</a:t>
            </a:r>
            <a:r>
              <a:rPr lang="ru-RU" sz="1800" b="1" i="1" dirty="0"/>
              <a:t> </a:t>
            </a:r>
          </a:p>
          <a:p>
            <a:pPr algn="r">
              <a:spcBef>
                <a:spcPts val="0"/>
              </a:spcBef>
            </a:pPr>
            <a:r>
              <a:rPr lang="ru-RU" sz="1800" b="1" i="1" dirty="0" err="1"/>
              <a:t>ри</a:t>
            </a:r>
            <a:r>
              <a:rPr lang="ru-RU" sz="1800" b="1" i="1" dirty="0"/>
              <a:t> ННЦФ МЗ РК, </a:t>
            </a:r>
          </a:p>
          <a:p>
            <a:pPr algn="r">
              <a:spcBef>
                <a:spcPts val="0"/>
              </a:spcBef>
            </a:pPr>
            <a:r>
              <a:rPr lang="ru-RU" sz="1800" b="1" i="1" dirty="0"/>
              <a:t>29.11. 2022 г.</a:t>
            </a:r>
            <a:r>
              <a:rPr lang="ru-RU" sz="1800" b="1" i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4A2AA304-2D10-4E5E-B4C9-E384BD5A7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266CF492-2861-417B-AA5F-1A96DF3DA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21288F2E-B047-4525-BC6A-D17EA99C1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446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  <a:tab pos="5940425" algn="r"/>
              </a:tabLst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97456" y="1751682"/>
            <a:ext cx="7899094" cy="3668618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z="35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"/>
              </a:rPr>
              <a:t>Отчет </a:t>
            </a:r>
          </a:p>
          <a:p>
            <a:r>
              <a:rPr lang="ru-RU" sz="3500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"/>
              </a:rPr>
              <a:t>о реализации мероприятий </a:t>
            </a:r>
          </a:p>
          <a:p>
            <a:r>
              <a:rPr lang="ru-RU" sz="3500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"/>
              </a:rPr>
              <a:t>проекта </a:t>
            </a:r>
            <a:r>
              <a:rPr kumimoji="0" lang="ru-RU" sz="35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"/>
              </a:rPr>
              <a:t>гранта </a:t>
            </a:r>
            <a:r>
              <a:rPr lang="ru-RU" sz="3500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"/>
              </a:rPr>
              <a:t>ГФ в РК</a:t>
            </a:r>
            <a:endParaRPr kumimoji="0" lang="ru-RU" sz="35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Helvetica"/>
            </a:endParaRPr>
          </a:p>
          <a:p>
            <a:r>
              <a:rPr kumimoji="0" lang="ru-RU" sz="35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"/>
              </a:rPr>
              <a:t> по компоненту «Туберкулез»</a:t>
            </a:r>
          </a:p>
          <a:p>
            <a:r>
              <a:rPr kumimoji="0" lang="ru-RU" sz="35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"/>
              </a:rPr>
              <a:t> за 2022 г.</a:t>
            </a:r>
            <a:endParaRPr lang="en-US" sz="3500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D3A337A-D602-4F6D-8652-6B51BE090E23}"/>
              </a:ext>
            </a:extLst>
          </p:cNvPr>
          <p:cNvSpPr txBox="1">
            <a:spLocks/>
          </p:cNvSpPr>
          <p:nvPr/>
        </p:nvSpPr>
        <p:spPr>
          <a:xfrm>
            <a:off x="5221983" y="2782707"/>
            <a:ext cx="1197941" cy="5113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400" i="1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DBC7088-1DED-44D2-830E-B294EFE94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21" y="38284"/>
            <a:ext cx="1825456" cy="166932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0520DE-1DB3-4B7F-8CED-F2F7B2BDD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400" y="122281"/>
            <a:ext cx="3724979" cy="651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59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68B1475-BE69-ED81-68BC-ACA20FE954DA}"/>
              </a:ext>
            </a:extLst>
          </p:cNvPr>
          <p:cNvSpPr/>
          <p:nvPr/>
        </p:nvSpPr>
        <p:spPr>
          <a:xfrm>
            <a:off x="8686800" y="6096000"/>
            <a:ext cx="2719700" cy="6858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14D8346-9485-20F4-DC91-C4675A9B2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813" y="-52772"/>
            <a:ext cx="9782175" cy="1239838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4800" b="1" i="1" dirty="0">
              <a:solidFill>
                <a:srgbClr val="C00000"/>
              </a:solidFill>
              <a:latin typeface="Bradley Hand ITC" panose="03070402050302030203" pitchFamily="66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A623AA-E917-B9BE-827A-518FEBE1DC2B}"/>
              </a:ext>
            </a:extLst>
          </p:cNvPr>
          <p:cNvSpPr txBox="1"/>
          <p:nvPr/>
        </p:nvSpPr>
        <p:spPr>
          <a:xfrm>
            <a:off x="319489" y="1983037"/>
            <a:ext cx="11204322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000" b="1" dirty="0">
                <a:ea typeface="Calibri" panose="020F0502020204030204" pitchFamily="34" charset="0"/>
                <a:cs typeface="Arial" panose="020B0604020202020204" pitchFamily="34" charset="0"/>
              </a:rPr>
              <a:t>Впервые</a:t>
            </a:r>
            <a:r>
              <a:rPr lang="ru-RU" sz="2000" dirty="0">
                <a:ea typeface="Calibri" panose="020F0502020204030204" pitchFamily="34" charset="0"/>
                <a:cs typeface="Arial" panose="020B0604020202020204" pitchFamily="34" charset="0"/>
              </a:rPr>
              <a:t> переведены в электронный формат  </a:t>
            </a:r>
            <a:r>
              <a:rPr lang="ru-RU" sz="20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у</a:t>
            </a:r>
            <a:r>
              <a:rPr lang="ru-RU" sz="2000" b="1" dirty="0" err="1">
                <a:ea typeface="Calibri" panose="020F0502020204030204" pitchFamily="34" charset="0"/>
                <a:cs typeface="Arial" panose="020B0604020202020204" pitchFamily="34" charset="0"/>
              </a:rPr>
              <a:t>ИРЛ</a:t>
            </a:r>
            <a:r>
              <a:rPr lang="ru-RU" sz="2000" b="1" dirty="0">
                <a:ea typeface="Calibri" panose="020F0502020204030204" pitchFamily="34" charset="0"/>
                <a:cs typeface="Arial" panose="020B0604020202020204" pitchFamily="34" charset="0"/>
              </a:rPr>
              <a:t>, КРЛ в КМИС. </a:t>
            </a:r>
            <a:r>
              <a:rPr lang="ru-RU" sz="2000" dirty="0">
                <a:ea typeface="Calibri" panose="020F0502020204030204" pitchFamily="34" charset="0"/>
                <a:cs typeface="Arial" panose="020B0604020202020204" pitchFamily="34" charset="0"/>
              </a:rPr>
              <a:t>(выделен как профиль пациента с 14 марта 2022г.).</a:t>
            </a:r>
            <a:r>
              <a:rPr lang="ru-RU" sz="20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четная форма 081/у </a:t>
            </a:r>
            <a:r>
              <a:rPr lang="ru-RU" sz="2000" b="1" dirty="0">
                <a:ea typeface="Calibri" panose="020F0502020204030204" pitchFamily="34" charset="0"/>
                <a:cs typeface="Arial" panose="020B0604020202020204" pitchFamily="34" charset="0"/>
              </a:rPr>
              <a:t>и форма </a:t>
            </a:r>
            <a:r>
              <a:rPr lang="ru-RU" sz="20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клинического и лабораторного мониторинга </a:t>
            </a:r>
            <a:r>
              <a:rPr lang="ru-RU" sz="20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20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аМБЛ</a:t>
            </a:r>
            <a:r>
              <a:rPr lang="ru-RU" sz="20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ru-RU" sz="2000" b="1" dirty="0">
                <a:ea typeface="Calibri" panose="020F0502020204030204" pitchFamily="34" charset="0"/>
                <a:cs typeface="Arial" panose="020B0604020202020204" pitchFamily="34" charset="0"/>
              </a:rPr>
              <a:t>при лечении </a:t>
            </a:r>
            <a:endParaRPr lang="ru-RU" sz="20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8C8095-0BAB-4F9A-984F-6866AA32D9EE}"/>
              </a:ext>
            </a:extLst>
          </p:cNvPr>
          <p:cNvSpPr txBox="1"/>
          <p:nvPr/>
        </p:nvSpPr>
        <p:spPr>
          <a:xfrm>
            <a:off x="220336" y="268051"/>
            <a:ext cx="11810083" cy="138499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800" b="1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Мероприятия </a:t>
            </a:r>
            <a:r>
              <a:rPr lang="ru-RU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по задаче №2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«Поддержание всеобщего доступа к качественным и ориентированным на пациентов диагностике, лечению и профилактике ЛУ-ТБ» (2) </a:t>
            </a:r>
            <a:r>
              <a:rPr lang="ru-RU" sz="2800" b="1" i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Обновления ИС в ТБ программе</a:t>
            </a:r>
            <a:endParaRPr lang="ru-RU" sz="28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E239C14-CC2C-4279-9C81-7C1FB6A003ED}"/>
              </a:ext>
            </a:extLst>
          </p:cNvPr>
          <p:cNvSpPr/>
          <p:nvPr/>
        </p:nvSpPr>
        <p:spPr>
          <a:xfrm>
            <a:off x="187287" y="3394759"/>
            <a:ext cx="11347540" cy="17851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endParaRPr lang="ru-RU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ru-RU" b="1" dirty="0">
                <a:ea typeface="Calibri" panose="020F0502020204030204" pitchFamily="34" charset="0"/>
                <a:cs typeface="Arial" panose="020B0604020202020204" pitchFamily="34" charset="0"/>
              </a:rPr>
              <a:t>Интеграция ИС НРБТ и других программ</a:t>
            </a:r>
            <a:r>
              <a:rPr lang="ru-RU" dirty="0"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b="1" dirty="0">
                <a:cs typeface="Arial" panose="020B0604020202020204" pitchFamily="34" charset="0"/>
              </a:rPr>
              <a:t>Внедрен сервис интеграции ИСЛО и ИС НРБТ (актуализация справочников ПТП). </a:t>
            </a:r>
          </a:p>
          <a:p>
            <a:pPr marL="342900" indent="-34290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b="1" dirty="0">
                <a:ea typeface="Calibri" panose="020F0502020204030204" pitchFamily="34" charset="0"/>
                <a:cs typeface="Arial" panose="020B0604020202020204" pitchFamily="34" charset="0"/>
              </a:rPr>
              <a:t>Проводится тестирование сервиса интеграции ИС НРБТ РК и ЭС «Электронное слежение за случаями ВИЧ» со стороны разработчиков данных программ.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A0C0944-6AD8-4A5B-B4B7-985ED42DF379}"/>
              </a:ext>
            </a:extLst>
          </p:cNvPr>
          <p:cNvSpPr/>
          <p:nvPr/>
        </p:nvSpPr>
        <p:spPr>
          <a:xfrm>
            <a:off x="154236" y="5651652"/>
            <a:ext cx="11369575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Усовершенствование функционала ИС НРБТ: за 20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22 год – 50 обновлений и 5 новых отчетов. </a:t>
            </a:r>
          </a:p>
        </p:txBody>
      </p:sp>
    </p:spTree>
    <p:extLst>
      <p:ext uri="{BB962C8B-B14F-4D97-AF65-F5344CB8AC3E}">
        <p14:creationId xmlns:p14="http://schemas.microsoft.com/office/powerpoint/2010/main" val="385983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2763A4-9140-4B85-ABFF-824ED1D0A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87" y="182881"/>
            <a:ext cx="11898217" cy="1259839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Мероприятия </a:t>
            </a:r>
            <a:r>
              <a:rPr lang="ru-RU" sz="2400" b="1" dirty="0">
                <a:solidFill>
                  <a:schemeClr val="bg1"/>
                </a:solidFill>
              </a:rPr>
              <a:t>по задаче №2 </a:t>
            </a:r>
            <a:r>
              <a:rPr lang="ru-RU" sz="2400" b="1" dirty="0">
                <a:solidFill>
                  <a:srgbClr val="FFFF00"/>
                </a:solidFill>
              </a:rPr>
              <a:t>«Поддержание всеобщего доступа к качественным и ориентированным на пациентов диагностике, лечению и профилактике ЛУ-ТБ» </a:t>
            </a:r>
            <a:br>
              <a:rPr lang="ru-RU" sz="2400" b="1" dirty="0">
                <a:solidFill>
                  <a:srgbClr val="FFFF00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Закуп лекарственных средств - набор на ИРЛ, реагентов  (4)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D9625D-73B5-4D93-A141-36EFF3B21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2800" y="1554481"/>
            <a:ext cx="6878320" cy="476504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Продолжен анализ ИРЛ 77 пациентов с М/ШЛУ ТБ в УИС. </a:t>
            </a:r>
            <a:r>
              <a:rPr lang="ru-RU" sz="2200" i="1" dirty="0">
                <a:solidFill>
                  <a:srgbClr val="002060"/>
                </a:solidFill>
              </a:rPr>
              <a:t>(В когорте больных ЛУ-ТБ, начавших в 2018 году ИРЛ с новыми ПТП в рамках проекта ГФ, эффективность лечения составила </a:t>
            </a:r>
            <a:r>
              <a:rPr lang="ru-RU" sz="2200" b="1" i="1" dirty="0">
                <a:solidFill>
                  <a:srgbClr val="002060"/>
                </a:solidFill>
              </a:rPr>
              <a:t>92,4%).</a:t>
            </a:r>
          </a:p>
          <a:p>
            <a:r>
              <a:rPr lang="ru-RU" dirty="0"/>
              <a:t> </a:t>
            </a:r>
            <a:r>
              <a:rPr lang="ru-RU" b="1" dirty="0">
                <a:solidFill>
                  <a:srgbClr val="C00000"/>
                </a:solidFill>
              </a:rPr>
              <a:t>Закуп через </a:t>
            </a:r>
            <a:r>
              <a:rPr lang="en-US" b="1" dirty="0">
                <a:solidFill>
                  <a:srgbClr val="C00000"/>
                </a:solidFill>
              </a:rPr>
              <a:t>GDF</a:t>
            </a:r>
            <a:r>
              <a:rPr lang="ru-RU" b="1" dirty="0">
                <a:solidFill>
                  <a:srgbClr val="C00000"/>
                </a:solidFill>
              </a:rPr>
              <a:t> пиридоксина в таб. </a:t>
            </a:r>
            <a:r>
              <a:rPr lang="ru-RU" dirty="0"/>
              <a:t>(витамин В6) для профилактики нежелательных явлений ПТП  пациентам ТБ, ЛУ ТБ, получающих лечение в РК (когорта 2021-2022гг.), 2 КПФД (Н300+</a:t>
            </a:r>
            <a:r>
              <a:rPr lang="en-US" dirty="0"/>
              <a:t>R600</a:t>
            </a:r>
            <a:r>
              <a:rPr lang="ru-RU" dirty="0"/>
              <a:t>) в период АЛ ЧТБ.</a:t>
            </a:r>
          </a:p>
          <a:p>
            <a:r>
              <a:rPr lang="ru-RU" dirty="0"/>
              <a:t>Закуп </a:t>
            </a:r>
            <a:r>
              <a:rPr lang="ru-RU" dirty="0" err="1"/>
              <a:t>квантиферонового</a:t>
            </a:r>
            <a:r>
              <a:rPr lang="ru-RU" dirty="0"/>
              <a:t> теста и </a:t>
            </a:r>
            <a:r>
              <a:rPr lang="ru-RU" dirty="0" err="1"/>
              <a:t>рифапентин+изониазид</a:t>
            </a:r>
            <a:r>
              <a:rPr lang="ru-RU" dirty="0"/>
              <a:t> для ННЦФ и в рамках ОИ по ЛТБИ в 2021-2022гг в </a:t>
            </a:r>
            <a:r>
              <a:rPr lang="ru-RU" dirty="0" err="1"/>
              <a:t>г.Алматы</a:t>
            </a:r>
            <a:r>
              <a:rPr lang="ru-RU" dirty="0"/>
              <a:t>;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CE2AE6-362F-4E1E-BF31-1A47FFFF4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86" y="1674564"/>
            <a:ext cx="4501614" cy="464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00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4A2AA304-2D10-4E5E-B4C9-E384BD5A7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266CF492-2861-417B-AA5F-1A96DF3DA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ru-RU" alt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</a:t>
            </a: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D3A337A-D602-4F6D-8652-6B51BE090E23}"/>
              </a:ext>
            </a:extLst>
          </p:cNvPr>
          <p:cNvSpPr txBox="1">
            <a:spLocks/>
          </p:cNvSpPr>
          <p:nvPr/>
        </p:nvSpPr>
        <p:spPr>
          <a:xfrm>
            <a:off x="5221983" y="2782707"/>
            <a:ext cx="1197941" cy="5113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153FE4F6-2B94-4341-802C-496F6C50C2C6}"/>
              </a:ext>
            </a:extLst>
          </p:cNvPr>
          <p:cNvSpPr txBox="1">
            <a:spLocks/>
          </p:cNvSpPr>
          <p:nvPr/>
        </p:nvSpPr>
        <p:spPr>
          <a:xfrm>
            <a:off x="240386" y="1938969"/>
            <a:ext cx="11711228" cy="48837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marR="0" lvl="0" indent="-355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+mn-cs"/>
              </a:rPr>
              <a:t>В программу «малых» грантов для НПО вовлечены 18 регионов страны;</a:t>
            </a:r>
          </a:p>
          <a:p>
            <a:pPr marL="355600" marR="0" lvl="0" indent="-355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НПО обеспечены ИОМ и СИЗ, разработаны новые ИОМ для ключевых групп;</a:t>
            </a:r>
          </a:p>
          <a:p>
            <a:pPr marL="355600" marR="0" lvl="0" indent="-355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Тренинги для сотрудников НПО (координаторы, соцработники, аутричи, психологи) в течение 3 лет проекта (вебинары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в режиме реального времени, дистанционно на платформе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Moodle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офлайн) -;</a:t>
            </a:r>
          </a:p>
          <a:p>
            <a:pPr marL="355600" marR="0" lvl="0" indent="-355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Плановые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МиО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визиты и  техническая помощь НПО в сфере ТБ;</a:t>
            </a:r>
          </a:p>
          <a:p>
            <a:pPr marL="355600" marR="0" lvl="0" indent="-355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Адвокационные встречи-совещания по выделению ГСЗ по ТБ для НПО в 15 регионах страны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;</a:t>
            </a:r>
          </a:p>
          <a:p>
            <a:pPr marL="355600" marR="0" lvl="0" indent="-355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Разработка и внедрение веб-ориентированной ИС по учету клиентов и услуг НПО по ТБ;</a:t>
            </a:r>
          </a:p>
          <a:p>
            <a:pPr marL="355600" lvl="0" indent="-355600" algn="just">
              <a:buFont typeface="Arial" panose="020B0604020202020204" pitchFamily="34" charset="0"/>
              <a:buAutoNum type="arabicPeriod"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Визиты в рамках развития Партнерства Стоп ТБ с представителями НПО, ННЦФ РК (</a:t>
            </a:r>
            <a:r>
              <a:rPr lang="ru-RU" sz="2000" b="1" dirty="0">
                <a:solidFill>
                  <a:prstClr val="black"/>
                </a:solidFill>
              </a:rPr>
              <a:t>Нидерланды, 2022г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);</a:t>
            </a:r>
          </a:p>
          <a:p>
            <a:pPr marL="355600" marR="0" lvl="0" indent="-355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Адаптировано Практическое руководство «Стандартизированный пакет вспомогательных услуг по ТБ» и новый механизм финансирования НПО, разработанных Центром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PAS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и рекомендованных ВОЗ;</a:t>
            </a:r>
          </a:p>
          <a:p>
            <a:pPr marL="355600" marR="0" lvl="0" indent="-355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Проведена оценка деятельности НПО международными экспертами.</a:t>
            </a:r>
          </a:p>
          <a:p>
            <a:pPr marL="355600" marR="0" lvl="0" indent="-355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D6A4607-11B8-404B-BCBB-92CFB92FE25C}"/>
              </a:ext>
            </a:extLst>
          </p:cNvPr>
          <p:cNvSpPr txBox="1">
            <a:spLocks/>
          </p:cNvSpPr>
          <p:nvPr/>
        </p:nvSpPr>
        <p:spPr bwMode="auto">
          <a:xfrm>
            <a:off x="125730" y="220337"/>
            <a:ext cx="11711229" cy="158642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ru-RU" sz="2400" b="1" dirty="0">
                <a:solidFill>
                  <a:srgbClr val="FFFF00"/>
                </a:solidFill>
                <a:latin typeface="+mn-lt"/>
              </a:rPr>
              <a:t>Мероприятия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по задаче №2 </a:t>
            </a:r>
            <a:r>
              <a:rPr lang="ru-RU" sz="2400" b="1" dirty="0">
                <a:solidFill>
                  <a:srgbClr val="FFFF00"/>
                </a:solidFill>
                <a:latin typeface="+mn-lt"/>
              </a:rPr>
              <a:t>«Поддержание всеобщего доступа к качественным и ориентированным на пациентов диагностике, лечению и профилактике ЛУ-ТБ» </a:t>
            </a:r>
          </a:p>
          <a:p>
            <a:pPr lvl="0">
              <a:defRPr/>
            </a:pPr>
            <a:r>
              <a:rPr lang="ru-RU" altLang="ru-RU" dirty="0">
                <a:solidFill>
                  <a:schemeClr val="bg1"/>
                </a:solidFill>
                <a:latin typeface="+mn-lt"/>
              </a:rPr>
              <a:t>П</a:t>
            </a:r>
            <a:r>
              <a:rPr lang="ru-RU" altLang="ru-RU" dirty="0">
                <a:solidFill>
                  <a:schemeClr val="bg1"/>
                </a:solidFill>
                <a:latin typeface="Calibri"/>
              </a:rPr>
              <a:t>редоставления помощи на уровне сообществ (5)</a:t>
            </a:r>
            <a:endParaRPr kumimoji="0" lang="ru-RU" altLang="ru-RU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57472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06E7511-0077-4EAD-B8E7-E245EB06248C}"/>
              </a:ext>
            </a:extLst>
          </p:cNvPr>
          <p:cNvSpPr txBox="1">
            <a:spLocks/>
          </p:cNvSpPr>
          <p:nvPr/>
        </p:nvSpPr>
        <p:spPr bwMode="auto">
          <a:xfrm>
            <a:off x="481154" y="27962"/>
            <a:ext cx="11207601" cy="576944"/>
          </a:xfrm>
          <a:prstGeom prst="rect">
            <a:avLst/>
          </a:prstGeom>
          <a:solidFill>
            <a:srgbClr val="2540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Реализация Программы «малых» грантов в регионах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C62D06-8011-1D7A-C9E6-E58869292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55" y="672662"/>
            <a:ext cx="11395535" cy="59013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9C7F56-1FAB-4B94-C83F-BFE591A53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0976" y="3349983"/>
            <a:ext cx="830876" cy="7799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974B58-09F6-83C3-BE9C-862A884D51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6" r="11606" b="2023"/>
          <a:stretch/>
        </p:blipFill>
        <p:spPr>
          <a:xfrm>
            <a:off x="1994788" y="4803216"/>
            <a:ext cx="819119" cy="7603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50335AA-A351-FEC0-1B23-432833C57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6068" y="1717600"/>
            <a:ext cx="811544" cy="779973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9747E35-2E37-B56C-8219-EDD8BAD7DF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5730" y="5183378"/>
            <a:ext cx="661733" cy="6814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17BB01A-ECA1-5A37-1BF9-A527C81784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5536" y="1816194"/>
            <a:ext cx="789817" cy="804316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EDB0F73-E13F-3102-4BA4-B181E02683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9347" y="1369335"/>
            <a:ext cx="670639" cy="61475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283C888-BFEC-8262-6C43-F28AA4AD7E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7384" y="5288523"/>
            <a:ext cx="819119" cy="5729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5FFA9BE-48EB-3606-447E-BB38533648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3785" y="2808492"/>
            <a:ext cx="866975" cy="5830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4748189-AA2F-C64B-0FA4-D56A131027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3819" y="1629229"/>
            <a:ext cx="789817" cy="779972"/>
          </a:xfrm>
          <a:prstGeom prst="ellipse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0F6A73E-D971-0DE1-8293-24BAEFD919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28648" y="2340017"/>
            <a:ext cx="670639" cy="64433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DE840AF-DD16-52EC-D6A9-8FDCB4E62C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57922" y="851633"/>
            <a:ext cx="681486" cy="6814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1BCFD40-6D24-14EE-A679-DA4A1933A1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09969" y="2808492"/>
            <a:ext cx="796213" cy="7761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08223FA-E00C-A560-16B7-FF24EBAE0A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82665" y="4063244"/>
            <a:ext cx="839405" cy="839405"/>
          </a:xfrm>
          <a:prstGeom prst="ellipse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84915C8-367D-D0CE-7BA0-AF1200E27E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78501" y="1143178"/>
            <a:ext cx="1268148" cy="413817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B8F5F45-EF63-ACC2-6089-18DF0FFC2EB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99287" y="3607486"/>
            <a:ext cx="724472" cy="75481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731093-6C47-C1B0-ABEA-2C27A671E09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6205" t="11326" r="3695" b="31415"/>
          <a:stretch/>
        </p:blipFill>
        <p:spPr>
          <a:xfrm>
            <a:off x="6347463" y="4424011"/>
            <a:ext cx="1108627" cy="6147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B225361-5C37-946E-846E-E06193F07CB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756" y="3778704"/>
            <a:ext cx="767836" cy="777087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568E60C-3C50-DC84-1085-79949FF0FE5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7310" y="3092669"/>
            <a:ext cx="855442" cy="67266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11922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>
            <a:extLst>
              <a:ext uri="{FF2B5EF4-FFF2-40B4-BE49-F238E27FC236}">
                <a16:creationId xmlns:a16="http://schemas.microsoft.com/office/drawing/2014/main" id="{7CC39E70-67EA-6FEE-8B50-F4CDD64F4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84" y="308472"/>
            <a:ext cx="11736870" cy="771181"/>
          </a:xfrm>
          <a:solidFill>
            <a:srgbClr val="002060"/>
          </a:solidFill>
        </p:spPr>
        <p:txBody>
          <a:bodyPr vert="horz" lIns="91440" tIns="45720" rIns="91440" bIns="45720" rtlCol="0" anchor="ctr" anchorCtr="0">
            <a:noAutofit/>
          </a:bodyPr>
          <a:lstStyle/>
          <a:p>
            <a:pPr algn="ctr"/>
            <a:r>
              <a:rPr lang="ru-RU" altLang="ru-RU" sz="3200" b="1" dirty="0">
                <a:solidFill>
                  <a:srgbClr val="FFFF00"/>
                </a:solidFill>
              </a:rPr>
              <a:t>Анализ выполнения НПО индикаторов проекта за 2020 -2022 гг. </a:t>
            </a:r>
          </a:p>
        </p:txBody>
      </p:sp>
      <p:sp>
        <p:nvSpPr>
          <p:cNvPr id="8195" name="Номер слайда 5">
            <a:extLst>
              <a:ext uri="{FF2B5EF4-FFF2-40B4-BE49-F238E27FC236}">
                <a16:creationId xmlns:a16="http://schemas.microsoft.com/office/drawing/2014/main" id="{42FA5AB4-5713-0FB0-B94D-BF3C85DEE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0077DB-BFB3-4C45-A734-8606E6DA399F}" type="slidenum">
              <a:rPr lang="ru-RU" altLang="en-US" sz="1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ru-RU" alt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2">
            <a:extLst>
              <a:ext uri="{FF2B5EF4-FFF2-40B4-BE49-F238E27FC236}">
                <a16:creationId xmlns:a16="http://schemas.microsoft.com/office/drawing/2014/main" id="{92BF9481-0739-2036-E580-5CAE30845E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104672"/>
              </p:ext>
            </p:extLst>
          </p:nvPr>
        </p:nvGraphicFramePr>
        <p:xfrm>
          <a:off x="307983" y="1333041"/>
          <a:ext cx="11736870" cy="5365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79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7803">
                  <a:extLst>
                    <a:ext uri="{9D8B030D-6E8A-4147-A177-3AD203B41FA5}">
                      <a16:colId xmlns:a16="http://schemas.microsoft.com/office/drawing/2014/main" val="507423544"/>
                    </a:ext>
                  </a:extLst>
                </a:gridCol>
                <a:gridCol w="1758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6371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Индикатор</a:t>
                      </a:r>
                    </a:p>
                  </a:txBody>
                  <a:tcPr marL="91432" marR="91432" marT="45721" marB="4572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 marL="91432" marR="91432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 marL="91432" marR="91432" marT="45721" marB="4572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9 мес.2022</a:t>
                      </a:r>
                    </a:p>
                  </a:txBody>
                  <a:tcPr marL="91432" marR="91432" marT="45721" marB="4572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466">
                <a:tc>
                  <a:txBody>
                    <a:bodyPr/>
                    <a:lstStyle/>
                    <a:p>
                      <a:r>
                        <a:rPr lang="ru-RU" sz="2000" b="1" dirty="0"/>
                        <a:t>Информировано о ТБ и прошедших устное анкетирование на наличие симптомов ТБ</a:t>
                      </a:r>
                    </a:p>
                  </a:txBody>
                  <a:tcPr marL="91432" marR="91432" marT="45721" marB="4572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53 361 </a:t>
                      </a:r>
                    </a:p>
                  </a:txBody>
                  <a:tcPr marL="91432" marR="9143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88 920 </a:t>
                      </a:r>
                    </a:p>
                  </a:txBody>
                  <a:tcPr marL="91432" marR="91432" marT="45721" marB="4572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68 557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466">
                <a:tc>
                  <a:txBody>
                    <a:bodyPr/>
                    <a:lstStyle/>
                    <a:p>
                      <a:r>
                        <a:rPr lang="ru-RU" sz="2000" b="1" dirty="0"/>
                        <a:t>Сопровождено в ПМСП лиц с подозрением на ТБ из ЦГ</a:t>
                      </a:r>
                    </a:p>
                  </a:txBody>
                  <a:tcPr marL="91432" marR="91432" marT="45721" marB="4572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6 787 </a:t>
                      </a:r>
                    </a:p>
                  </a:txBody>
                  <a:tcPr marL="91432" marR="9143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12 981</a:t>
                      </a:r>
                      <a:endParaRPr kumimoji="0" lang="ru-RU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2" marR="91432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8 732</a:t>
                      </a:r>
                    </a:p>
                  </a:txBody>
                  <a:tcPr marL="91432" marR="91432" marT="45721" marB="4572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145">
                <a:tc>
                  <a:txBody>
                    <a:bodyPr/>
                    <a:lstStyle/>
                    <a:p>
                      <a:r>
                        <a:rPr lang="ru-RU" sz="2000" b="1" baseline="0" dirty="0"/>
                        <a:t>Из них прошедших </a:t>
                      </a:r>
                      <a:r>
                        <a:rPr lang="ru-RU" sz="2000" b="1" dirty="0"/>
                        <a:t>ДАГ, включая </a:t>
                      </a:r>
                      <a:r>
                        <a:rPr lang="ru-RU" sz="2000" b="1" dirty="0" err="1"/>
                        <a:t>GXpert</a:t>
                      </a:r>
                      <a:r>
                        <a:rPr lang="ru-RU" sz="2000" b="1" dirty="0"/>
                        <a:t> </a:t>
                      </a:r>
                    </a:p>
                  </a:txBody>
                  <a:tcPr marL="91432" marR="91432" marT="45721" marB="4572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3 569 </a:t>
                      </a:r>
                    </a:p>
                  </a:txBody>
                  <a:tcPr marL="91432" marR="9143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6 950 </a:t>
                      </a:r>
                      <a:endParaRPr kumimoji="0" lang="ru-RU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2" marR="91432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4 520</a:t>
                      </a:r>
                    </a:p>
                  </a:txBody>
                  <a:tcPr marL="91432" marR="91432" marT="45721" marB="4572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371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FF0000"/>
                          </a:solidFill>
                        </a:rPr>
                        <a:t>Выявлено случаев ТБ </a:t>
                      </a:r>
                    </a:p>
                  </a:txBody>
                  <a:tcPr marL="91432" marR="91432" marT="45721" marB="4572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335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2" marR="9143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762</a:t>
                      </a:r>
                      <a:endParaRPr kumimoji="0" lang="ru-RU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2" marR="91432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518</a:t>
                      </a:r>
                    </a:p>
                  </a:txBody>
                  <a:tcPr marL="91432" marR="91432" marT="45721" marB="4572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371">
                <a:tc>
                  <a:txBody>
                    <a:bodyPr/>
                    <a:lstStyle/>
                    <a:p>
                      <a:r>
                        <a:rPr lang="ru-RU" sz="2000" b="1" dirty="0"/>
                        <a:t>Обследовано контактных лиц</a:t>
                      </a:r>
                    </a:p>
                  </a:txBody>
                  <a:tcPr marL="91432" marR="91432" marT="45721" marB="4572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675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1 657 </a:t>
                      </a:r>
                    </a:p>
                  </a:txBody>
                  <a:tcPr marL="91432" marR="91432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1 173</a:t>
                      </a:r>
                    </a:p>
                  </a:txBody>
                  <a:tcPr marL="91432" marR="91432" marT="45721" marB="45721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5466">
                <a:tc>
                  <a:txBody>
                    <a:bodyPr/>
                    <a:lstStyle/>
                    <a:p>
                      <a:r>
                        <a:rPr lang="ru-RU" sz="2000" b="1" dirty="0"/>
                        <a:t>Количество пациентов на АЛ, получивших поддержку специалистов НПО</a:t>
                      </a:r>
                    </a:p>
                  </a:txBody>
                  <a:tcPr marL="91432" marR="91432" marT="45721" marB="4572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2 027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1 859 </a:t>
                      </a:r>
                    </a:p>
                  </a:txBody>
                  <a:tcPr marL="91432" marR="91432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1 683</a:t>
                      </a:r>
                    </a:p>
                  </a:txBody>
                  <a:tcPr marL="91432" marR="91432" marT="45721" marB="45721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34561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FF0000"/>
                          </a:solidFill>
                        </a:rPr>
                        <a:t>Количество нарушителей режима лечения с активным ТБ, возвращенных к лечению силами НПО</a:t>
                      </a:r>
                    </a:p>
                  </a:txBody>
                  <a:tcPr marL="91432" marR="91432" marT="45721" marB="4572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288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2" marR="9143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489</a:t>
                      </a:r>
                    </a:p>
                  </a:txBody>
                  <a:tcPr marL="91432" marR="91432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322</a:t>
                      </a:r>
                    </a:p>
                  </a:txBody>
                  <a:tcPr marL="91432" marR="91432" marT="45721" marB="45721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4A2AA304-2D10-4E5E-B4C9-E384BD5A7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266CF492-2861-417B-AA5F-1A96DF3DA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ru-RU" alt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</a:t>
            </a: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D3A337A-D602-4F6D-8652-6B51BE090E23}"/>
              </a:ext>
            </a:extLst>
          </p:cNvPr>
          <p:cNvSpPr txBox="1">
            <a:spLocks/>
          </p:cNvSpPr>
          <p:nvPr/>
        </p:nvSpPr>
        <p:spPr>
          <a:xfrm>
            <a:off x="5221983" y="2782707"/>
            <a:ext cx="1197941" cy="5113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94819EBF-0B23-4A34-A441-1315C3698516}"/>
              </a:ext>
            </a:extLst>
          </p:cNvPr>
          <p:cNvSpPr txBox="1">
            <a:spLocks/>
          </p:cNvSpPr>
          <p:nvPr/>
        </p:nvSpPr>
        <p:spPr bwMode="auto">
          <a:xfrm>
            <a:off x="281175" y="247117"/>
            <a:ext cx="11465560" cy="936105"/>
          </a:xfrm>
          <a:prstGeom prst="rect">
            <a:avLst/>
          </a:prstGeom>
          <a:solidFill>
            <a:srgbClr val="1F497D">
              <a:lumMod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j-ea"/>
                <a:cs typeface="+mj-cs"/>
              </a:rPr>
              <a:t>Финансирование НПО в сфере ТБ за счет средств бюджета РК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F19D94CF-B222-4C50-837E-49FDEBFEE6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467918"/>
              </p:ext>
            </p:extLst>
          </p:nvPr>
        </p:nvGraphicFramePr>
        <p:xfrm>
          <a:off x="418641" y="1355075"/>
          <a:ext cx="11356799" cy="5199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05369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68B1475-BE69-ED81-68BC-ACA20FE954DA}"/>
              </a:ext>
            </a:extLst>
          </p:cNvPr>
          <p:cNvSpPr/>
          <p:nvPr/>
        </p:nvSpPr>
        <p:spPr>
          <a:xfrm>
            <a:off x="8686800" y="6096000"/>
            <a:ext cx="2719700" cy="6858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A93C1BD1-010C-F12F-EFD4-434150BC0B91}"/>
              </a:ext>
            </a:extLst>
          </p:cNvPr>
          <p:cNvCxnSpPr/>
          <p:nvPr/>
        </p:nvCxnSpPr>
        <p:spPr>
          <a:xfrm>
            <a:off x="2286000" y="1413020"/>
            <a:ext cx="8534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E23E918-3A18-61C4-7837-83A5CB71E6B0}"/>
              </a:ext>
            </a:extLst>
          </p:cNvPr>
          <p:cNvSpPr txBox="1"/>
          <p:nvPr/>
        </p:nvSpPr>
        <p:spPr>
          <a:xfrm>
            <a:off x="386080" y="1413020"/>
            <a:ext cx="11539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cs typeface="Times New Roman" panose="02020603050405020304" pitchFamily="18" charset="0"/>
              </a:rPr>
              <a:t>Разработаны и утверждены ИОМ на тему ТБ, ЛУ ТБ, ТБ/ВИЧ, НПО в сфере ТБ  (всего 8 наименований –буклеты, плакаты, постеры, календари, методические рекомендации и </a:t>
            </a:r>
            <a:r>
              <a:rPr lang="ru-RU" b="1" dirty="0" err="1">
                <a:cs typeface="Times New Roman" panose="02020603050405020304" pitchFamily="18" charset="0"/>
              </a:rPr>
              <a:t>др</a:t>
            </a:r>
            <a:r>
              <a:rPr lang="ru-RU" b="1" dirty="0">
                <a:cs typeface="Times New Roman" panose="02020603050405020304" pitchFamily="18" charset="0"/>
              </a:rPr>
              <a:t>). Р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аспределение во все регионы -4 кв 2022 г. </a:t>
            </a:r>
            <a:endParaRPr lang="ru-RU" b="1" dirty="0"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14D8346-9485-20F4-DC91-C4675A9B2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39" y="177800"/>
            <a:ext cx="9782175" cy="1239838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4800" b="1" i="1" dirty="0">
              <a:solidFill>
                <a:srgbClr val="C00000"/>
              </a:solidFill>
              <a:latin typeface="Bradley Hand ITC" panose="03070402050302030203" pitchFamily="66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AAD5A4-4213-C2A1-295E-BD3E9AC7A4DE}"/>
              </a:ext>
            </a:extLst>
          </p:cNvPr>
          <p:cNvSpPr txBox="1"/>
          <p:nvPr/>
        </p:nvSpPr>
        <p:spPr>
          <a:xfrm>
            <a:off x="386080" y="13856"/>
            <a:ext cx="11501120" cy="1384995"/>
          </a:xfrm>
          <a:prstGeom prst="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Мероприятия </a:t>
            </a:r>
            <a:r>
              <a:rPr lang="ru-RU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по задаче №2 </a:t>
            </a:r>
            <a:r>
              <a:rPr lang="ru-RU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FFFF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Поддержание всеобщего доступа к качественным и ориентированным на пациентов диагностике, лечению и профилактике ЛУ-ТБ»  в части </a:t>
            </a:r>
            <a:r>
              <a:rPr lang="ru-RU" sz="28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АКСМ(6)</a:t>
            </a:r>
            <a:endParaRPr lang="ru-RU" sz="24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A34799-2C0E-2237-3F94-2152D9D1ED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25" t="15546" r="17491" b="6655"/>
          <a:stretch/>
        </p:blipFill>
        <p:spPr>
          <a:xfrm>
            <a:off x="1362437" y="2143139"/>
            <a:ext cx="1324268" cy="18176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C02C18-B1B5-9228-E5B0-4AE259E02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472" y="3429000"/>
            <a:ext cx="1407818" cy="18306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75DC85-1027-C839-5496-514DBA19E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7867" y="2053319"/>
            <a:ext cx="1405712" cy="192360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3914EE-DAFE-6C82-2029-55C60D9BB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532" y="2236984"/>
            <a:ext cx="3231508" cy="217637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CB8064A-EEFD-FAFC-4366-702804A9A1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0800" y="4465647"/>
            <a:ext cx="1499846" cy="222420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404FB22-18AB-D807-6EE0-D0379C1485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5145" y="4498561"/>
            <a:ext cx="1454377" cy="211055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5C6FEBA-32F7-5274-D3DF-854F0B0F67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5295" y="2667104"/>
            <a:ext cx="1328738" cy="27622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7C66789-76FA-C424-CE6C-3F472A0C02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6532" y="4541698"/>
            <a:ext cx="3231508" cy="223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4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68B1475-BE69-ED81-68BC-ACA20FE954DA}"/>
              </a:ext>
            </a:extLst>
          </p:cNvPr>
          <p:cNvSpPr/>
          <p:nvPr/>
        </p:nvSpPr>
        <p:spPr>
          <a:xfrm>
            <a:off x="8686800" y="6096000"/>
            <a:ext cx="2719700" cy="6858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23E918-3A18-61C4-7837-83A5CB71E6B0}"/>
              </a:ext>
            </a:extLst>
          </p:cNvPr>
          <p:cNvSpPr txBox="1"/>
          <p:nvPr/>
        </p:nvSpPr>
        <p:spPr>
          <a:xfrm>
            <a:off x="165253" y="1581440"/>
            <a:ext cx="11644829" cy="4822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Разработан </a:t>
            </a:r>
            <a:r>
              <a:rPr lang="ru-RU" sz="20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Национальный План по АКСМ </a:t>
            </a: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в контроле туберкулеза в РК на 2022-2025гг.</a:t>
            </a:r>
            <a:endParaRPr lang="en-US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ru-RU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sz="2000" b="1" dirty="0">
                <a:cs typeface="Times New Roman" panose="02020603050405020304" pitchFamily="18" charset="0"/>
              </a:rPr>
              <a:t>Разработан </a:t>
            </a:r>
            <a:r>
              <a:rPr lang="ru-RU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Национальный План по снижению стигмы и дискриминации, ассоциированных  с ТБ в РК на 2023-2026 гг. </a:t>
            </a:r>
            <a:endParaRPr lang="en-US" sz="20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ru-RU" sz="20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Созданы 10 видеороликов </a:t>
            </a:r>
            <a:r>
              <a:rPr lang="ru-RU" sz="2000" b="1" dirty="0">
                <a:cs typeface="Times New Roman" panose="02020603050405020304" pitchFamily="18" charset="0"/>
              </a:rPr>
              <a:t>(5 на </a:t>
            </a:r>
            <a:r>
              <a:rPr lang="ru-RU" sz="2000" b="1" dirty="0" err="1">
                <a:cs typeface="Times New Roman" panose="02020603050405020304" pitchFamily="18" charset="0"/>
              </a:rPr>
              <a:t>каз</a:t>
            </a:r>
            <a:r>
              <a:rPr lang="ru-RU" sz="2000" b="1" dirty="0">
                <a:cs typeface="Times New Roman" panose="02020603050405020304" pitchFamily="18" charset="0"/>
              </a:rPr>
              <a:t> и 5 на рус языках) по ТБ, ЛУ ТБ, по роли НПО в сфере ТБ (3 мин и 1 мин)  с ротацией на республиканском уровне (телеканалы «Хабар», «КТК», «</a:t>
            </a:r>
            <a:r>
              <a:rPr lang="ru-RU" sz="2000" b="1" dirty="0" err="1">
                <a:cs typeface="Times New Roman" panose="02020603050405020304" pitchFamily="18" charset="0"/>
              </a:rPr>
              <a:t>Astana</a:t>
            </a:r>
            <a:r>
              <a:rPr lang="ru-RU" sz="2000" b="1" dirty="0">
                <a:cs typeface="Times New Roman" panose="02020603050405020304" pitchFamily="18" charset="0"/>
              </a:rPr>
              <a:t> TV»), а также на ТВ, LED-экранах в Алматы, Костанайской области и СКО, г. Семей и Кокшетау. </a:t>
            </a:r>
            <a:endParaRPr lang="en-US" sz="2000" b="1" dirty="0"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ru-RU" sz="2000" b="1" dirty="0"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sz="2000" b="1" dirty="0">
                <a:cs typeface="Times New Roman" panose="02020603050405020304" pitchFamily="18" charset="0"/>
              </a:rPr>
              <a:t>Тренинги для СМИ, для специалистов по АКСМ в офлайн, онлайн формате.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AAD5A4-4213-C2A1-295E-BD3E9AC7A4DE}"/>
              </a:ext>
            </a:extLst>
          </p:cNvPr>
          <p:cNvSpPr txBox="1"/>
          <p:nvPr/>
        </p:nvSpPr>
        <p:spPr>
          <a:xfrm>
            <a:off x="165252" y="352540"/>
            <a:ext cx="11653395" cy="118494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4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Мероприятия </a:t>
            </a:r>
            <a:r>
              <a:rPr lang="ru-RU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по задаче №2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«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Поддержание всеобщего доступа к качественным и ориентированным на пациентов диагностике, лечению и профилактике ЛУ-ТБ» </a:t>
            </a:r>
            <a:r>
              <a:rPr lang="ru-RU" sz="23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в части АКСМ (продолжение )</a:t>
            </a:r>
          </a:p>
        </p:txBody>
      </p:sp>
    </p:spTree>
    <p:extLst>
      <p:ext uri="{BB962C8B-B14F-4D97-AF65-F5344CB8AC3E}">
        <p14:creationId xmlns:p14="http://schemas.microsoft.com/office/powerpoint/2010/main" val="403587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4843A4-3315-47D2-9605-2507A83E1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7" y="273685"/>
            <a:ext cx="11666863" cy="620395"/>
          </a:xfrm>
          <a:solidFill>
            <a:srgbClr val="002060"/>
          </a:solidFill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Активности в рамках программы по противодействию </a:t>
            </a:r>
            <a:r>
              <a:rPr lang="ru-RU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ТБ/С19</a:t>
            </a:r>
            <a:r>
              <a:rPr 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RM</a:t>
            </a:r>
            <a:endParaRPr lang="ru-KZ" sz="2800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AF5728-6B26-4D2A-8B70-E5D470DEF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5520"/>
            <a:ext cx="10515600" cy="5525449"/>
          </a:xfrm>
        </p:spPr>
        <p:txBody>
          <a:bodyPr/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Впервые разработаны </a:t>
            </a:r>
            <a:r>
              <a:rPr lang="ru-RU" sz="18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печатные </a:t>
            </a:r>
            <a:r>
              <a:rPr lang="ru-RU" sz="18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ИОМы</a:t>
            </a:r>
            <a:r>
              <a:rPr lang="ru-RU" sz="18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на тему «ТБ и СOVID-19» </a:t>
            </a:r>
            <a:r>
              <a:rPr lang="ru-RU" sz="18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(постер для населения, </a:t>
            </a:r>
            <a:r>
              <a:rPr lang="ru-RU" sz="1800" b="1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лифлет</a:t>
            </a:r>
            <a:r>
              <a:rPr lang="ru-RU" sz="18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для населения и клиентов НПО, календари для медработников, руководство для врачей), а также видеоролики по ТБ и СOVID-19 (трансляция на всей территории РК с сентября 2022 года на Хабар 24). 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Распределение ИОМ во все регионы в - 4 кв 2022 года. </a:t>
            </a:r>
          </a:p>
          <a:p>
            <a:endParaRPr lang="ru-KZ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2D46CE-23E9-4B94-A0CE-593E09E83A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21" t="23326" r="31918" b="40816"/>
          <a:stretch/>
        </p:blipFill>
        <p:spPr>
          <a:xfrm>
            <a:off x="1117600" y="2946400"/>
            <a:ext cx="986536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1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9619DF0-C5B9-673E-6AF6-EDC46BC31F57}"/>
              </a:ext>
            </a:extLst>
          </p:cNvPr>
          <p:cNvSpPr/>
          <p:nvPr/>
        </p:nvSpPr>
        <p:spPr>
          <a:xfrm>
            <a:off x="8763001" y="6172201"/>
            <a:ext cx="2614825" cy="5079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15DEC1C-801A-A314-E19F-86D31194D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71" y="177801"/>
            <a:ext cx="11563865" cy="1163319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br>
              <a:rPr lang="ru-RU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FFFF00"/>
                </a:solidFill>
                <a:cs typeface="Times New Roman" panose="02020603050405020304" pitchFamily="18" charset="0"/>
              </a:rPr>
              <a:t>Активности в рамках программы проекта ГФ по противодействию 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ТБ/С19</a:t>
            </a:r>
            <a:r>
              <a:rPr lang="en-US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RM</a:t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63E93BCC-FF7A-CB5F-BBE8-633DE0D6D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304" y="1751682"/>
            <a:ext cx="11607932" cy="4928516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sz="2400" b="1" dirty="0">
                <a:cs typeface="Arial" panose="020B0604020202020204" pitchFamily="34" charset="0"/>
              </a:rPr>
              <a:t>Впервые закуплены и </a:t>
            </a:r>
            <a:r>
              <a:rPr lang="ru-RU" sz="2400" b="1" dirty="0" err="1">
                <a:cs typeface="Arial" panose="020B0604020202020204" pitchFamily="34" charset="0"/>
              </a:rPr>
              <a:t>инсцаллироваы</a:t>
            </a:r>
            <a:r>
              <a:rPr lang="ru-RU" sz="2400" b="1" dirty="0">
                <a:cs typeface="Arial" panose="020B0604020202020204" pitchFamily="34" charset="0"/>
              </a:rPr>
              <a:t> 20 </a:t>
            </a:r>
            <a:r>
              <a:rPr lang="ru-RU" sz="2400" b="1" dirty="0">
                <a:solidFill>
                  <a:srgbClr val="C00000"/>
                </a:solidFill>
                <a:cs typeface="Arial" panose="020B0604020202020204" pitchFamily="34" charset="0"/>
              </a:rPr>
              <a:t>GX-10C XDR аппараты </a:t>
            </a:r>
            <a:r>
              <a:rPr lang="ru-RU" sz="2400" b="1" dirty="0">
                <a:cs typeface="Arial" panose="020B0604020202020204" pitchFamily="34" charset="0"/>
              </a:rPr>
              <a:t>- для ОЦФ/ГЦФ;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sz="2400" b="1" dirty="0">
                <a:cs typeface="Arial" panose="020B0604020202020204" pitchFamily="34" charset="0"/>
              </a:rPr>
              <a:t>Закуп и поставка картриджей SARS </a:t>
            </a:r>
            <a:r>
              <a:rPr lang="ru-RU" sz="2400" b="1" dirty="0" err="1">
                <a:cs typeface="Arial" panose="020B0604020202020204" pitchFamily="34" charset="0"/>
              </a:rPr>
              <a:t>Kov</a:t>
            </a:r>
            <a:r>
              <a:rPr lang="ru-RU" sz="2400" b="1" dirty="0">
                <a:cs typeface="Arial" panose="020B0604020202020204" pitchFamily="34" charset="0"/>
              </a:rPr>
              <a:t>: 2021 г. – 12 240, 2022 г. - 31 500 штук;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sz="2400" b="1" dirty="0">
                <a:cs typeface="Arial" panose="020B0604020202020204" pitchFamily="34" charset="0"/>
              </a:rPr>
              <a:t> Закуп тестов для экспресс диагностики Ковид в количестве 8925 упаковок, проведён онлайн тренинг по использованию и отчётности Эббот экспресс Тестов;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b="1" dirty="0">
                <a:ea typeface="Calibri" panose="020F0502020204030204" pitchFamily="34" charset="0"/>
                <a:cs typeface="Arial" panose="020B0604020202020204" pitchFamily="34" charset="0"/>
              </a:rPr>
              <a:t>Проведен </a:t>
            </a:r>
            <a:r>
              <a:rPr lang="ru-RU" sz="24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закуп масок, респираторов, картриджей С-19</a:t>
            </a:r>
            <a:r>
              <a:rPr lang="ru-RU" sz="2400" b="1" dirty="0">
                <a:ea typeface="Calibri" panose="020F0502020204030204" pitchFamily="34" charset="0"/>
                <a:cs typeface="Arial" panose="020B0604020202020204" pitchFamily="34" charset="0"/>
              </a:rPr>
              <a:t>, НБ</a:t>
            </a:r>
            <a:r>
              <a:rPr lang="ru-RU" sz="24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принтеры</a:t>
            </a:r>
            <a:r>
              <a:rPr lang="ru-RU" sz="2400" b="1" dirty="0"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b="1" dirty="0">
                <a:ea typeface="Calibri" panose="020F0502020204030204" pitchFamily="34" charset="0"/>
                <a:cs typeface="Arial" panose="020B0604020202020204" pitchFamily="34" charset="0"/>
              </a:rPr>
              <a:t>Закуп </a:t>
            </a:r>
            <a:r>
              <a:rPr lang="ru-RU" sz="24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медтехники</a:t>
            </a:r>
            <a:r>
              <a:rPr lang="ru-RU" sz="2400" b="1" dirty="0">
                <a:ea typeface="Calibri" panose="020F0502020204030204" pitchFamily="34" charset="0"/>
                <a:cs typeface="Arial" panose="020B0604020202020204" pitchFamily="34" charset="0"/>
              </a:rPr>
              <a:t> (облучатели мобильные, стационарные, </a:t>
            </a:r>
            <a:r>
              <a:rPr lang="ru-RU" sz="2400" b="1" dirty="0" err="1">
                <a:ea typeface="Calibri" panose="020F0502020204030204" pitchFamily="34" charset="0"/>
                <a:cs typeface="Arial" panose="020B0604020202020204" pitchFamily="34" charset="0"/>
              </a:rPr>
              <a:t>инфузоматы</a:t>
            </a:r>
            <a:r>
              <a:rPr lang="ru-RU" sz="2400" b="1" dirty="0"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ea typeface="Calibri" panose="020F0502020204030204" pitchFamily="34" charset="0"/>
                <a:cs typeface="Arial" panose="020B0604020202020204" pitchFamily="34" charset="0"/>
              </a:rPr>
              <a:t>перфузоры</a:t>
            </a:r>
            <a:r>
              <a:rPr lang="ru-RU" sz="2400" b="1" dirty="0">
                <a:ea typeface="Calibri" panose="020F0502020204030204" pitchFamily="34" charset="0"/>
                <a:cs typeface="Arial" panose="020B0604020202020204" pitchFamily="34" charset="0"/>
              </a:rPr>
              <a:t>, КТ, рентген для ЦФП и 2 </a:t>
            </a:r>
            <a:r>
              <a:rPr lang="ru-RU" sz="2400" b="1" dirty="0" err="1">
                <a:ea typeface="Calibri" panose="020F0502020204030204" pitchFamily="34" charset="0"/>
                <a:cs typeface="Arial" panose="020B0604020202020204" pitchFamily="34" charset="0"/>
              </a:rPr>
              <a:t>флюороаппарата</a:t>
            </a:r>
            <a:r>
              <a:rPr lang="ru-RU" sz="2400" b="1" dirty="0">
                <a:ea typeface="Calibri" panose="020F0502020204030204" pitchFamily="34" charset="0"/>
                <a:cs typeface="Arial" panose="020B0604020202020204" pitchFamily="34" charset="0"/>
              </a:rPr>
              <a:t> для КУИС ).</a:t>
            </a:r>
            <a:r>
              <a:rPr lang="ru-RU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sz="2400" b="1" dirty="0">
                <a:solidFill>
                  <a:srgbClr val="C00000"/>
                </a:solidFill>
                <a:cs typeface="Arial" panose="020B0604020202020204" pitchFamily="34" charset="0"/>
              </a:rPr>
              <a:t>Проведено 34 тренинга </a:t>
            </a:r>
            <a:r>
              <a:rPr lang="ru-RU" sz="2400" b="1" dirty="0">
                <a:cs typeface="Arial" panose="020B0604020202020204" pitchFamily="34" charset="0"/>
              </a:rPr>
              <a:t>для клиентов НПО по ТБ/COVID и 42 семинар-совещаний для аутричей НПО по ТБ/COVID.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ru-RU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D05350B-3CD1-3578-4ACF-931D27F5CC3F}"/>
              </a:ext>
            </a:extLst>
          </p:cNvPr>
          <p:cNvCxnSpPr/>
          <p:nvPr/>
        </p:nvCxnSpPr>
        <p:spPr>
          <a:xfrm>
            <a:off x="1752600" y="1143000"/>
            <a:ext cx="922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34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413" y="363255"/>
            <a:ext cx="8948503" cy="621220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>
                <a:solidFill>
                  <a:srgbClr val="002060"/>
                </a:solidFill>
              </a:rPr>
              <a:t>Основной получатель гранта ГФСТМ – ННЦФ МЗ РК.</a:t>
            </a:r>
          </a:p>
          <a:p>
            <a:pPr algn="just">
              <a:buNone/>
            </a:pPr>
            <a:r>
              <a:rPr lang="ru-RU" sz="3200" b="1" dirty="0">
                <a:solidFill>
                  <a:srgbClr val="7030A0"/>
                </a:solidFill>
              </a:rPr>
              <a:t>Название проекта: </a:t>
            </a:r>
            <a:r>
              <a:rPr lang="ru-RU" b="1" dirty="0">
                <a:solidFill>
                  <a:srgbClr val="7030A0"/>
                </a:solidFill>
              </a:rPr>
              <a:t>Грант ГФ КАZ-Т-NCTP №1844 -  «Эффективные меры реагирования на лекарственно-устойчивый туберкулез в Казахстане» </a:t>
            </a:r>
            <a:r>
              <a:rPr lang="ru-RU" sz="2400" b="1" dirty="0">
                <a:solidFill>
                  <a:srgbClr val="7030A0"/>
                </a:solidFill>
              </a:rPr>
              <a:t>в 2020-2022 г.</a:t>
            </a:r>
          </a:p>
          <a:p>
            <a:pPr algn="just">
              <a:buNone/>
            </a:pPr>
            <a:endParaRPr lang="ru-RU" sz="2400" b="1" dirty="0">
              <a:solidFill>
                <a:schemeClr val="tx1"/>
              </a:solidFill>
            </a:endParaRPr>
          </a:p>
          <a:p>
            <a:pPr algn="just">
              <a:buNone/>
            </a:pPr>
            <a:r>
              <a:rPr lang="ru-RU" sz="2400" b="1" dirty="0">
                <a:solidFill>
                  <a:schemeClr val="tx1"/>
                </a:solidFill>
              </a:rPr>
              <a:t>Бюджет проекта на 3 года: </a:t>
            </a:r>
            <a:r>
              <a:rPr lang="en-US" b="1" dirty="0">
                <a:solidFill>
                  <a:srgbClr val="00B050"/>
                </a:solidFill>
              </a:rPr>
              <a:t>$ </a:t>
            </a:r>
            <a:r>
              <a:rPr lang="ru-RU" b="1" dirty="0">
                <a:solidFill>
                  <a:srgbClr val="00B050"/>
                </a:solidFill>
              </a:rPr>
              <a:t>1</a:t>
            </a:r>
            <a:r>
              <a:rPr lang="en-US" b="1" dirty="0">
                <a:solidFill>
                  <a:srgbClr val="00B050"/>
                </a:solidFill>
              </a:rPr>
              <a:t>4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743 463</a:t>
            </a:r>
            <a:r>
              <a:rPr lang="ru-RU" b="1" dirty="0">
                <a:solidFill>
                  <a:srgbClr val="00B050"/>
                </a:solidFill>
              </a:rPr>
              <a:t> </a:t>
            </a:r>
          </a:p>
          <a:p>
            <a:pPr algn="just">
              <a:buNone/>
            </a:pPr>
            <a:r>
              <a:rPr lang="ru-RU" sz="2400" b="1" dirty="0">
                <a:solidFill>
                  <a:schemeClr val="tx1"/>
                </a:solidFill>
              </a:rPr>
              <a:t>(в</a:t>
            </a:r>
            <a:r>
              <a:rPr lang="ru-RU" sz="2400" b="1" dirty="0"/>
              <a:t> т.ч. на С</a:t>
            </a:r>
            <a:r>
              <a:rPr lang="en-US" sz="2400" b="1" dirty="0"/>
              <a:t>OVID-19:</a:t>
            </a:r>
            <a:r>
              <a:rPr lang="kk-KZ" sz="2400" b="1" dirty="0"/>
              <a:t> </a:t>
            </a:r>
            <a:r>
              <a:rPr lang="en-US" sz="2400" b="1" dirty="0"/>
              <a:t>$</a:t>
            </a:r>
            <a:r>
              <a:rPr lang="ru-RU" sz="2400" b="1" dirty="0"/>
              <a:t> </a:t>
            </a:r>
            <a:r>
              <a:rPr lang="en-US" sz="2400" b="1" dirty="0"/>
              <a:t>7 088 024</a:t>
            </a:r>
            <a:r>
              <a:rPr lang="ru-RU" sz="2400" b="1" dirty="0"/>
              <a:t>) </a:t>
            </a:r>
          </a:p>
          <a:p>
            <a:pPr algn="just">
              <a:buNone/>
            </a:pPr>
            <a:endParaRPr lang="ru-RU" sz="2400" b="1" dirty="0"/>
          </a:p>
          <a:p>
            <a:pPr algn="just">
              <a:buNone/>
            </a:pPr>
            <a:r>
              <a:rPr lang="ru-RU" sz="2400" b="1" dirty="0">
                <a:solidFill>
                  <a:srgbClr val="C00000"/>
                </a:solidFill>
              </a:rPr>
              <a:t>Освоено финансовых средств проекта за  10 </a:t>
            </a:r>
            <a:r>
              <a:rPr lang="ru-RU" sz="2400" b="1" dirty="0" err="1">
                <a:solidFill>
                  <a:srgbClr val="C00000"/>
                </a:solidFill>
              </a:rPr>
              <a:t>месесяцев</a:t>
            </a:r>
            <a:r>
              <a:rPr lang="ru-RU" sz="2400" b="1" dirty="0">
                <a:solidFill>
                  <a:srgbClr val="C00000"/>
                </a:solidFill>
              </a:rPr>
              <a:t>  2022 г.   –$7 212 305 </a:t>
            </a:r>
            <a:r>
              <a:rPr lang="ru-RU" sz="2400" b="1" dirty="0">
                <a:solidFill>
                  <a:schemeClr val="tx2"/>
                </a:solidFill>
              </a:rPr>
              <a:t>(84% от годового плана)</a:t>
            </a:r>
          </a:p>
          <a:p>
            <a:pPr algn="just">
              <a:buNone/>
            </a:pP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5">
            <a:extLst>
              <a:ext uri="{FF2B5EF4-FFF2-40B4-BE49-F238E27FC236}">
                <a16:creationId xmlns:a16="http://schemas.microsoft.com/office/drawing/2014/main" id="{6F721AE4-8972-4E7C-94A7-87F462AAF0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645" y="1705510"/>
            <a:ext cx="2845942" cy="4869951"/>
          </a:xfrm>
          <a:prstGeom prst="rect">
            <a:avLst/>
          </a:prstGeom>
        </p:spPr>
      </p:pic>
      <p:pic>
        <p:nvPicPr>
          <p:cNvPr id="5" name="Рисунок 1">
            <a:extLst>
              <a:ext uri="{FF2B5EF4-FFF2-40B4-BE49-F238E27FC236}">
                <a16:creationId xmlns:a16="http://schemas.microsoft.com/office/drawing/2014/main" id="{7F8901AB-6D56-4A2A-9994-310FEC795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743" y="282539"/>
            <a:ext cx="1511300" cy="123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01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CBD777E-67F8-4178-A8BA-53EB036B2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56" y="187286"/>
            <a:ext cx="11523644" cy="6367749"/>
          </a:xfrm>
          <a:prstGeom prst="rect">
            <a:avLst/>
          </a:prstGeom>
        </p:spPr>
      </p:pic>
      <p:pic>
        <p:nvPicPr>
          <p:cNvPr id="20" name="Объект 19">
            <a:extLst>
              <a:ext uri="{FF2B5EF4-FFF2-40B4-BE49-F238E27FC236}">
                <a16:creationId xmlns:a16="http://schemas.microsoft.com/office/drawing/2014/main" id="{2B3FCA91-FAC6-48B2-B7BA-48926D252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42197" y="4516915"/>
            <a:ext cx="7899249" cy="90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1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862" y="100722"/>
            <a:ext cx="11490478" cy="1260474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</a:rPr>
              <a:t>Мероприятия </a:t>
            </a:r>
            <a:r>
              <a:rPr lang="ru-RU" sz="2800" b="1" dirty="0">
                <a:solidFill>
                  <a:schemeClr val="bg1"/>
                </a:solidFill>
              </a:rPr>
              <a:t>по задаче №1 </a:t>
            </a:r>
            <a:r>
              <a:rPr lang="ru-RU" sz="28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«Обеспечить комплексный и устойчивый ответ системы здравоохранения на проблемы, связанные с ЛУ-ТБ» </a:t>
            </a:r>
            <a:r>
              <a:rPr lang="ru-RU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(1)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8261" y="1443210"/>
            <a:ext cx="6026226" cy="5221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9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1.1. Поддержка Рабочей группы по укреплению системы здравоохранения для борьбы с ТБ: </a:t>
            </a:r>
          </a:p>
          <a:p>
            <a:pPr marL="0" indent="0">
              <a:buNone/>
            </a:pPr>
            <a:r>
              <a:rPr lang="ru-RU" sz="19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Отчеты по </a:t>
            </a:r>
            <a:r>
              <a:rPr lang="ru-RU" sz="19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900" b="1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ТБ/Ковид;  ситуационный анализ ТБ мероприятий в УИС; оформление и продвижение ИОМ, </a:t>
            </a:r>
            <a:r>
              <a:rPr lang="ru-RU" sz="1900" b="1" i="1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дМиО</a:t>
            </a:r>
            <a:r>
              <a:rPr lang="ru-RU" sz="1900" b="1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900" b="1" i="1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др</a:t>
            </a:r>
            <a:r>
              <a:rPr lang="ru-RU" sz="1900" b="1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). Разработаны 5 различных документов.</a:t>
            </a:r>
          </a:p>
          <a:p>
            <a:pPr marL="0" indent="0">
              <a:buNone/>
            </a:pPr>
            <a:r>
              <a:rPr lang="ru-RU" sz="19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1.2. Организация и проведение ежегодных </a:t>
            </a:r>
            <a:r>
              <a:rPr lang="ru-RU" sz="19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координационных рабочих совещаний </a:t>
            </a:r>
            <a:r>
              <a:rPr lang="ru-RU" sz="19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 МЗ РК, УЗ, ЦФП, НПО,  партнерами, представителями научных кругов (</a:t>
            </a:r>
            <a:r>
              <a:rPr lang="ru-RU" sz="1900" b="1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 стратегическим вопросам ТБ программы, по вопросам АКСМ и НПО). Проведена международные конференции (23-24 сентября 2022г)</a:t>
            </a:r>
          </a:p>
          <a:p>
            <a:pPr marL="0" indent="0">
              <a:buNone/>
            </a:pPr>
            <a:r>
              <a:rPr lang="ru-RU" sz="19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1.3. Организация </a:t>
            </a:r>
            <a:r>
              <a:rPr lang="ru-RU" sz="19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круглых столов </a:t>
            </a:r>
            <a:r>
              <a:rPr lang="ru-RU" sz="19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 вопросам: новых режимов лечения в соответствии со Стратегией по Ликвидации ТБ, </a:t>
            </a:r>
            <a:r>
              <a:rPr lang="ru-RU" sz="1900" b="1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 финансированию ТБ программы, ТБИ, </a:t>
            </a:r>
            <a:r>
              <a:rPr lang="ru-RU" sz="1900" b="1" i="1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МиО</a:t>
            </a:r>
            <a:r>
              <a:rPr lang="ru-RU" sz="1900" b="1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по результатам ОИ, по работе НПО и АКСМ.</a:t>
            </a:r>
          </a:p>
          <a:p>
            <a:pPr marL="0" indent="0">
              <a:buNone/>
            </a:pPr>
            <a:endParaRPr lang="ru-RU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7844FCA-3F79-4B4F-BE7A-6AA5226CC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32" y="1767841"/>
            <a:ext cx="4803448" cy="430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616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69" y="154236"/>
            <a:ext cx="11942284" cy="1057619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</a:rPr>
              <a:t>Мероприятия по </a:t>
            </a:r>
            <a:r>
              <a:rPr lang="ru-RU" sz="2800" b="1" dirty="0">
                <a:solidFill>
                  <a:schemeClr val="bg1"/>
                </a:solidFill>
              </a:rPr>
              <a:t>задаче №1 </a:t>
            </a:r>
            <a:r>
              <a:rPr lang="ru-RU" sz="28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«Обеспечить комплексный и устойчивый ответ системы здравоохранения на проблемы, связанные с ЛУ-ТБ» </a:t>
            </a:r>
            <a:r>
              <a:rPr lang="ru-RU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(2)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337" y="1333041"/>
            <a:ext cx="7546555" cy="5362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9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1.4. </a:t>
            </a:r>
            <a:r>
              <a:rPr lang="ru-RU" sz="19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Тренинги-семинары для УЗ, руководителей ЦФП, ПМСП </a:t>
            </a:r>
            <a:r>
              <a:rPr lang="ru-RU" sz="19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 институционализации новых механизмов оплаты </a:t>
            </a:r>
            <a:r>
              <a:rPr lang="ru-RU" sz="19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 услуги по борьбе с ТБ, по пациент ориентированным подходам в лечении ТБ</a:t>
            </a:r>
            <a:r>
              <a:rPr lang="ru-RU" sz="1900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1900" b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9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1.5. </a:t>
            </a:r>
            <a:r>
              <a:rPr lang="ru-RU" sz="19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Расширение </a:t>
            </a:r>
            <a:r>
              <a:rPr lang="ru-RU" sz="19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дистанционных методов обучения </a:t>
            </a:r>
          </a:p>
          <a:p>
            <a:pPr marL="0" indent="0">
              <a:buNone/>
            </a:pPr>
            <a:r>
              <a:rPr lang="ru-RU" sz="1900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Впервые в рамках проекта гранта ГФ по ТБ в РК  разработаны и загружены на веб платформу </a:t>
            </a:r>
            <a:r>
              <a:rPr lang="ru-RU" sz="1900" i="1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Moodle</a:t>
            </a:r>
            <a:r>
              <a:rPr lang="ru-RU" sz="1900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сайта ННЦФ РК </a:t>
            </a:r>
            <a:r>
              <a:rPr lang="ru-RU" sz="1900" b="1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 учебных модулей </a:t>
            </a:r>
            <a:r>
              <a:rPr lang="ru-RU" sz="1900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 актуальным темам ТБ, ТБ/ВИЧ, ТБ/Ковид. П</a:t>
            </a:r>
            <a:r>
              <a:rPr lang="ru-RU" sz="1900" dirty="0">
                <a:solidFill>
                  <a:srgbClr val="002060"/>
                </a:solidFill>
                <a:cs typeface="Times New Roman" panose="02020603050405020304" pitchFamily="18" charset="0"/>
              </a:rPr>
              <a:t>роведен за 2022 годы </a:t>
            </a:r>
            <a:r>
              <a:rPr lang="ru-RU" sz="1900" b="1" dirty="0">
                <a:solidFill>
                  <a:srgbClr val="C00000"/>
                </a:solidFill>
                <a:cs typeface="Times New Roman" panose="02020603050405020304" pitchFamily="18" charset="0"/>
              </a:rPr>
              <a:t>15 дистанционных тренингов, обучено 275 </a:t>
            </a:r>
            <a:r>
              <a:rPr lang="ru-RU" sz="1900" dirty="0">
                <a:solidFill>
                  <a:srgbClr val="002060"/>
                </a:solidFill>
                <a:cs typeface="Times New Roman" panose="02020603050405020304" pitchFamily="18" charset="0"/>
              </a:rPr>
              <a:t>специалистов ПМСП. </a:t>
            </a:r>
          </a:p>
          <a:p>
            <a:pPr marL="0" indent="0">
              <a:buNone/>
            </a:pPr>
            <a:endParaRPr lang="ru-RU" sz="19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900" dirty="0">
                <a:solidFill>
                  <a:srgbClr val="002060"/>
                </a:solidFill>
                <a:cs typeface="Times New Roman" panose="02020603050405020304" pitchFamily="18" charset="0"/>
              </a:rPr>
              <a:t>Проведен </a:t>
            </a:r>
            <a:r>
              <a:rPr lang="ru-RU" sz="1900" b="1" dirty="0">
                <a:solidFill>
                  <a:srgbClr val="C00000"/>
                </a:solidFill>
                <a:cs typeface="Times New Roman" panose="02020603050405020304" pitchFamily="18" charset="0"/>
              </a:rPr>
              <a:t>14 вебинаров </a:t>
            </a: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по типу ООЦВКК с охватом </a:t>
            </a:r>
            <a:r>
              <a:rPr lang="ru-RU" sz="19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2545</a:t>
            </a:r>
            <a:r>
              <a:rPr lang="ru-RU" sz="1900" b="1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специалиста</a:t>
            </a:r>
            <a:r>
              <a:rPr lang="ru-RU" sz="1900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900" b="1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ЦФ. ПМСП, ЦСПИД, НПО </a:t>
            </a:r>
            <a:r>
              <a:rPr lang="ru-RU" sz="1900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сфере ТБ, ТБ/ВИЧ из всех регионов страны, с участием внешних экспертов по ТБ, сотрудников кафедр и смежных специалистов (онкологов, гинекологов, дерматологов, пульмонологов, хирургов) </a:t>
            </a:r>
          </a:p>
          <a:p>
            <a:pPr marL="0" indent="0">
              <a:buNone/>
            </a:pPr>
            <a:endParaRPr lang="ru-RU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10">
            <a:extLst>
              <a:ext uri="{FF2B5EF4-FFF2-40B4-BE49-F238E27FC236}">
                <a16:creationId xmlns:a16="http://schemas.microsoft.com/office/drawing/2014/main" id="{AC186545-6EF5-4443-A6B5-EFB201F2EC5F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841" y="1333041"/>
            <a:ext cx="3540759" cy="2432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33DDE7-475B-3598-2781-BC1047EAE2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320" r="21363" b="14862"/>
          <a:stretch/>
        </p:blipFill>
        <p:spPr bwMode="auto">
          <a:xfrm>
            <a:off x="7863841" y="3886709"/>
            <a:ext cx="3946216" cy="2667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78363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4A2AA304-2D10-4E5E-B4C9-E384BD5A7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266CF492-2861-417B-AA5F-1A96DF3DA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39233"/>
            <a:ext cx="1199420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D3A337A-D602-4F6D-8652-6B51BE090E23}"/>
              </a:ext>
            </a:extLst>
          </p:cNvPr>
          <p:cNvSpPr txBox="1">
            <a:spLocks/>
          </p:cNvSpPr>
          <p:nvPr/>
        </p:nvSpPr>
        <p:spPr>
          <a:xfrm>
            <a:off x="5221983" y="2782707"/>
            <a:ext cx="1197941" cy="5113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400" i="1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153FE4F6-2B94-4341-802C-496F6C50C2C6}"/>
              </a:ext>
            </a:extLst>
          </p:cNvPr>
          <p:cNvSpPr txBox="1">
            <a:spLocks/>
          </p:cNvSpPr>
          <p:nvPr/>
        </p:nvSpPr>
        <p:spPr>
          <a:xfrm>
            <a:off x="4511040" y="1277957"/>
            <a:ext cx="7353299" cy="5188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0" indent="-2286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kk-KZ" b="1" dirty="0">
                <a:cs typeface="Arial" panose="020B0604020202020204" pitchFamily="34" charset="0"/>
              </a:rPr>
              <a:t>В 2020 году - 4 тренинга: 2 - по активному фармаконадзору, 2 -для СМИ;</a:t>
            </a:r>
            <a:endParaRPr lang="ru-RU" b="1" dirty="0">
              <a:cs typeface="Arial" panose="020B0604020202020204" pitchFamily="34" charset="0"/>
            </a:endParaRPr>
          </a:p>
          <a:p>
            <a:pPr marL="228600" indent="-2286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b="1" dirty="0">
                <a:cs typeface="Arial" panose="020B0604020202020204" pitchFamily="34" charset="0"/>
              </a:rPr>
              <a:t> </a:t>
            </a:r>
            <a:r>
              <a:rPr lang="kk-KZ" b="1" dirty="0">
                <a:cs typeface="Arial" panose="020B0604020202020204" pitchFamily="34" charset="0"/>
              </a:rPr>
              <a:t>2) в 2021 году - 15 тренингов: 2 - по МиО, 5 - для  НПО, 1 -  для лек координаторов, 1 - для председателей ЦВКК, 1 - для СМИ, 2 - по НРБТ; 1 -</a:t>
            </a:r>
            <a:r>
              <a:rPr lang="ru-RU" b="1" dirty="0">
                <a:cs typeface="Arial" panose="020B0604020202020204" pitchFamily="34" charset="0"/>
              </a:rPr>
              <a:t> для специалистов ОМО, </a:t>
            </a:r>
            <a:r>
              <a:rPr lang="kk-KZ" b="1" dirty="0">
                <a:cs typeface="Arial" panose="020B0604020202020204" pitchFamily="34" charset="0"/>
              </a:rPr>
              <a:t>2 - для УЗ и ЦФ:  </a:t>
            </a:r>
          </a:p>
          <a:p>
            <a:pPr marL="228600" indent="-2286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kk-KZ" b="1" dirty="0">
                <a:solidFill>
                  <a:srgbClr val="7030A0"/>
                </a:solidFill>
                <a:cs typeface="Arial" panose="020B0604020202020204" pitchFamily="34" charset="0"/>
              </a:rPr>
              <a:t>3) в 2022 году – 13 тренингов: 3- для НПО, 3- по АКСМ, 2- по  аМБЛ, 2– по совершенствованию НРБТ, 1 – для УИС, 1– для лабораторных </a:t>
            </a:r>
            <a:r>
              <a:rPr lang="ru-RU" b="1" dirty="0">
                <a:solidFill>
                  <a:srgbClr val="7030A0"/>
                </a:solidFill>
                <a:cs typeface="Arial" panose="020B0604020202020204" pitchFamily="34" charset="0"/>
              </a:rPr>
              <a:t>специалистов, 1– для лекарственных координаторов.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D6A4607-11B8-404B-BCBB-92CFB92FE25C}"/>
              </a:ext>
            </a:extLst>
          </p:cNvPr>
          <p:cNvSpPr txBox="1">
            <a:spLocks/>
          </p:cNvSpPr>
          <p:nvPr/>
        </p:nvSpPr>
        <p:spPr bwMode="auto">
          <a:xfrm>
            <a:off x="125730" y="70315"/>
            <a:ext cx="11738609" cy="812551"/>
          </a:xfrm>
          <a:prstGeom prst="rect">
            <a:avLst/>
          </a:prstGeom>
          <a:solidFill>
            <a:srgbClr val="2540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j-ea"/>
                <a:cs typeface="+mj-cs"/>
              </a:rPr>
              <a:t>Проведены  </a:t>
            </a: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офлайн</a:t>
            </a: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j-ea"/>
                <a:cs typeface="+mj-cs"/>
              </a:rPr>
              <a:t> тренинги за 2020-2022гг – всего обучено  943 человек </a:t>
            </a:r>
            <a:r>
              <a:rPr kumimoji="0" lang="ru-RU" alt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j-ea"/>
                <a:cs typeface="+mj-cs"/>
              </a:rPr>
              <a:t>(специалисты ПМСП, ЦФП, НПО, УЗ, УИС)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6D33B64-EE80-42B5-AAEB-13246B63DEFD}"/>
              </a:ext>
            </a:extLst>
          </p:cNvPr>
          <p:cNvSpPr/>
          <p:nvPr/>
        </p:nvSpPr>
        <p:spPr>
          <a:xfrm>
            <a:off x="1778000" y="40132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9AC0289-EF35-48E3-AF2F-9BD8324D88D9}"/>
              </a:ext>
            </a:extLst>
          </p:cNvPr>
          <p:cNvSpPr/>
          <p:nvPr/>
        </p:nvSpPr>
        <p:spPr>
          <a:xfrm>
            <a:off x="1066800" y="3962400"/>
            <a:ext cx="45719" cy="50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C48E3C61-8E48-434A-B4CA-972F7F8DD2A0}"/>
              </a:ext>
            </a:extLst>
          </p:cNvPr>
          <p:cNvSpPr txBox="1">
            <a:spLocks/>
          </p:cNvSpPr>
          <p:nvPr/>
        </p:nvSpPr>
        <p:spPr>
          <a:xfrm>
            <a:off x="563877" y="4075294"/>
            <a:ext cx="7056123" cy="2300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0AB886-4AE4-4E68-81E5-07D6F5CBE5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7" t="11415" b="7391"/>
          <a:stretch/>
        </p:blipFill>
        <p:spPr>
          <a:xfrm>
            <a:off x="331972" y="1554480"/>
            <a:ext cx="4085792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78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238137" y="1212850"/>
            <a:ext cx="6648439" cy="5495868"/>
          </a:xfrm>
          <a:prstGeom prst="rect">
            <a:avLst/>
          </a:prstGeom>
        </p:spPr>
        <p:txBody>
          <a:bodyPr/>
          <a:lstStyle/>
          <a:p>
            <a:pPr marL="228611" indent="-228611">
              <a:buFont typeface="Arial" panose="020B0604020202020204" pitchFamily="34" charset="0"/>
              <a:buChar char="•"/>
            </a:pPr>
            <a:endParaRPr lang="ru-RU" sz="1333" b="1" dirty="0"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chemeClr val="tx2"/>
                </a:solidFill>
                <a:cs typeface="Arial" pitchFamily="34" charset="0"/>
              </a:rPr>
              <a:t>Задача 1.2.1. </a:t>
            </a:r>
          </a:p>
          <a:p>
            <a:r>
              <a:rPr lang="ru-RU" b="1" dirty="0" err="1">
                <a:cs typeface="Arial" pitchFamily="34" charset="0"/>
              </a:rPr>
              <a:t>Прожолжена</a:t>
            </a:r>
            <a:r>
              <a:rPr lang="ru-RU" b="1" dirty="0">
                <a:cs typeface="Arial" pitchFamily="34" charset="0"/>
              </a:rPr>
              <a:t> поддержку 2-х специалистов группы </a:t>
            </a:r>
            <a:r>
              <a:rPr lang="ru-RU" b="1" dirty="0" err="1">
                <a:cs typeface="Arial" pitchFamily="34" charset="0"/>
              </a:rPr>
              <a:t>МиО</a:t>
            </a:r>
            <a:r>
              <a:rPr lang="ru-RU" b="1" dirty="0">
                <a:cs typeface="Arial" pitchFamily="34" charset="0"/>
              </a:rPr>
              <a:t> ННЦФ </a:t>
            </a:r>
            <a:br>
              <a:rPr lang="ru-RU" b="1" dirty="0">
                <a:cs typeface="Arial" pitchFamily="34" charset="0"/>
              </a:rPr>
            </a:br>
            <a:r>
              <a:rPr lang="ru-RU" b="1" dirty="0">
                <a:solidFill>
                  <a:schemeClr val="tx2"/>
                </a:solidFill>
                <a:cs typeface="Arial" pitchFamily="34" charset="0"/>
              </a:rPr>
              <a:t>2022г. - </a:t>
            </a:r>
            <a:r>
              <a:rPr lang="ru-RU" b="1" dirty="0">
                <a:cs typeface="Arial" pitchFamily="34" charset="0"/>
              </a:rPr>
              <a:t> с</a:t>
            </a:r>
            <a:r>
              <a:rPr lang="ru-RU" b="1" dirty="0">
                <a:solidFill>
                  <a:srgbClr val="C00000"/>
                </a:solidFill>
                <a:cs typeface="Arial" pitchFamily="34" charset="0"/>
              </a:rPr>
              <a:t>озданная в 2021г. освобожденная группа </a:t>
            </a:r>
            <a:r>
              <a:rPr lang="ru-RU" b="1" dirty="0" err="1">
                <a:solidFill>
                  <a:srgbClr val="C00000"/>
                </a:solidFill>
                <a:cs typeface="Arial" pitchFamily="34" charset="0"/>
              </a:rPr>
              <a:t>МиО</a:t>
            </a:r>
            <a:r>
              <a:rPr lang="ru-RU" b="1" dirty="0">
                <a:solidFill>
                  <a:srgbClr val="C00000"/>
                </a:solidFill>
                <a:cs typeface="Arial" pitchFamily="34" charset="0"/>
              </a:rPr>
              <a:t> при ННЦФ РК.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endParaRPr lang="ru-RU" b="1" dirty="0">
              <a:cs typeface="Arial" pitchFamily="34" charset="0"/>
            </a:endParaRP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ru-RU" b="1" dirty="0">
                <a:cs typeface="Arial" pitchFamily="34" charset="0"/>
              </a:rPr>
              <a:t>Обеспечены ноутбуками – 5 специалистов.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ru-RU" b="1" dirty="0">
                <a:cs typeface="Arial" pitchFamily="34" charset="0"/>
              </a:rPr>
              <a:t>Финансирование Мио визитов во все регионы. 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endParaRPr lang="ru-RU" b="1" dirty="0">
              <a:cs typeface="Arial" pitchFamily="34" charset="0"/>
            </a:endParaRP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ru-RU" b="1" dirty="0">
                <a:cs typeface="Arial" pitchFamily="34" charset="0"/>
              </a:rPr>
              <a:t>Оффлайн-тренинги с выездом в регионы обучение специалистов групп </a:t>
            </a:r>
            <a:r>
              <a:rPr lang="ru-RU" b="1" dirty="0" err="1">
                <a:cs typeface="Arial" pitchFamily="34" charset="0"/>
              </a:rPr>
              <a:t>МиО</a:t>
            </a:r>
            <a:r>
              <a:rPr lang="ru-RU" b="1" dirty="0">
                <a:cs typeface="Arial" pitchFamily="34" charset="0"/>
              </a:rPr>
              <a:t>, фтизиатров ПМСП , в г. Алматы руководителей </a:t>
            </a:r>
            <a:r>
              <a:rPr lang="ru-RU" b="1" dirty="0" err="1">
                <a:cs typeface="Arial" pitchFamily="34" charset="0"/>
              </a:rPr>
              <a:t>МиО</a:t>
            </a:r>
            <a:r>
              <a:rPr lang="ru-RU" b="1" dirty="0">
                <a:cs typeface="Arial" pitchFamily="34" charset="0"/>
              </a:rPr>
              <a:t> групп вопросам </a:t>
            </a:r>
            <a:r>
              <a:rPr lang="ru-RU" b="1" dirty="0" err="1">
                <a:cs typeface="Arial" pitchFamily="34" charset="0"/>
              </a:rPr>
              <a:t>МиО</a:t>
            </a:r>
            <a:r>
              <a:rPr lang="ru-RU" b="1" dirty="0">
                <a:cs typeface="Arial" pitchFamily="34" charset="0"/>
              </a:rPr>
              <a:t>, с акцентом на </a:t>
            </a:r>
            <a:r>
              <a:rPr lang="ru-RU" b="1" dirty="0" err="1">
                <a:cs typeface="Arial" pitchFamily="34" charset="0"/>
              </a:rPr>
              <a:t>дМиО</a:t>
            </a:r>
            <a:r>
              <a:rPr lang="ru-RU" b="1" dirty="0">
                <a:cs typeface="Arial" pitchFamily="34" charset="0"/>
              </a:rPr>
              <a:t> </a:t>
            </a:r>
            <a:r>
              <a:rPr lang="ru-RU" b="1" dirty="0">
                <a:solidFill>
                  <a:schemeClr val="tx2"/>
                </a:solidFill>
                <a:cs typeface="Arial" pitchFamily="34" charset="0"/>
              </a:rPr>
              <a:t>всего 2022г. </a:t>
            </a:r>
            <a:r>
              <a:rPr lang="ru-RU" b="1" dirty="0">
                <a:cs typeface="Arial" pitchFamily="34" charset="0"/>
              </a:rPr>
              <a:t>проведено </a:t>
            </a:r>
            <a:r>
              <a:rPr lang="ru-RU" b="1" dirty="0" err="1">
                <a:cs typeface="Arial" pitchFamily="34" charset="0"/>
              </a:rPr>
              <a:t>супервизий</a:t>
            </a:r>
            <a:r>
              <a:rPr lang="ru-RU" b="1" dirty="0">
                <a:cs typeface="Arial" pitchFamily="34" charset="0"/>
              </a:rPr>
              <a:t>  16 и </a:t>
            </a:r>
            <a:r>
              <a:rPr lang="ru-RU" b="1" dirty="0" err="1">
                <a:cs typeface="Arial" pitchFamily="34" charset="0"/>
              </a:rPr>
              <a:t>дМиО</a:t>
            </a:r>
            <a:r>
              <a:rPr lang="ru-RU" b="1" dirty="0">
                <a:cs typeface="Arial" pitchFamily="34" charset="0"/>
              </a:rPr>
              <a:t> -17);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endParaRPr lang="ru-RU" b="1" dirty="0">
              <a:cs typeface="Arial" pitchFamily="34" charset="0"/>
            </a:endParaRP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ru-RU" b="1" dirty="0">
                <a:cs typeface="Arial" pitchFamily="34" charset="0"/>
              </a:rPr>
              <a:t>В 2022г визит  в обучающий центр ВОЗ по ТБ и обмену опытом в г. Баку 12 специалистов групп ННЦФ, ГРП ГФ, КУИС РК.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endParaRPr lang="ru-RU" b="1" dirty="0">
              <a:solidFill>
                <a:srgbClr val="C00000"/>
              </a:solidFill>
              <a:cs typeface="Arial" pitchFamily="34" charset="0"/>
            </a:endParaRP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ru-RU" b="1" dirty="0">
                <a:cs typeface="Arial" pitchFamily="34" charset="0"/>
              </a:rPr>
              <a:t>В рамках проекта ГФ  приобретено 17 ноутбуков и  МФУ для групп </a:t>
            </a:r>
            <a:r>
              <a:rPr lang="ru-RU" b="1" dirty="0" err="1">
                <a:cs typeface="Arial" pitchFamily="34" charset="0"/>
              </a:rPr>
              <a:t>МиО</a:t>
            </a:r>
            <a:r>
              <a:rPr lang="ru-RU" b="1" dirty="0">
                <a:cs typeface="Arial" pitchFamily="34" charset="0"/>
              </a:rPr>
              <a:t> национального и областного уровней.</a:t>
            </a: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190510" indent="-190510">
              <a:buFont typeface="Wingdings" pitchFamily="2" charset="2"/>
              <a:buChar char="Ø"/>
            </a:pPr>
            <a:endParaRPr lang="ru-RU" sz="1333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A4D8D3-C28D-457E-9F3A-FBCE423C720C}"/>
              </a:ext>
            </a:extLst>
          </p:cNvPr>
          <p:cNvSpPr txBox="1"/>
          <p:nvPr/>
        </p:nvSpPr>
        <p:spPr>
          <a:xfrm>
            <a:off x="386081" y="277778"/>
            <a:ext cx="11534170" cy="1138773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  <a:latin typeface="+mj-lt"/>
              </a:rPr>
              <a:t>Мероприятия по </a:t>
            </a:r>
            <a:r>
              <a:rPr lang="ru-RU" sz="2800" b="1" dirty="0">
                <a:solidFill>
                  <a:schemeClr val="bg1"/>
                </a:solidFill>
                <a:latin typeface="+mj-lt"/>
              </a:rPr>
              <a:t>задаче №1 </a:t>
            </a:r>
            <a:r>
              <a:rPr lang="ru-RU" sz="2800" b="1" dirty="0">
                <a:solidFill>
                  <a:srgbClr val="FFFF00"/>
                </a:solidFill>
                <a:latin typeface="+mj-lt"/>
              </a:rPr>
              <a:t>в части внедрения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обновленной модели системы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МиО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в НТП РК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(3)</a:t>
            </a:r>
          </a:p>
          <a:p>
            <a:endParaRPr lang="ru-RU" sz="1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57F84A-6F3C-69CC-B710-F693F9597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154" y="1523922"/>
            <a:ext cx="5386182" cy="496501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E2A82C-B5D4-0F3F-F70C-2788420C73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flipV="1">
            <a:off x="7602009" y="4597399"/>
            <a:ext cx="3624791" cy="1219201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8472"/>
            <a:ext cx="12191999" cy="1167788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Мероприятия </a:t>
            </a:r>
            <a:r>
              <a:rPr lang="ru-RU" sz="3200" b="1" dirty="0">
                <a:solidFill>
                  <a:schemeClr val="bg1"/>
                </a:solidFill>
              </a:rPr>
              <a:t>задаче №1 </a:t>
            </a:r>
            <a:r>
              <a:rPr lang="ru-RU" sz="32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«Обеспечить комплексный и устойчивый ответ системы здравоохранения на проблемы, связанные с ЛУ-ТБ» </a:t>
            </a:r>
            <a:r>
              <a:rPr lang="ru-RU" sz="32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(4)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118" y="1597446"/>
            <a:ext cx="7315200" cy="48954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9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1.7. В 2022 завершено – </a:t>
            </a:r>
            <a:r>
              <a:rPr lang="ru-RU" sz="19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 ОИ</a:t>
            </a:r>
            <a:r>
              <a:rPr lang="ru-RU" sz="19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12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ru-RU" sz="2100" b="1" dirty="0">
                <a:solidFill>
                  <a:srgbClr val="002060"/>
                </a:solidFill>
                <a:cs typeface="Times New Roman" panose="02020603050405020304" pitchFamily="18" charset="0"/>
              </a:rPr>
              <a:t>1)   по распространенности и эпидемиологии лекарственной резистентности к ПТП  в Казахстане;</a:t>
            </a:r>
          </a:p>
          <a:p>
            <a:pPr marL="457200" indent="-457200">
              <a:buAutoNum type="arabicParenR" startAt="2"/>
            </a:pPr>
            <a:r>
              <a:rPr lang="ru-RU" sz="21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 распространенности ТБИ и эффективность ее профилактического  </a:t>
            </a:r>
          </a:p>
          <a:p>
            <a:pPr marL="0" indent="0">
              <a:buNone/>
            </a:pPr>
            <a:r>
              <a:rPr lang="ru-RU" sz="21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лечения  ЧТБ и ЛУТБ;</a:t>
            </a:r>
          </a:p>
          <a:p>
            <a:pPr marL="0" indent="0">
              <a:buNone/>
            </a:pPr>
            <a:r>
              <a:rPr lang="ru-RU" sz="21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3)    по эффективности </a:t>
            </a:r>
            <a:r>
              <a:rPr lang="ru-RU" sz="2100" b="1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мКРЛ</a:t>
            </a:r>
            <a:r>
              <a:rPr lang="ru-RU" sz="21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2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Публикации по результатам ОИ –  статьи в республиканских журналах (</a:t>
            </a:r>
            <a:r>
              <a:rPr lang="ru-RU" sz="2200" b="1" i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Вестник </a:t>
            </a:r>
            <a:r>
              <a:rPr lang="ru-RU" sz="2200" b="1" i="1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КазНМУ</a:t>
            </a:r>
            <a:r>
              <a:rPr lang="ru-RU" sz="2200" b="1" i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№3 - 2020 г.; Фтизиопульмонология, №2 - 2020г. Валеология: </a:t>
            </a:r>
            <a:r>
              <a:rPr lang="ru-RU" sz="2200" b="1" i="1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денсаулық</a:t>
            </a:r>
            <a:r>
              <a:rPr lang="ru-RU" sz="2200" b="1" i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- ауру - </a:t>
            </a:r>
            <a:r>
              <a:rPr lang="ru-RU" sz="2200" b="1" i="1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сауықтыру</a:t>
            </a:r>
            <a:r>
              <a:rPr lang="ru-RU" sz="2200" b="1" i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- Астана, 2021. - №1; Астана </a:t>
            </a:r>
            <a:r>
              <a:rPr lang="ru-RU" sz="2200" b="1" i="1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медициналык</a:t>
            </a:r>
            <a:r>
              <a:rPr lang="ru-RU" sz="2200" b="1" i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журналы. - Нур-Султан, 2021. - №2 (105)</a:t>
            </a:r>
            <a:r>
              <a:rPr lang="ru-RU" sz="22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 и в сборнике Международной </a:t>
            </a:r>
            <a:r>
              <a:rPr lang="ru-RU" sz="2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XV научно-практической </a:t>
            </a:r>
            <a:r>
              <a:rPr lang="ru-RU" sz="22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конференции «Экология. Радиация. Здоровье» от 28.08.21г., 1 </a:t>
            </a:r>
            <a:r>
              <a:rPr lang="ru-RU" sz="2200" b="1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постерный</a:t>
            </a:r>
            <a:r>
              <a:rPr lang="ru-RU" sz="22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доклад по результатам внедрения </a:t>
            </a:r>
            <a:r>
              <a:rPr lang="en-US" sz="22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GX </a:t>
            </a:r>
            <a:r>
              <a:rPr lang="ru-RU" sz="22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на районном уровне на 52-й Международной конференции легочных заболеваний, статьи </a:t>
            </a:r>
            <a:r>
              <a:rPr lang="ru-RU" sz="2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журнал 6-ой Международной  конференции, 22-23 сентября 2022 года</a:t>
            </a:r>
            <a:endParaRPr lang="ru-RU" sz="22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F07FA8-AC7A-4CD4-894C-33682F557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251" y="1773716"/>
            <a:ext cx="4671151" cy="471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60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43" y="77990"/>
            <a:ext cx="11813737" cy="1409792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ru-RU" sz="2799" b="1" dirty="0">
                <a:solidFill>
                  <a:srgbClr val="FFFF00"/>
                </a:solidFill>
              </a:rPr>
              <a:t>Мероприятия </a:t>
            </a:r>
            <a:r>
              <a:rPr lang="ru-RU" sz="2799" b="1" dirty="0">
                <a:solidFill>
                  <a:srgbClr val="FFFF00"/>
                </a:solidFill>
                <a:cs typeface="Times New Roman" panose="02020603050405020304" pitchFamily="18" charset="0"/>
              </a:rPr>
              <a:t>по </a:t>
            </a:r>
            <a:r>
              <a:rPr lang="ru-RU" sz="2799" b="1" dirty="0">
                <a:solidFill>
                  <a:schemeClr val="bg1"/>
                </a:solidFill>
                <a:cs typeface="Times New Roman" panose="02020603050405020304" pitchFamily="18" charset="0"/>
              </a:rPr>
              <a:t>задаче №2 </a:t>
            </a:r>
            <a:r>
              <a:rPr lang="ru-RU" sz="2799" b="1" dirty="0">
                <a:solidFill>
                  <a:srgbClr val="FFFF00"/>
                </a:solidFill>
                <a:cs typeface="Times New Roman" panose="02020603050405020304" pitchFamily="18" charset="0"/>
              </a:rPr>
              <a:t>«</a:t>
            </a:r>
            <a:r>
              <a:rPr lang="ru-RU" sz="2799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Поддержание всеобщего доступа к качественным и ориентированным на пациентов </a:t>
            </a:r>
            <a:r>
              <a:rPr lang="ru-RU" sz="2799" b="1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диагностике, лечению и профилактике ЛУ-ТБ» </a:t>
            </a:r>
            <a:r>
              <a:rPr lang="ru-RU" sz="2799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(1) </a:t>
            </a:r>
            <a:endParaRPr lang="en-US" sz="2799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45" y="1576809"/>
            <a:ext cx="8905856" cy="50959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k-KZ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Xpert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MTB/RIF в РК: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2018-68%, 2019-76%,</a:t>
            </a: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2020г. – 88,0%, 2021г -99,3%,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г. – 99,8%.</a:t>
            </a:r>
          </a:p>
          <a:p>
            <a:pPr marL="0" indent="0">
              <a:buNone/>
            </a:pPr>
            <a:r>
              <a:rPr lang="ru-RU" sz="2000" b="1" dirty="0"/>
              <a:t>Привлечение 2-х национальных консультантов </a:t>
            </a:r>
            <a:r>
              <a:rPr lang="ru-RU" sz="2000" dirty="0"/>
              <a:t>для </a:t>
            </a:r>
            <a:r>
              <a:rPr lang="ru-RU" sz="2000" dirty="0" err="1"/>
              <a:t>МиО</a:t>
            </a:r>
            <a:r>
              <a:rPr lang="ru-RU" sz="2000" dirty="0"/>
              <a:t> внедрения технологии </a:t>
            </a:r>
            <a:r>
              <a:rPr lang="ru-RU" sz="2000" dirty="0" err="1"/>
              <a:t>Xpert</a:t>
            </a:r>
            <a:r>
              <a:rPr lang="ru-RU" sz="2000" dirty="0"/>
              <a:t> MTB/RIF на районном уровне;</a:t>
            </a:r>
          </a:p>
          <a:p>
            <a:pPr marL="0" indent="0">
              <a:buNone/>
            </a:pPr>
            <a:r>
              <a:rPr lang="ru-RU" sz="2000" dirty="0"/>
              <a:t>Поддержка </a:t>
            </a:r>
            <a:r>
              <a:rPr lang="ru-RU" sz="2000" b="1" dirty="0"/>
              <a:t>в обслуживании </a:t>
            </a:r>
            <a:r>
              <a:rPr lang="ru-RU" sz="2000" dirty="0"/>
              <a:t>23 аппаратов </a:t>
            </a:r>
            <a:r>
              <a:rPr lang="en-US" sz="2000" b="1" dirty="0" err="1"/>
              <a:t>GXpert</a:t>
            </a:r>
            <a:r>
              <a:rPr lang="ru-RU" sz="2000" dirty="0"/>
              <a:t>, закупленных до 2017 года и 3 аппаратов, закупленных за счёт средств МБ Атырауской области (результат – калибровка модулей, замена  43 модулей, 1 сетевой платы), закуп гарантийных пакетов на 3 года.</a:t>
            </a:r>
            <a:endParaRPr lang="en-US" sz="2000" dirty="0"/>
          </a:p>
          <a:p>
            <a:pPr marL="0" indent="0">
              <a:buNone/>
            </a:pPr>
            <a:r>
              <a:rPr lang="ru-RU" sz="2000" dirty="0"/>
              <a:t>Закуп </a:t>
            </a:r>
            <a:r>
              <a:rPr lang="ru-RU" sz="2000" u="sng" dirty="0"/>
              <a:t>картриджей</a:t>
            </a:r>
            <a:r>
              <a:rPr lang="ru-RU" sz="2000" dirty="0"/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XpertMTB</a:t>
            </a:r>
            <a:r>
              <a:rPr lang="ru-RU" sz="2000" b="1" dirty="0">
                <a:solidFill>
                  <a:srgbClr val="0070C0"/>
                </a:solidFill>
              </a:rPr>
              <a:t>/</a:t>
            </a:r>
            <a:r>
              <a:rPr lang="en-US" sz="2000" b="1" dirty="0">
                <a:solidFill>
                  <a:srgbClr val="0070C0"/>
                </a:solidFill>
              </a:rPr>
              <a:t>Rif</a:t>
            </a:r>
            <a:r>
              <a:rPr lang="ru-RU" sz="2000" b="1" dirty="0">
                <a:solidFill>
                  <a:srgbClr val="0070C0"/>
                </a:solidFill>
              </a:rPr>
              <a:t> Ultra </a:t>
            </a:r>
            <a:r>
              <a:rPr lang="ru-RU" sz="2000" dirty="0"/>
              <a:t>– 2022г.;</a:t>
            </a:r>
          </a:p>
          <a:p>
            <a:pPr marL="0" indent="0">
              <a:buNone/>
            </a:pPr>
            <a:r>
              <a:rPr lang="ru-RU" sz="2000" dirty="0"/>
              <a:t>Закуп для лаборатории ННЦФ и УИС - </a:t>
            </a:r>
            <a:r>
              <a:rPr lang="ru-RU" sz="2000" b="1" u="sng" dirty="0"/>
              <a:t>реактивы </a:t>
            </a:r>
            <a:r>
              <a:rPr lang="ru-RU" sz="2000" b="1" u="sng" dirty="0" err="1"/>
              <a:t>Бактек</a:t>
            </a:r>
            <a:r>
              <a:rPr lang="ru-RU" sz="2000" b="1" u="sng" dirty="0"/>
              <a:t> и  LPA </a:t>
            </a:r>
            <a:r>
              <a:rPr lang="ru-RU" sz="2000" dirty="0"/>
              <a:t>;</a:t>
            </a:r>
          </a:p>
          <a:p>
            <a:pPr marL="0" indent="0">
              <a:buNone/>
            </a:pPr>
            <a:r>
              <a:rPr lang="ru-RU" sz="2000" dirty="0"/>
              <a:t>Логистика, распределение и мониторинг использования </a:t>
            </a:r>
            <a:r>
              <a:rPr lang="ru-RU" sz="2000" i="1" dirty="0"/>
              <a:t>субстанций для постановки ТЛЧ </a:t>
            </a:r>
            <a:r>
              <a:rPr lang="ru-RU" sz="2000" dirty="0"/>
              <a:t>на </a:t>
            </a:r>
            <a:r>
              <a:rPr lang="ru-RU" sz="2000" b="1" dirty="0" err="1"/>
              <a:t>Бедаквилин</a:t>
            </a:r>
            <a:r>
              <a:rPr lang="ru-RU" sz="2000" b="1" dirty="0"/>
              <a:t>, </a:t>
            </a:r>
            <a:r>
              <a:rPr lang="ru-RU" sz="2000" b="1" dirty="0" err="1"/>
              <a:t>Деламанид</a:t>
            </a:r>
            <a:r>
              <a:rPr lang="ru-RU" sz="2000" b="1" dirty="0"/>
              <a:t>, </a:t>
            </a:r>
            <a:r>
              <a:rPr lang="ru-RU" sz="2000" dirty="0"/>
              <a:t>полученных на безвозмездной основе.</a:t>
            </a:r>
          </a:p>
          <a:p>
            <a:pPr marL="0" indent="0">
              <a:buNone/>
            </a:pPr>
            <a:r>
              <a:rPr lang="ru-RU" sz="2000" dirty="0"/>
              <a:t>Поставка оборудования и реактивов для </a:t>
            </a:r>
            <a:r>
              <a:rPr lang="ru-RU" sz="2000" b="1" dirty="0" err="1"/>
              <a:t>полногеномного</a:t>
            </a:r>
            <a:r>
              <a:rPr lang="ru-RU" sz="2000" b="1" dirty="0"/>
              <a:t> секвенирования </a:t>
            </a:r>
            <a:r>
              <a:rPr lang="ru-RU" sz="2000" dirty="0"/>
              <a:t>микобактерий туберкулеза.</a:t>
            </a:r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1999" dirty="0"/>
          </a:p>
          <a:p>
            <a:pPr marL="0" indent="0">
              <a:buNone/>
            </a:pPr>
            <a:endParaRPr lang="ru-RU" sz="1799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41CEEF-17CA-4881-80A9-74EE1063D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0949" y="1619481"/>
            <a:ext cx="3079463" cy="21125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1A456B-E85D-49D4-9283-1871D068F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186" y="4124779"/>
            <a:ext cx="2925226" cy="246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93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43" y="77990"/>
            <a:ext cx="11813737" cy="1409792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Мероприятия </a:t>
            </a:r>
            <a:r>
              <a:rPr lang="ru-RU" sz="3200" b="1" dirty="0">
                <a:solidFill>
                  <a:srgbClr val="FFFF00"/>
                </a:solidFill>
                <a:cs typeface="Times New Roman" panose="02020603050405020304" pitchFamily="18" charset="0"/>
              </a:rPr>
              <a:t>по </a:t>
            </a:r>
            <a:r>
              <a:rPr lang="ru-RU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задаче №2 </a:t>
            </a:r>
            <a:r>
              <a:rPr lang="ru-RU" sz="3200" b="1" dirty="0">
                <a:solidFill>
                  <a:srgbClr val="FFFF00"/>
                </a:solidFill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Поддержание всеобщего доступа к качественным и ориентированным на пациентов </a:t>
            </a:r>
            <a:r>
              <a:rPr lang="ru-RU" sz="3200" b="1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диагностике, лечению и профилактике ЛУ-ТБ» </a:t>
            </a:r>
            <a:r>
              <a:rPr lang="ru-RU" sz="32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(1)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743" y="1597924"/>
            <a:ext cx="9626235" cy="50959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999" dirty="0"/>
          </a:p>
          <a:p>
            <a:pPr marL="0" indent="0">
              <a:buNone/>
            </a:pPr>
            <a:endParaRPr lang="ru-RU" sz="1799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EDAF56-57C8-7C14-E555-DFB9DCD30BEB}"/>
              </a:ext>
            </a:extLst>
          </p:cNvPr>
          <p:cNvSpPr txBox="1"/>
          <p:nvPr/>
        </p:nvSpPr>
        <p:spPr>
          <a:xfrm>
            <a:off x="609602" y="1487783"/>
            <a:ext cx="8721686" cy="6511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>
              <a:lnSpc>
                <a:spcPct val="90000"/>
              </a:lnSpc>
              <a:spcBef>
                <a:spcPts val="1000"/>
              </a:spcBef>
              <a:defRPr/>
            </a:pPr>
            <a:endParaRPr lang="ru-RU" sz="2400" b="1" dirty="0"/>
          </a:p>
          <a:p>
            <a:pPr defTabSz="914126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b="1" dirty="0"/>
              <a:t>Тренинг по СМК для областных лабораторных специалистов с участием специалиста СРЛ – </a:t>
            </a:r>
            <a:r>
              <a:rPr lang="ru-RU" sz="2400" b="1" dirty="0" err="1"/>
              <a:t>Сагальчик</a:t>
            </a:r>
            <a:r>
              <a:rPr lang="ru-RU" sz="2400" b="1" dirty="0"/>
              <a:t> Е.</a:t>
            </a:r>
          </a:p>
          <a:p>
            <a:pPr defTabSz="914126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b="1" dirty="0"/>
              <a:t>ВОК для всей страны (оплата услуги СРЛ). </a:t>
            </a:r>
          </a:p>
          <a:p>
            <a:pPr defTabSz="914126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b="1" dirty="0"/>
              <a:t>Закуп (на экономию PAAR) через GDF картриджей MDR, XDR и реактивов  </a:t>
            </a:r>
            <a:r>
              <a:rPr lang="ru-RU" sz="2400" b="1" dirty="0" err="1"/>
              <a:t>Бактек</a:t>
            </a:r>
            <a:r>
              <a:rPr lang="ru-RU" sz="2400" b="1" dirty="0"/>
              <a:t> – 20% от потребности страны.</a:t>
            </a:r>
          </a:p>
          <a:p>
            <a:pPr defTabSz="914126">
              <a:lnSpc>
                <a:spcPct val="90000"/>
              </a:lnSpc>
              <a:spcBef>
                <a:spcPts val="1000"/>
              </a:spcBef>
              <a:defRPr/>
            </a:pPr>
            <a:endParaRPr lang="ru-RU" sz="2400" b="1" dirty="0">
              <a:solidFill>
                <a:prstClr val="black"/>
              </a:solidFill>
            </a:endParaRPr>
          </a:p>
          <a:p>
            <a:pPr defTabSz="914126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b="1" dirty="0">
                <a:solidFill>
                  <a:prstClr val="black"/>
                </a:solidFill>
              </a:rPr>
              <a:t>Для НРЛ: оснащение учебной комнаты  (кондиционер, проектор, проекционный экран); закуп 2 компьютеров 4-х </a:t>
            </a:r>
            <a:r>
              <a:rPr lang="ru-RU" sz="2400" b="1" dirty="0" err="1">
                <a:solidFill>
                  <a:prstClr val="black"/>
                </a:solidFill>
              </a:rPr>
              <a:t>терраБ</a:t>
            </a:r>
            <a:r>
              <a:rPr lang="ru-RU" sz="2400" b="1" dirty="0">
                <a:solidFill>
                  <a:prstClr val="black"/>
                </a:solidFill>
              </a:rPr>
              <a:t> (для базы данных секвенирования); с</a:t>
            </a:r>
            <a:r>
              <a:rPr lang="ru-RU" sz="2400" b="1" dirty="0" err="1">
                <a:solidFill>
                  <a:prstClr val="black"/>
                </a:solidFill>
              </a:rPr>
              <a:t>ервис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секвенатора</a:t>
            </a:r>
            <a:r>
              <a:rPr lang="ru-RU" sz="2400" b="1" dirty="0">
                <a:solidFill>
                  <a:prstClr val="black"/>
                </a:solidFill>
              </a:rPr>
              <a:t>, з</a:t>
            </a:r>
            <a:r>
              <a:rPr lang="ru-RU" sz="2400" b="1" dirty="0" err="1">
                <a:solidFill>
                  <a:prstClr val="black"/>
                </a:solidFill>
              </a:rPr>
              <a:t>акуп</a:t>
            </a:r>
            <a:r>
              <a:rPr lang="ru-RU" sz="2400" b="1" dirty="0">
                <a:solidFill>
                  <a:prstClr val="black"/>
                </a:solidFill>
              </a:rPr>
              <a:t> 3-х кондиционеров для рабочей зоны НРЛ и для бесперебойной работы оборудований - 2 </a:t>
            </a:r>
            <a:r>
              <a:rPr lang="en-US" sz="2400" b="1" dirty="0">
                <a:solidFill>
                  <a:prstClr val="black"/>
                </a:solidFill>
              </a:rPr>
              <a:t>UPS</a:t>
            </a:r>
            <a:r>
              <a:rPr lang="ru-RU" sz="2400" b="1" dirty="0">
                <a:solidFill>
                  <a:prstClr val="black"/>
                </a:solidFill>
              </a:rPr>
              <a:t>;</a:t>
            </a:r>
          </a:p>
          <a:p>
            <a:pPr defTabSz="914126">
              <a:lnSpc>
                <a:spcPct val="90000"/>
              </a:lnSpc>
              <a:spcBef>
                <a:spcPts val="1000"/>
              </a:spcBef>
              <a:defRPr/>
            </a:pPr>
            <a:endParaRPr lang="ru-RU" sz="2400" dirty="0">
              <a:latin typeface="Calibri" panose="020F0502020204030204"/>
            </a:endParaRPr>
          </a:p>
          <a:p>
            <a:endParaRPr lang="ru-RU" sz="2000" b="1" dirty="0"/>
          </a:p>
          <a:p>
            <a:endParaRPr lang="ru-RU" sz="2000" b="1" dirty="0"/>
          </a:p>
          <a:p>
            <a:endParaRPr lang="ru-RU" sz="2000" b="1" dirty="0"/>
          </a:p>
          <a:p>
            <a:pPr defTabSz="914126">
              <a:lnSpc>
                <a:spcPct val="90000"/>
              </a:lnSpc>
              <a:spcBef>
                <a:spcPts val="1000"/>
              </a:spcBef>
              <a:defRPr/>
            </a:pPr>
            <a:endParaRPr lang="ru-RU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A8FA6EE-5C20-FD24-A99F-7070DC70A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835" y="1769499"/>
            <a:ext cx="1860550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461C968-7555-E0B9-4016-151368EC1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199" y="4114800"/>
            <a:ext cx="18605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860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15744</TotalTime>
  <Words>2155</Words>
  <Application>Microsoft Office PowerPoint</Application>
  <PresentationFormat>Широкоэкранный</PresentationFormat>
  <Paragraphs>175</Paragraphs>
  <Slides>20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Arial</vt:lpstr>
      <vt:lpstr>Bradley Hand ITC</vt:lpstr>
      <vt:lpstr>Calibri</vt:lpstr>
      <vt:lpstr>Calibri Light</vt:lpstr>
      <vt:lpstr>Georgia</vt:lpstr>
      <vt:lpstr>Times New Roman</vt:lpstr>
      <vt:lpstr>Verdana</vt:lpstr>
      <vt:lpstr>Wingdings</vt:lpstr>
      <vt:lpstr>Office Theme</vt:lpstr>
      <vt:lpstr>Custom Design</vt:lpstr>
      <vt:lpstr>1_Тема Office</vt:lpstr>
      <vt:lpstr>Презентация PowerPoint</vt:lpstr>
      <vt:lpstr>Презентация PowerPoint</vt:lpstr>
      <vt:lpstr>Мероприятия по задаче №1 «Обеспечить комплексный и устойчивый ответ системы здравоохранения на проблемы, связанные с ЛУ-ТБ» (1)</vt:lpstr>
      <vt:lpstr>Мероприятия по задаче №1 «Обеспечить комплексный и устойчивый ответ системы здравоохранения на проблемы, связанные с ЛУ-ТБ» (2)</vt:lpstr>
      <vt:lpstr>Презентация PowerPoint</vt:lpstr>
      <vt:lpstr> </vt:lpstr>
      <vt:lpstr>Мероприятия задаче №1 «Обеспечить комплексный и устойчивый ответ системы здравоохранения на проблемы, связанные с ЛУ-ТБ» (4)</vt:lpstr>
      <vt:lpstr>Мероприятия по задаче №2 «Поддержание всеобщего доступа к качественным и ориентированным на пациентов диагностике, лечению и профилактике ЛУ-ТБ» (1) </vt:lpstr>
      <vt:lpstr>Мероприятия по задаче №2 «Поддержание всеобщего доступа к качественным и ориентированным на пациентов диагностике, лечению и профилактике ЛУ-ТБ» (1) </vt:lpstr>
      <vt:lpstr> </vt:lpstr>
      <vt:lpstr>Мероприятия по задаче №2 «Поддержание всеобщего доступа к качественным и ориентированным на пациентов диагностике, лечению и профилактике ЛУ-ТБ»  Закуп лекарственных средств - набор на ИРЛ, реагентов  (4)</vt:lpstr>
      <vt:lpstr>Презентация PowerPoint</vt:lpstr>
      <vt:lpstr>Презентация PowerPoint</vt:lpstr>
      <vt:lpstr>Анализ выполнения НПО индикаторов проекта за 2020 -2022 гг. </vt:lpstr>
      <vt:lpstr>Презентация PowerPoint</vt:lpstr>
      <vt:lpstr> </vt:lpstr>
      <vt:lpstr>Презентация PowerPoint</vt:lpstr>
      <vt:lpstr>Активности в рамках программы по противодействию ТБ/С19RM</vt:lpstr>
      <vt:lpstr> Активности в рамках программы проекта ГФ по противодействию ТБ/С19RM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Концептуальной заявки на грант Глобального фонда по ТБ в РК на 2020-2022 года</dc:title>
  <dc:creator>Victor</dc:creator>
  <cp:lastModifiedBy>Shakhimurat Ismailov</cp:lastModifiedBy>
  <cp:revision>420</cp:revision>
  <cp:lastPrinted>2021-11-01T11:49:59Z</cp:lastPrinted>
  <dcterms:created xsi:type="dcterms:W3CDTF">2018-08-11T10:50:36Z</dcterms:created>
  <dcterms:modified xsi:type="dcterms:W3CDTF">2022-11-28T17:07:09Z</dcterms:modified>
</cp:coreProperties>
</file>