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62" r:id="rId6"/>
    <p:sldId id="1777" r:id="rId7"/>
    <p:sldId id="1776" r:id="rId8"/>
    <p:sldId id="1784" r:id="rId9"/>
    <p:sldId id="290" r:id="rId10"/>
    <p:sldId id="1748" r:id="rId11"/>
    <p:sldId id="1768" r:id="rId12"/>
    <p:sldId id="1779" r:id="rId13"/>
    <p:sldId id="1780" r:id="rId14"/>
    <p:sldId id="1782" r:id="rId15"/>
    <p:sldId id="1786" r:id="rId16"/>
    <p:sldId id="288" r:id="rId17"/>
    <p:sldId id="28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D4F5FE"/>
    <a:srgbClr val="00823B"/>
    <a:srgbClr val="84C9F4"/>
    <a:srgbClr val="BF6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126" autoAdjust="0"/>
  </p:normalViewPr>
  <p:slideViewPr>
    <p:cSldViewPr snapToGrid="0">
      <p:cViewPr varScale="1">
        <p:scale>
          <a:sx n="61" d="100"/>
          <a:sy n="61" d="100"/>
        </p:scale>
        <p:origin x="844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4582B604-F44E-4346-816A-A859DFDCA6DF}"/>
    <pc:docChg chg="undo custSel modSld">
      <pc:chgData name="Ryssaldy Demeuova" userId="1b36aab8-03ea-4a7c-9005-27f2602792bf" providerId="ADAL" clId="{4582B604-F44E-4346-816A-A859DFDCA6DF}" dt="2022-11-29T08:07:48.645" v="28" actId="14100"/>
      <pc:docMkLst>
        <pc:docMk/>
      </pc:docMkLst>
      <pc:sldChg chg="addSp delSp modSp mod">
        <pc:chgData name="Ryssaldy Demeuova" userId="1b36aab8-03ea-4a7c-9005-27f2602792bf" providerId="ADAL" clId="{4582B604-F44E-4346-816A-A859DFDCA6DF}" dt="2022-11-29T08:06:22.852" v="13" actId="14100"/>
        <pc:sldMkLst>
          <pc:docMk/>
          <pc:sldMk cId="3288815627" sldId="256"/>
        </pc:sldMkLst>
        <pc:spChg chg="add del mod">
          <ac:chgData name="Ryssaldy Demeuova" userId="1b36aab8-03ea-4a7c-9005-27f2602792bf" providerId="ADAL" clId="{4582B604-F44E-4346-816A-A859DFDCA6DF}" dt="2022-11-29T08:06:22.852" v="13" actId="14100"/>
          <ac:spMkLst>
            <pc:docMk/>
            <pc:sldMk cId="3288815627" sldId="256"/>
            <ac:spMk id="2" creationId="{BA931FA5-D91A-4DA3-A469-BFEABB69AE24}"/>
          </ac:spMkLst>
        </pc:spChg>
        <pc:spChg chg="add del mod">
          <ac:chgData name="Ryssaldy Demeuova" userId="1b36aab8-03ea-4a7c-9005-27f2602792bf" providerId="ADAL" clId="{4582B604-F44E-4346-816A-A859DFDCA6DF}" dt="2022-11-29T08:06:16.182" v="12" actId="478"/>
          <ac:spMkLst>
            <pc:docMk/>
            <pc:sldMk cId="3288815627" sldId="256"/>
            <ac:spMk id="5" creationId="{BD49E679-AE05-4715-B66C-F9484992E637}"/>
          </ac:spMkLst>
        </pc:spChg>
      </pc:sldChg>
      <pc:sldChg chg="delSp modSp mod">
        <pc:chgData name="Ryssaldy Demeuova" userId="1b36aab8-03ea-4a7c-9005-27f2602792bf" providerId="ADAL" clId="{4582B604-F44E-4346-816A-A859DFDCA6DF}" dt="2022-11-29T08:07:13.329" v="23" actId="478"/>
        <pc:sldMkLst>
          <pc:docMk/>
          <pc:sldMk cId="43184402" sldId="262"/>
        </pc:sldMkLst>
        <pc:spChg chg="mod">
          <ac:chgData name="Ryssaldy Demeuova" userId="1b36aab8-03ea-4a7c-9005-27f2602792bf" providerId="ADAL" clId="{4582B604-F44E-4346-816A-A859DFDCA6DF}" dt="2022-11-29T08:06:30.538" v="14" actId="20577"/>
          <ac:spMkLst>
            <pc:docMk/>
            <pc:sldMk cId="43184402" sldId="262"/>
            <ac:spMk id="3" creationId="{8083B41B-D878-4ACF-ADFF-724F590AF060}"/>
          </ac:spMkLst>
        </pc:spChg>
        <pc:spChg chg="mod">
          <ac:chgData name="Ryssaldy Demeuova" userId="1b36aab8-03ea-4a7c-9005-27f2602792bf" providerId="ADAL" clId="{4582B604-F44E-4346-816A-A859DFDCA6DF}" dt="2022-11-29T08:07:11.583" v="22"/>
          <ac:spMkLst>
            <pc:docMk/>
            <pc:sldMk cId="43184402" sldId="262"/>
            <ac:spMk id="7" creationId="{70CD36D6-50DB-4CD0-B6C4-1FE732E85925}"/>
          </ac:spMkLst>
        </pc:spChg>
        <pc:spChg chg="mod">
          <ac:chgData name="Ryssaldy Demeuova" userId="1b36aab8-03ea-4a7c-9005-27f2602792bf" providerId="ADAL" clId="{4582B604-F44E-4346-816A-A859DFDCA6DF}" dt="2022-11-29T08:06:43.908" v="18" actId="20577"/>
          <ac:spMkLst>
            <pc:docMk/>
            <pc:sldMk cId="43184402" sldId="262"/>
            <ac:spMk id="11" creationId="{CB3FA92B-BCCC-450C-B284-E16113CDE760}"/>
          </ac:spMkLst>
        </pc:spChg>
        <pc:spChg chg="del mod">
          <ac:chgData name="Ryssaldy Demeuova" userId="1b36aab8-03ea-4a7c-9005-27f2602792bf" providerId="ADAL" clId="{4582B604-F44E-4346-816A-A859DFDCA6DF}" dt="2022-11-29T08:07:13.329" v="23" actId="478"/>
          <ac:spMkLst>
            <pc:docMk/>
            <pc:sldMk cId="43184402" sldId="262"/>
            <ac:spMk id="13" creationId="{AAF8A7E9-C538-4AD6-9187-67700C215F2F}"/>
          </ac:spMkLst>
        </pc:spChg>
      </pc:sldChg>
      <pc:sldChg chg="modSp mod">
        <pc:chgData name="Ryssaldy Demeuova" userId="1b36aab8-03ea-4a7c-9005-27f2602792bf" providerId="ADAL" clId="{4582B604-F44E-4346-816A-A859DFDCA6DF}" dt="2022-11-29T08:07:48.645" v="28" actId="14100"/>
        <pc:sldMkLst>
          <pc:docMk/>
          <pc:sldMk cId="1324131275" sldId="290"/>
        </pc:sldMkLst>
        <pc:spChg chg="mod">
          <ac:chgData name="Ryssaldy Demeuova" userId="1b36aab8-03ea-4a7c-9005-27f2602792bf" providerId="ADAL" clId="{4582B604-F44E-4346-816A-A859DFDCA6DF}" dt="2022-11-29T08:07:48.645" v="28" actId="14100"/>
          <ac:spMkLst>
            <pc:docMk/>
            <pc:sldMk cId="1324131275" sldId="290"/>
            <ac:spMk id="4" creationId="{2B32A670-5BB1-4711-B076-0F5EA7FDEB97}"/>
          </ac:spMkLst>
        </pc:spChg>
        <pc:spChg chg="mod">
          <ac:chgData name="Ryssaldy Demeuova" userId="1b36aab8-03ea-4a7c-9005-27f2602792bf" providerId="ADAL" clId="{4582B604-F44E-4346-816A-A859DFDCA6DF}" dt="2022-11-29T08:07:41.038" v="27" actId="1076"/>
          <ac:spMkLst>
            <pc:docMk/>
            <pc:sldMk cId="1324131275" sldId="290"/>
            <ac:spMk id="10" creationId="{583EDE28-1A22-4612-BAC9-4F99D59A276C}"/>
          </ac:spMkLst>
        </pc:spChg>
      </pc:sldChg>
      <pc:sldChg chg="modSp mod">
        <pc:chgData name="Ryssaldy Demeuova" userId="1b36aab8-03ea-4a7c-9005-27f2602792bf" providerId="ADAL" clId="{4582B604-F44E-4346-816A-A859DFDCA6DF}" dt="2022-11-29T08:05:11.846" v="8" actId="14734"/>
        <pc:sldMkLst>
          <pc:docMk/>
          <pc:sldMk cId="202805949" sldId="1779"/>
        </pc:sldMkLst>
        <pc:graphicFrameChg chg="mod modGraphic">
          <ac:chgData name="Ryssaldy Demeuova" userId="1b36aab8-03ea-4a7c-9005-27f2602792bf" providerId="ADAL" clId="{4582B604-F44E-4346-816A-A859DFDCA6DF}" dt="2022-11-29T08:05:11.846" v="8" actId="14734"/>
          <ac:graphicFrameMkLst>
            <pc:docMk/>
            <pc:sldMk cId="202805949" sldId="1779"/>
            <ac:graphicFrameMk id="7" creationId="{BEFFA3BD-FA24-4027-A9C6-B1185002987C}"/>
          </ac:graphicFrameMkLst>
        </pc:graphicFrameChg>
      </pc:sldChg>
      <pc:sldChg chg="modSp mod">
        <pc:chgData name="Ryssaldy Demeuova" userId="1b36aab8-03ea-4a7c-9005-27f2602792bf" providerId="ADAL" clId="{4582B604-F44E-4346-816A-A859DFDCA6DF}" dt="2022-11-29T08:04:21.020" v="3" actId="14100"/>
        <pc:sldMkLst>
          <pc:docMk/>
          <pc:sldMk cId="846054972" sldId="1780"/>
        </pc:sldMkLst>
        <pc:graphicFrameChg chg="mod modGraphic">
          <ac:chgData name="Ryssaldy Demeuova" userId="1b36aab8-03ea-4a7c-9005-27f2602792bf" providerId="ADAL" clId="{4582B604-F44E-4346-816A-A859DFDCA6DF}" dt="2022-11-29T08:04:21.020" v="3" actId="14100"/>
          <ac:graphicFrameMkLst>
            <pc:docMk/>
            <pc:sldMk cId="846054972" sldId="1780"/>
            <ac:graphicFrameMk id="6" creationId="{77C90396-16D7-4F5B-93DD-3F224B8DB372}"/>
          </ac:graphicFrameMkLst>
        </pc:graphicFrameChg>
      </pc:sldChg>
      <pc:sldChg chg="modSp mod">
        <pc:chgData name="Ryssaldy Demeuova" userId="1b36aab8-03ea-4a7c-9005-27f2602792bf" providerId="ADAL" clId="{4582B604-F44E-4346-816A-A859DFDCA6DF}" dt="2022-11-29T08:07:32.056" v="26" actId="20577"/>
        <pc:sldMkLst>
          <pc:docMk/>
          <pc:sldMk cId="2854658329" sldId="1784"/>
        </pc:sldMkLst>
        <pc:spChg chg="mod">
          <ac:chgData name="Ryssaldy Demeuova" userId="1b36aab8-03ea-4a7c-9005-27f2602792bf" providerId="ADAL" clId="{4582B604-F44E-4346-816A-A859DFDCA6DF}" dt="2022-11-29T08:07:32.056" v="26" actId="20577"/>
          <ac:spMkLst>
            <pc:docMk/>
            <pc:sldMk cId="2854658329" sldId="1784"/>
            <ac:spMk id="6" creationId="{42DF4A55-1E0A-47F3-994A-F32AE809914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ndp-my.sharepoint.com/personal/ryssaldy_demeuova_undp_org/Documents/Documents/1.%20CCM%20Meeting%202022/CCM%20working%20meeting/&#1050;&#1085;&#1080;&#1075;&#1072;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ataladavidenko\Desktop\KZ%20tool\prev%20draft%20KZ%20CCM%20Evolution%20Threshold%20Tool_02122021_ENGLISH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87335958005248"/>
          <c:y val="0.11555263925342665"/>
          <c:w val="0.4726979440069991"/>
          <c:h val="0.78782990667833186"/>
        </c:manualLayout>
      </c:layout>
      <c:pieChart>
        <c:varyColors val="1"/>
        <c:ser>
          <c:idx val="0"/>
          <c:order val="0"/>
          <c:cat>
            <c:strRef>
              <c:f>Лист1!$A$2:$A$14</c:f>
              <c:strCache>
                <c:ptCount val="13"/>
                <c:pt idx="0">
                  <c:v>Государственные</c:v>
                </c:pt>
                <c:pt idx="1">
                  <c:v>Международные НПО</c:v>
                </c:pt>
                <c:pt idx="2">
                  <c:v>Академический сектор</c:v>
                </c:pt>
                <c:pt idx="3">
                  <c:v>ЛЖВ</c:v>
                </c:pt>
                <c:pt idx="4">
                  <c:v>ЛУИН</c:v>
                </c:pt>
                <c:pt idx="5">
                  <c:v>РС</c:v>
                </c:pt>
                <c:pt idx="6">
                  <c:v>ЖЖВ</c:v>
                </c:pt>
                <c:pt idx="7">
                  <c:v>МСМ</c:v>
                </c:pt>
                <c:pt idx="8">
                  <c:v>ТГЛ</c:v>
                </c:pt>
                <c:pt idx="9">
                  <c:v>Многосторнние организации</c:v>
                </c:pt>
                <c:pt idx="10">
                  <c:v>ЛЗТБ</c:v>
                </c:pt>
                <c:pt idx="11">
                  <c:v>Нациоанльные НПО </c:v>
                </c:pt>
                <c:pt idx="12">
                  <c:v>МЛС</c:v>
                </c:pt>
              </c:strCache>
            </c:strRef>
          </c:cat>
          <c:val>
            <c:numRef>
              <c:f>Лист1!$B$2:$B$14</c:f>
            </c:numRef>
          </c:val>
          <c:extLst>
            <c:ext xmlns:c16="http://schemas.microsoft.com/office/drawing/2014/chart" uri="{C3380CC4-5D6E-409C-BE32-E72D297353CC}">
              <c16:uniqueId val="{00000000-59DB-4BA2-87C4-53C2A9D88FD0}"/>
            </c:ext>
          </c:extLst>
        </c:ser>
        <c:ser>
          <c:idx val="1"/>
          <c:order val="1"/>
          <c:explosion val="2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59DB-4BA2-87C4-53C2A9D88FD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59DB-4BA2-87C4-53C2A9D88FD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59DB-4BA2-87C4-53C2A9D88FD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59DB-4BA2-87C4-53C2A9D88FD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59DB-4BA2-87C4-53C2A9D88FD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59DB-4BA2-87C4-53C2A9D88FD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59DB-4BA2-87C4-53C2A9D88FD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59DB-4BA2-87C4-53C2A9D88FD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59DB-4BA2-87C4-53C2A9D88FD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59DB-4BA2-87C4-53C2A9D88FD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59DB-4BA2-87C4-53C2A9D88FD0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59DB-4BA2-87C4-53C2A9D88FD0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59DB-4BA2-87C4-53C2A9D88FD0}"/>
              </c:ext>
            </c:extLst>
          </c:dPt>
          <c:dLbls>
            <c:dLbl>
              <c:idx val="0"/>
              <c:layout>
                <c:manualLayout>
                  <c:x val="4.0809601924759402E-2"/>
                  <c:y val="0.113549868766404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9DB-4BA2-87C4-53C2A9D88FD0}"/>
                </c:ext>
              </c:extLst>
            </c:dLbl>
            <c:dLbl>
              <c:idx val="1"/>
              <c:layout>
                <c:manualLayout>
                  <c:x val="0.16349146981627286"/>
                  <c:y val="3.7937445319335085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DB-4BA2-87C4-53C2A9D88FD0}"/>
                </c:ext>
              </c:extLst>
            </c:dLbl>
            <c:dLbl>
              <c:idx val="5"/>
              <c:layout>
                <c:manualLayout>
                  <c:x val="-7.2830708661417318E-2"/>
                  <c:y val="6.578849518810148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9DB-4BA2-87C4-53C2A9D88FD0}"/>
                </c:ext>
              </c:extLst>
            </c:dLbl>
            <c:dLbl>
              <c:idx val="6"/>
              <c:layout>
                <c:manualLayout>
                  <c:x val="-4.3363079615048122E-2"/>
                  <c:y val="5.451625838436861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9DB-4BA2-87C4-53C2A9D88FD0}"/>
                </c:ext>
              </c:extLst>
            </c:dLbl>
            <c:dLbl>
              <c:idx val="7"/>
              <c:layout>
                <c:manualLayout>
                  <c:x val="-5.262379702537183E-2"/>
                  <c:y val="5.167505103528725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9DB-4BA2-87C4-53C2A9D88FD0}"/>
                </c:ext>
              </c:extLst>
            </c:dLbl>
            <c:dLbl>
              <c:idx val="8"/>
              <c:layout>
                <c:manualLayout>
                  <c:x val="-6.3065179352580922E-2"/>
                  <c:y val="1.177748614756488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9DB-4BA2-87C4-53C2A9D88FD0}"/>
                </c:ext>
              </c:extLst>
            </c:dLbl>
            <c:dLbl>
              <c:idx val="9"/>
              <c:layout>
                <c:manualLayout>
                  <c:x val="-4.5471456692913387E-2"/>
                  <c:y val="4.8122630504520269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9DB-4BA2-87C4-53C2A9D88FD0}"/>
                </c:ext>
              </c:extLst>
            </c:dLbl>
            <c:dLbl>
              <c:idx val="10"/>
              <c:layout>
                <c:manualLayout>
                  <c:x val="-0.19040334055414682"/>
                  <c:y val="2.431636375505681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040645459828284"/>
                      <c:h val="5.840147138886940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6-59DB-4BA2-87C4-53C2A9D88FD0}"/>
                </c:ext>
              </c:extLst>
            </c:dLbl>
            <c:dLbl>
              <c:idx val="11"/>
              <c:layout>
                <c:manualLayout>
                  <c:x val="-1.8380200426377297E-2"/>
                  <c:y val="-3.597772286378381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9DB-4BA2-87C4-53C2A9D88FD0}"/>
                </c:ext>
              </c:extLst>
            </c:dLbl>
            <c:dLbl>
              <c:idx val="12"/>
              <c:layout>
                <c:manualLayout>
                  <c:x val="5.5416994750656166E-2"/>
                  <c:y val="-6.872229512977544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9DB-4BA2-87C4-53C2A9D88F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-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Государственные</c:v>
                </c:pt>
                <c:pt idx="1">
                  <c:v>Международные НПО</c:v>
                </c:pt>
                <c:pt idx="2">
                  <c:v>Академический сектор</c:v>
                </c:pt>
                <c:pt idx="3">
                  <c:v>ЛЖВ</c:v>
                </c:pt>
                <c:pt idx="4">
                  <c:v>ЛУИН</c:v>
                </c:pt>
                <c:pt idx="5">
                  <c:v>РС</c:v>
                </c:pt>
                <c:pt idx="6">
                  <c:v>ЖЖВ</c:v>
                </c:pt>
                <c:pt idx="7">
                  <c:v>МСМ</c:v>
                </c:pt>
                <c:pt idx="8">
                  <c:v>ТГЛ</c:v>
                </c:pt>
                <c:pt idx="9">
                  <c:v>Многосторнние организации</c:v>
                </c:pt>
                <c:pt idx="10">
                  <c:v>ЛЗТБ</c:v>
                </c:pt>
                <c:pt idx="11">
                  <c:v>Нациоанльные НПО </c:v>
                </c:pt>
                <c:pt idx="12">
                  <c:v>МЛС</c:v>
                </c:pt>
              </c:strCache>
            </c:strRef>
          </c:cat>
          <c:val>
            <c:numRef>
              <c:f>Лист1!$C$2:$C$14</c:f>
              <c:numCache>
                <c:formatCode>0.0</c:formatCode>
                <c:ptCount val="13"/>
                <c:pt idx="0">
                  <c:v>37.037037037037038</c:v>
                </c:pt>
                <c:pt idx="1">
                  <c:v>7.4074074074074074</c:v>
                </c:pt>
                <c:pt idx="2">
                  <c:v>3.7037037037037037</c:v>
                </c:pt>
                <c:pt idx="3">
                  <c:v>3.7037037037037037</c:v>
                </c:pt>
                <c:pt idx="4">
                  <c:v>3.7037037037037037</c:v>
                </c:pt>
                <c:pt idx="5">
                  <c:v>3.7037037037037037</c:v>
                </c:pt>
                <c:pt idx="6">
                  <c:v>3.7037037037037037</c:v>
                </c:pt>
                <c:pt idx="7">
                  <c:v>3.7037037037037037</c:v>
                </c:pt>
                <c:pt idx="8">
                  <c:v>3.7037037037037037</c:v>
                </c:pt>
                <c:pt idx="9">
                  <c:v>14.814814814814815</c:v>
                </c:pt>
                <c:pt idx="10">
                  <c:v>3.7037037037037037</c:v>
                </c:pt>
                <c:pt idx="11">
                  <c:v>7.4074074074074074</c:v>
                </c:pt>
                <c:pt idx="12">
                  <c:v>3.7037037037037037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59DB-4BA2-87C4-53C2A9D88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450717110158143E-2"/>
          <c:y val="3.9538720120733194E-2"/>
          <c:w val="0.91465093333174319"/>
          <c:h val="0.9185008131511387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795-0C4F-B203-CD3DA13E4520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795-0C4F-B203-CD3DA13E452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795-0C4F-B203-CD3DA13E4520}"/>
              </c:ext>
            </c:extLst>
          </c:dPt>
          <c:dLbls>
            <c:dLbl>
              <c:idx val="0"/>
              <c:layout>
                <c:manualLayout>
                  <c:x val="-1.24152912984156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95-0C4F-B203-CD3DA13E4520}"/>
                </c:ext>
              </c:extLst>
            </c:dLbl>
            <c:dLbl>
              <c:idx val="1"/>
              <c:layout>
                <c:manualLayout>
                  <c:x val="-1.2415291298415604E-3"/>
                  <c:y val="-2.47117000754582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95-0C4F-B203-CD3DA13E4520}"/>
                </c:ext>
              </c:extLst>
            </c:dLbl>
            <c:dLbl>
              <c:idx val="2"/>
              <c:layout>
                <c:manualLayout>
                  <c:x val="2.4830582596831207E-3"/>
                  <c:y val="-4.8438980460725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95-0C4F-B203-CD3DA13E4520}"/>
                </c:ext>
              </c:extLst>
            </c:dLbl>
            <c:dLbl>
              <c:idx val="3"/>
              <c:layout>
                <c:manualLayout>
                  <c:x val="-2.4830582596831207E-3"/>
                  <c:y val="-9.8846800301833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95-0C4F-B203-CD3DA13E45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Scores!$D$34:$D$37</c:f>
              <c:strCache>
                <c:ptCount val="4"/>
                <c:pt idx="0">
                  <c:v>Oversight</c:v>
                </c:pt>
                <c:pt idx="1">
                  <c:v>Engagement</c:v>
                </c:pt>
                <c:pt idx="2">
                  <c:v>Positioning</c:v>
                </c:pt>
                <c:pt idx="3">
                  <c:v>Operations</c:v>
                </c:pt>
              </c:strCache>
            </c:strRef>
          </c:cat>
          <c:val>
            <c:numRef>
              <c:f>Scores!$E$34:$E$37</c:f>
              <c:numCache>
                <c:formatCode>0%</c:formatCode>
                <c:ptCount val="4"/>
                <c:pt idx="0">
                  <c:v>0.83333333333333337</c:v>
                </c:pt>
                <c:pt idx="1">
                  <c:v>0.75</c:v>
                </c:pt>
                <c:pt idx="2">
                  <c:v>0.5</c:v>
                </c:pt>
                <c:pt idx="3">
                  <c:v>0.91666666666666663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795-0C4F-B203-CD3DA13E45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69063744"/>
        <c:axId val="869069976"/>
      </c:barChart>
      <c:catAx>
        <c:axId val="8690637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69069976"/>
        <c:crosses val="autoZero"/>
        <c:auto val="1"/>
        <c:lblAlgn val="ctr"/>
        <c:lblOffset val="100"/>
        <c:noMultiLvlLbl val="0"/>
      </c:catAx>
      <c:valAx>
        <c:axId val="869069976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69063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550E56-7363-4F5D-BE7C-5125BD3A752A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EFE67F9-BEC3-44EE-A8E5-8935FA0F1480}">
      <dgm:prSet/>
      <dgm:spPr/>
      <dgm:t>
        <a:bodyPr/>
        <a:lstStyle/>
        <a:p>
          <a:r>
            <a:rPr lang="ru-RU" dirty="0"/>
            <a:t>Платформа для взаимодействия с ключевыми группами населения для определения нужд и потребностей бенефициаров (ГФ)</a:t>
          </a:r>
          <a:endParaRPr lang="en-US" dirty="0"/>
        </a:p>
      </dgm:t>
    </dgm:pt>
    <dgm:pt modelId="{50BB73A2-F743-4A9E-A1B4-337105C7AAD1}" type="parTrans" cxnId="{3B3B6438-1E66-47CF-BBE5-F283EAD96D32}">
      <dgm:prSet/>
      <dgm:spPr/>
      <dgm:t>
        <a:bodyPr/>
        <a:lstStyle/>
        <a:p>
          <a:endParaRPr lang="en-US"/>
        </a:p>
      </dgm:t>
    </dgm:pt>
    <dgm:pt modelId="{43EC89A9-0209-4276-9CE6-F616936F6449}" type="sibTrans" cxnId="{3B3B6438-1E66-47CF-BBE5-F283EAD96D32}">
      <dgm:prSet/>
      <dgm:spPr/>
      <dgm:t>
        <a:bodyPr/>
        <a:lstStyle/>
        <a:p>
          <a:endParaRPr lang="en-US"/>
        </a:p>
      </dgm:t>
    </dgm:pt>
    <dgm:pt modelId="{BF5C8E90-E36E-4FB3-9404-0647EBEBF7ED}">
      <dgm:prSet/>
      <dgm:spPr/>
      <dgm:t>
        <a:bodyPr/>
        <a:lstStyle/>
        <a:p>
          <a:r>
            <a:rPr lang="ru-RU" dirty="0"/>
            <a:t>Платформа самого СКК (быть услышанным профильными министерствами и партнерами) (ГФ)</a:t>
          </a:r>
          <a:endParaRPr lang="en-US" dirty="0"/>
        </a:p>
      </dgm:t>
    </dgm:pt>
    <dgm:pt modelId="{9F03B82C-F4D4-462A-887E-57F0E795CF5B}" type="parTrans" cxnId="{1EDFDC4C-25D2-48F1-9E37-19194F8260C2}">
      <dgm:prSet/>
      <dgm:spPr/>
      <dgm:t>
        <a:bodyPr/>
        <a:lstStyle/>
        <a:p>
          <a:endParaRPr lang="en-US"/>
        </a:p>
      </dgm:t>
    </dgm:pt>
    <dgm:pt modelId="{3EC8AF5B-3BFE-4F9E-88D2-39B7DDF5DBD3}" type="sibTrans" cxnId="{1EDFDC4C-25D2-48F1-9E37-19194F8260C2}">
      <dgm:prSet/>
      <dgm:spPr/>
      <dgm:t>
        <a:bodyPr/>
        <a:lstStyle/>
        <a:p>
          <a:endParaRPr lang="en-US"/>
        </a:p>
      </dgm:t>
    </dgm:pt>
    <dgm:pt modelId="{2366228D-C28D-4FCB-945A-F6FD14C0B0E4}">
      <dgm:prSet/>
      <dgm:spPr/>
      <dgm:t>
        <a:bodyPr/>
        <a:lstStyle/>
        <a:p>
          <a:r>
            <a:rPr lang="ru-RU" dirty="0"/>
            <a:t>Платформа для взаимодействия с Парламентом РК (катализатор </a:t>
          </a:r>
          <a:r>
            <a:rPr lang="kk-KZ" dirty="0"/>
            <a:t>партнерства</a:t>
          </a:r>
          <a:r>
            <a:rPr lang="ru-RU" dirty="0"/>
            <a:t> СКК) (ЮНЭЙДС)</a:t>
          </a:r>
          <a:endParaRPr lang="en-US" dirty="0"/>
        </a:p>
      </dgm:t>
    </dgm:pt>
    <dgm:pt modelId="{1E11E574-00B8-405A-9E56-1C64A1D96F9B}" type="parTrans" cxnId="{E7D89ADF-782B-48B2-9406-50192518333F}">
      <dgm:prSet/>
      <dgm:spPr/>
      <dgm:t>
        <a:bodyPr/>
        <a:lstStyle/>
        <a:p>
          <a:endParaRPr lang="en-US"/>
        </a:p>
      </dgm:t>
    </dgm:pt>
    <dgm:pt modelId="{C66C217C-E01B-45FE-B758-A3270F126B92}" type="sibTrans" cxnId="{E7D89ADF-782B-48B2-9406-50192518333F}">
      <dgm:prSet/>
      <dgm:spPr/>
      <dgm:t>
        <a:bodyPr/>
        <a:lstStyle/>
        <a:p>
          <a:endParaRPr lang="en-US"/>
        </a:p>
      </dgm:t>
    </dgm:pt>
    <dgm:pt modelId="{02F1ACB3-AD2D-407B-816D-1BB201C724E0}" type="pres">
      <dgm:prSet presAssocID="{9E550E56-7363-4F5D-BE7C-5125BD3A752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942F05A-3994-4B96-BAE2-FE957CA7B5D5}" type="pres">
      <dgm:prSet presAssocID="{AEFE67F9-BEC3-44EE-A8E5-8935FA0F1480}" presName="hierRoot1" presStyleCnt="0"/>
      <dgm:spPr/>
    </dgm:pt>
    <dgm:pt modelId="{EE3DB93C-3201-4337-BEC8-ED67CE262D25}" type="pres">
      <dgm:prSet presAssocID="{AEFE67F9-BEC3-44EE-A8E5-8935FA0F1480}" presName="composite" presStyleCnt="0"/>
      <dgm:spPr/>
    </dgm:pt>
    <dgm:pt modelId="{B6212916-1DBC-4290-A8C4-9D9E1EC1856A}" type="pres">
      <dgm:prSet presAssocID="{AEFE67F9-BEC3-44EE-A8E5-8935FA0F1480}" presName="background" presStyleLbl="node0" presStyleIdx="0" presStyleCnt="3"/>
      <dgm:spPr/>
    </dgm:pt>
    <dgm:pt modelId="{46A31EAA-046E-47A6-8DE2-67967B857FDF}" type="pres">
      <dgm:prSet presAssocID="{AEFE67F9-BEC3-44EE-A8E5-8935FA0F1480}" presName="text" presStyleLbl="fgAcc0" presStyleIdx="0" presStyleCnt="3">
        <dgm:presLayoutVars>
          <dgm:chPref val="3"/>
        </dgm:presLayoutVars>
      </dgm:prSet>
      <dgm:spPr/>
    </dgm:pt>
    <dgm:pt modelId="{27A4C2D8-C7CE-4DA2-9E59-D4EBF2D58DA9}" type="pres">
      <dgm:prSet presAssocID="{AEFE67F9-BEC3-44EE-A8E5-8935FA0F1480}" presName="hierChild2" presStyleCnt="0"/>
      <dgm:spPr/>
    </dgm:pt>
    <dgm:pt modelId="{449F1391-6272-4FD3-991D-D26D46B7AD6B}" type="pres">
      <dgm:prSet presAssocID="{BF5C8E90-E36E-4FB3-9404-0647EBEBF7ED}" presName="hierRoot1" presStyleCnt="0"/>
      <dgm:spPr/>
    </dgm:pt>
    <dgm:pt modelId="{CB20F801-3876-4B86-ADC6-1BF97D3A26BB}" type="pres">
      <dgm:prSet presAssocID="{BF5C8E90-E36E-4FB3-9404-0647EBEBF7ED}" presName="composite" presStyleCnt="0"/>
      <dgm:spPr/>
    </dgm:pt>
    <dgm:pt modelId="{2A057E75-20EE-4A64-ADC3-C22D2F0798BE}" type="pres">
      <dgm:prSet presAssocID="{BF5C8E90-E36E-4FB3-9404-0647EBEBF7ED}" presName="background" presStyleLbl="node0" presStyleIdx="1" presStyleCnt="3"/>
      <dgm:spPr/>
    </dgm:pt>
    <dgm:pt modelId="{44DE1B80-658D-460C-B300-FAFF25277CC9}" type="pres">
      <dgm:prSet presAssocID="{BF5C8E90-E36E-4FB3-9404-0647EBEBF7ED}" presName="text" presStyleLbl="fgAcc0" presStyleIdx="1" presStyleCnt="3">
        <dgm:presLayoutVars>
          <dgm:chPref val="3"/>
        </dgm:presLayoutVars>
      </dgm:prSet>
      <dgm:spPr/>
    </dgm:pt>
    <dgm:pt modelId="{3CF64B76-40EB-4B78-9FC7-AA7F01DD2C13}" type="pres">
      <dgm:prSet presAssocID="{BF5C8E90-E36E-4FB3-9404-0647EBEBF7ED}" presName="hierChild2" presStyleCnt="0"/>
      <dgm:spPr/>
    </dgm:pt>
    <dgm:pt modelId="{154AAB1D-732D-49DE-BB95-DCAED1D431D1}" type="pres">
      <dgm:prSet presAssocID="{2366228D-C28D-4FCB-945A-F6FD14C0B0E4}" presName="hierRoot1" presStyleCnt="0"/>
      <dgm:spPr/>
    </dgm:pt>
    <dgm:pt modelId="{D1B46062-44F6-42BD-AFD8-6B1174AFCC6A}" type="pres">
      <dgm:prSet presAssocID="{2366228D-C28D-4FCB-945A-F6FD14C0B0E4}" presName="composite" presStyleCnt="0"/>
      <dgm:spPr/>
    </dgm:pt>
    <dgm:pt modelId="{D463526B-63F1-4354-BD2C-5D4E58B6A92E}" type="pres">
      <dgm:prSet presAssocID="{2366228D-C28D-4FCB-945A-F6FD14C0B0E4}" presName="background" presStyleLbl="node0" presStyleIdx="2" presStyleCnt="3"/>
      <dgm:spPr/>
    </dgm:pt>
    <dgm:pt modelId="{5CF2F044-3F6C-4E05-8B2D-2A6862B70A10}" type="pres">
      <dgm:prSet presAssocID="{2366228D-C28D-4FCB-945A-F6FD14C0B0E4}" presName="text" presStyleLbl="fgAcc0" presStyleIdx="2" presStyleCnt="3">
        <dgm:presLayoutVars>
          <dgm:chPref val="3"/>
        </dgm:presLayoutVars>
      </dgm:prSet>
      <dgm:spPr/>
    </dgm:pt>
    <dgm:pt modelId="{22704A1B-1B2E-43B0-ADBA-6A52A426A2CF}" type="pres">
      <dgm:prSet presAssocID="{2366228D-C28D-4FCB-945A-F6FD14C0B0E4}" presName="hierChild2" presStyleCnt="0"/>
      <dgm:spPr/>
    </dgm:pt>
  </dgm:ptLst>
  <dgm:cxnLst>
    <dgm:cxn modelId="{3B3B6438-1E66-47CF-BBE5-F283EAD96D32}" srcId="{9E550E56-7363-4F5D-BE7C-5125BD3A752A}" destId="{AEFE67F9-BEC3-44EE-A8E5-8935FA0F1480}" srcOrd="0" destOrd="0" parTransId="{50BB73A2-F743-4A9E-A1B4-337105C7AAD1}" sibTransId="{43EC89A9-0209-4276-9CE6-F616936F6449}"/>
    <dgm:cxn modelId="{1EDFDC4C-25D2-48F1-9E37-19194F8260C2}" srcId="{9E550E56-7363-4F5D-BE7C-5125BD3A752A}" destId="{BF5C8E90-E36E-4FB3-9404-0647EBEBF7ED}" srcOrd="1" destOrd="0" parTransId="{9F03B82C-F4D4-462A-887E-57F0E795CF5B}" sibTransId="{3EC8AF5B-3BFE-4F9E-88D2-39B7DDF5DBD3}"/>
    <dgm:cxn modelId="{938E5557-2666-4CFE-B6A2-D52AC3AFEBFD}" type="presOf" srcId="{9E550E56-7363-4F5D-BE7C-5125BD3A752A}" destId="{02F1ACB3-AD2D-407B-816D-1BB201C724E0}" srcOrd="0" destOrd="0" presId="urn:microsoft.com/office/officeart/2005/8/layout/hierarchy1"/>
    <dgm:cxn modelId="{9D024E59-835D-42B3-99F5-CF994F25DCC2}" type="presOf" srcId="{BF5C8E90-E36E-4FB3-9404-0647EBEBF7ED}" destId="{44DE1B80-658D-460C-B300-FAFF25277CC9}" srcOrd="0" destOrd="0" presId="urn:microsoft.com/office/officeart/2005/8/layout/hierarchy1"/>
    <dgm:cxn modelId="{A0FE2FA6-4B73-4F38-A169-E59EFE634F17}" type="presOf" srcId="{2366228D-C28D-4FCB-945A-F6FD14C0B0E4}" destId="{5CF2F044-3F6C-4E05-8B2D-2A6862B70A10}" srcOrd="0" destOrd="0" presId="urn:microsoft.com/office/officeart/2005/8/layout/hierarchy1"/>
    <dgm:cxn modelId="{E7D89ADF-782B-48B2-9406-50192518333F}" srcId="{9E550E56-7363-4F5D-BE7C-5125BD3A752A}" destId="{2366228D-C28D-4FCB-945A-F6FD14C0B0E4}" srcOrd="2" destOrd="0" parTransId="{1E11E574-00B8-405A-9E56-1C64A1D96F9B}" sibTransId="{C66C217C-E01B-45FE-B758-A3270F126B92}"/>
    <dgm:cxn modelId="{99B093F3-BC4A-4FB4-ACB3-4A766C11F0E1}" type="presOf" srcId="{AEFE67F9-BEC3-44EE-A8E5-8935FA0F1480}" destId="{46A31EAA-046E-47A6-8DE2-67967B857FDF}" srcOrd="0" destOrd="0" presId="urn:microsoft.com/office/officeart/2005/8/layout/hierarchy1"/>
    <dgm:cxn modelId="{CAA59D38-45FF-46F5-A96E-6FDD012287F7}" type="presParOf" srcId="{02F1ACB3-AD2D-407B-816D-1BB201C724E0}" destId="{5942F05A-3994-4B96-BAE2-FE957CA7B5D5}" srcOrd="0" destOrd="0" presId="urn:microsoft.com/office/officeart/2005/8/layout/hierarchy1"/>
    <dgm:cxn modelId="{46D126D5-DD1C-4698-A708-2380025DBEA6}" type="presParOf" srcId="{5942F05A-3994-4B96-BAE2-FE957CA7B5D5}" destId="{EE3DB93C-3201-4337-BEC8-ED67CE262D25}" srcOrd="0" destOrd="0" presId="urn:microsoft.com/office/officeart/2005/8/layout/hierarchy1"/>
    <dgm:cxn modelId="{73D87EED-4D9A-4366-9A3C-A85B0EB9DA63}" type="presParOf" srcId="{EE3DB93C-3201-4337-BEC8-ED67CE262D25}" destId="{B6212916-1DBC-4290-A8C4-9D9E1EC1856A}" srcOrd="0" destOrd="0" presId="urn:microsoft.com/office/officeart/2005/8/layout/hierarchy1"/>
    <dgm:cxn modelId="{5BA14FC3-D13A-48F9-8B7A-373C2DBFFBD8}" type="presParOf" srcId="{EE3DB93C-3201-4337-BEC8-ED67CE262D25}" destId="{46A31EAA-046E-47A6-8DE2-67967B857FDF}" srcOrd="1" destOrd="0" presId="urn:microsoft.com/office/officeart/2005/8/layout/hierarchy1"/>
    <dgm:cxn modelId="{5527CE84-3D7C-4B29-B71D-1CE2AE8B154D}" type="presParOf" srcId="{5942F05A-3994-4B96-BAE2-FE957CA7B5D5}" destId="{27A4C2D8-C7CE-4DA2-9E59-D4EBF2D58DA9}" srcOrd="1" destOrd="0" presId="urn:microsoft.com/office/officeart/2005/8/layout/hierarchy1"/>
    <dgm:cxn modelId="{C185D3E0-113A-4C85-B062-16385DD9CFC3}" type="presParOf" srcId="{02F1ACB3-AD2D-407B-816D-1BB201C724E0}" destId="{449F1391-6272-4FD3-991D-D26D46B7AD6B}" srcOrd="1" destOrd="0" presId="urn:microsoft.com/office/officeart/2005/8/layout/hierarchy1"/>
    <dgm:cxn modelId="{3C63B628-F330-4B6F-8997-5D400467508C}" type="presParOf" srcId="{449F1391-6272-4FD3-991D-D26D46B7AD6B}" destId="{CB20F801-3876-4B86-ADC6-1BF97D3A26BB}" srcOrd="0" destOrd="0" presId="urn:microsoft.com/office/officeart/2005/8/layout/hierarchy1"/>
    <dgm:cxn modelId="{6A8019A5-D859-479E-B345-CF42FFF1C87A}" type="presParOf" srcId="{CB20F801-3876-4B86-ADC6-1BF97D3A26BB}" destId="{2A057E75-20EE-4A64-ADC3-C22D2F0798BE}" srcOrd="0" destOrd="0" presId="urn:microsoft.com/office/officeart/2005/8/layout/hierarchy1"/>
    <dgm:cxn modelId="{9D21008C-C1D5-4769-9CDC-A2078854E6B2}" type="presParOf" srcId="{CB20F801-3876-4B86-ADC6-1BF97D3A26BB}" destId="{44DE1B80-658D-460C-B300-FAFF25277CC9}" srcOrd="1" destOrd="0" presId="urn:microsoft.com/office/officeart/2005/8/layout/hierarchy1"/>
    <dgm:cxn modelId="{5C075C89-3F26-4AA2-A0EF-E00BC0FB17BA}" type="presParOf" srcId="{449F1391-6272-4FD3-991D-D26D46B7AD6B}" destId="{3CF64B76-40EB-4B78-9FC7-AA7F01DD2C13}" srcOrd="1" destOrd="0" presId="urn:microsoft.com/office/officeart/2005/8/layout/hierarchy1"/>
    <dgm:cxn modelId="{FD395602-807F-4FA4-A851-8A2F6CF49685}" type="presParOf" srcId="{02F1ACB3-AD2D-407B-816D-1BB201C724E0}" destId="{154AAB1D-732D-49DE-BB95-DCAED1D431D1}" srcOrd="2" destOrd="0" presId="urn:microsoft.com/office/officeart/2005/8/layout/hierarchy1"/>
    <dgm:cxn modelId="{D182C0B5-8511-423D-BF0B-FD99F3EC563E}" type="presParOf" srcId="{154AAB1D-732D-49DE-BB95-DCAED1D431D1}" destId="{D1B46062-44F6-42BD-AFD8-6B1174AFCC6A}" srcOrd="0" destOrd="0" presId="urn:microsoft.com/office/officeart/2005/8/layout/hierarchy1"/>
    <dgm:cxn modelId="{6805AD0B-68F0-4186-BA69-5665918D8685}" type="presParOf" srcId="{D1B46062-44F6-42BD-AFD8-6B1174AFCC6A}" destId="{D463526B-63F1-4354-BD2C-5D4E58B6A92E}" srcOrd="0" destOrd="0" presId="urn:microsoft.com/office/officeart/2005/8/layout/hierarchy1"/>
    <dgm:cxn modelId="{70A913CF-AD50-42E9-852A-F800517328A2}" type="presParOf" srcId="{D1B46062-44F6-42BD-AFD8-6B1174AFCC6A}" destId="{5CF2F044-3F6C-4E05-8B2D-2A6862B70A10}" srcOrd="1" destOrd="0" presId="urn:microsoft.com/office/officeart/2005/8/layout/hierarchy1"/>
    <dgm:cxn modelId="{FA0B8059-5454-4ECC-9F23-D2EB7CCCC0F3}" type="presParOf" srcId="{154AAB1D-732D-49DE-BB95-DCAED1D431D1}" destId="{22704A1B-1B2E-43B0-ADBA-6A52A426A2C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212916-1DBC-4290-A8C4-9D9E1EC1856A}">
      <dsp:nvSpPr>
        <dsp:cNvPr id="0" name=""/>
        <dsp:cNvSpPr/>
      </dsp:nvSpPr>
      <dsp:spPr>
        <a:xfrm>
          <a:off x="0" y="706671"/>
          <a:ext cx="3073451" cy="19516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A31EAA-046E-47A6-8DE2-67967B857FDF}">
      <dsp:nvSpPr>
        <dsp:cNvPr id="0" name=""/>
        <dsp:cNvSpPr/>
      </dsp:nvSpPr>
      <dsp:spPr>
        <a:xfrm>
          <a:off x="341494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Платформа для взаимодействия с ключевыми группами населения для определения нужд и потребностей бенефициаров (ГФ)</a:t>
          </a:r>
          <a:endParaRPr lang="en-US" sz="1800" kern="1200" dirty="0"/>
        </a:p>
      </dsp:txBody>
      <dsp:txXfrm>
        <a:off x="398656" y="1088253"/>
        <a:ext cx="2959127" cy="1837317"/>
      </dsp:txXfrm>
    </dsp:sp>
    <dsp:sp modelId="{2A057E75-20EE-4A64-ADC3-C22D2F0798BE}">
      <dsp:nvSpPr>
        <dsp:cNvPr id="0" name=""/>
        <dsp:cNvSpPr/>
      </dsp:nvSpPr>
      <dsp:spPr>
        <a:xfrm>
          <a:off x="3756441" y="706671"/>
          <a:ext cx="3073451" cy="19516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DE1B80-658D-460C-B300-FAFF25277CC9}">
      <dsp:nvSpPr>
        <dsp:cNvPr id="0" name=""/>
        <dsp:cNvSpPr/>
      </dsp:nvSpPr>
      <dsp:spPr>
        <a:xfrm>
          <a:off x="4097935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Платформа самого СКК (быть услышанным профильными министерствами и партнерами) (ГФ)</a:t>
          </a:r>
          <a:endParaRPr lang="en-US" sz="1800" kern="1200" dirty="0"/>
        </a:p>
      </dsp:txBody>
      <dsp:txXfrm>
        <a:off x="4155097" y="1088253"/>
        <a:ext cx="2959127" cy="1837317"/>
      </dsp:txXfrm>
    </dsp:sp>
    <dsp:sp modelId="{D463526B-63F1-4354-BD2C-5D4E58B6A92E}">
      <dsp:nvSpPr>
        <dsp:cNvPr id="0" name=""/>
        <dsp:cNvSpPr/>
      </dsp:nvSpPr>
      <dsp:spPr>
        <a:xfrm>
          <a:off x="7512882" y="706671"/>
          <a:ext cx="3073451" cy="19516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F2F044-3F6C-4E05-8B2D-2A6862B70A10}">
      <dsp:nvSpPr>
        <dsp:cNvPr id="0" name=""/>
        <dsp:cNvSpPr/>
      </dsp:nvSpPr>
      <dsp:spPr>
        <a:xfrm>
          <a:off x="7854377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Платформа для взаимодействия с Парламентом РК (катализатор </a:t>
          </a:r>
          <a:r>
            <a:rPr lang="kk-KZ" sz="1800" kern="1200" dirty="0"/>
            <a:t>партнерства</a:t>
          </a:r>
          <a:r>
            <a:rPr lang="ru-RU" sz="1800" kern="1200" dirty="0"/>
            <a:t> СКК) (ЮНЭЙДС)</a:t>
          </a:r>
          <a:endParaRPr lang="en-US" sz="1800" kern="1200" dirty="0"/>
        </a:p>
      </dsp:txBody>
      <dsp:txXfrm>
        <a:off x="7911539" y="1088253"/>
        <a:ext cx="2959127" cy="1837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C0848-F0C7-44AD-8350-12819DF7ABF7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1C5B3-621F-46D1-9AE3-C57DF3D75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469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1C5B3-621F-46D1-9AE3-C57DF3D7561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420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1C5B3-621F-46D1-9AE3-C57DF3D7561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997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1C5B3-621F-46D1-9AE3-C57DF3D7561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69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7CB2A4-10EB-4271-AABC-84E41692E7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28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08AF11-8E1F-4229-A08B-D6F4198D719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42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1C5B3-621F-46D1-9AE3-C57DF3D7561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527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1C5B3-621F-46D1-9AE3-C57DF3D7561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656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6987D-8F3C-4C3D-9406-89C2EA0ACB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84BEAA-DEB1-4FBE-AAF7-C904D5C7A4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D16D9-D1E7-41F6-A19C-B61069519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FEE61-8EBF-4B17-A42B-C0A4FF491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28B36-6DF5-4C35-8487-2EC01879F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91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B01FC-FF5D-420B-94FE-81E27FC54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2C3C1-AEEB-47A9-ABEB-52B6569FFB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D52D8-B581-49A2-AACA-ACFC4A4E7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87465-8AB7-4F66-BD36-7E4A3887E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3742F-DAA0-4601-8241-880EE22B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099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4F073F-9A93-4DD1-AFBA-E86BFF565C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857B37-9FE2-4FEC-97FD-18AC8BF73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86902C-612A-4159-AB68-623E0C206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B7FE5-DB5B-4300-87DC-36C3D7580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C7C35-7618-4E59-A4AD-73A7A4399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25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A9692-A189-47F1-B401-A0159486D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27CAF-C98B-4A07-8265-0E9289D37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C736D-EF73-494F-BD54-5F713E58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C3270-5E07-46DA-AF26-424DDBC28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D253B-7EB0-486C-A92F-E9A83932C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21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6F637-B7B6-44D6-BCB9-865F7FCB9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60A6A-067E-4816-A1A1-062A23C29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570FB-EFE8-41B3-867C-C0D89E6F3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27C05-7386-44D6-927D-4AD7CBD6A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1399C-0542-403A-8729-B8B8E10A3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465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620E0-D835-4A7B-A67A-CE91CAF77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A2FC8-6924-4CAE-8253-F294F8320F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059CA-630C-46C2-A76A-E64AD9C283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BA7F1F-CC8E-46D5-A343-3D635B01A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78368B-C760-4E6E-AAED-018924EF6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9A2BB2-7479-48BD-8BCE-0FCB3E89F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583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73452-CD98-4441-9A43-268AFB784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B5E74-CDDE-45B1-9217-A9C183FD2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26E650-5444-44FB-B1FF-5CAF48CB14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34F1-BEE6-4CF0-A308-C49834A4AB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F760CF-3260-4F20-82A2-F0C017AAC3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417843-2F6D-4E51-954D-FE3FFB83A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31470F-E096-455D-B837-FD2E24E37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C13D05-2FA0-4AE0-AAC7-D5A228B10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13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1CA4-5B92-4AC0-99B3-CEC25D0B7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93C04E-6561-4788-9945-2D31F8FB8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7B59E4-4FCE-4EE1-9969-BB38A871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BA0A01-AEA5-4CDD-B697-0A0C9BE22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23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F5D3A9-AB13-4284-A78E-49F10DD0C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B8C6DF-8DBA-4121-8B88-581210EE7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927739-C814-4FC5-AF16-20B412E75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587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0472E-8BA5-43A5-9862-8D7BB1E79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1E057-3CFC-465C-A6E1-BB03AEF78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58259-D5ED-4A38-8653-77A093A48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48B1D1-30DC-4335-AB7C-E2EAB066D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E0892-8AFF-4E6C-BDFF-EFE1EB8C9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23FBCE-63A2-4A3E-A014-1391F4E42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0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87026-6BA9-4F42-8EE2-D4B93369B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B35D5D-2859-4BE1-9555-001F314A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0C8F2-9D0D-4FB0-9278-C08EE0AEEA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84E464-99DB-4310-81EE-A1694AE65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FA873B-1113-4CAC-B97B-E44E85FA1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DF20F-C2FD-45F8-8E42-4E4505D13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546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63107D-BFBD-4917-9CA3-3DBFD5960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56AF7-AFA1-4CC8-8F12-AD23CCEFD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F78DD-18F0-4CCD-95ED-075CBC0262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82D7C-6398-486B-B597-882260CFA8D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252C9-99DC-474A-BAC9-34AEC13A8F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90170-1E44-4ACC-82F0-4F00CCACFF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42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cmkz.kz/" TargetMode="External"/><Relationship Id="rId2" Type="http://schemas.openxmlformats.org/officeDocument/2006/relationships/hyperlink" Target="mailto:ryssaldy.demeuova@undp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31FA5-D91A-4DA3-A469-BFEABB69AE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165" y="1250731"/>
            <a:ext cx="10840278" cy="3674329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Arial Black" panose="020B0A04020102020204" pitchFamily="34" charset="0"/>
              </a:rPr>
              <a:t>Проект «Поддержка Странового координационного комитета по работе с международными организациями по вопросам ВИЧ-инфекции и туберкулеза </a:t>
            </a:r>
            <a:br>
              <a:rPr lang="ru-RU" sz="3200" b="1" dirty="0">
                <a:latin typeface="Arial Black" panose="020B0A04020102020204" pitchFamily="34" charset="0"/>
              </a:rPr>
            </a:br>
            <a:r>
              <a:rPr lang="ru-RU" sz="3200" b="1" dirty="0">
                <a:latin typeface="Arial Black" panose="020B0A04020102020204" pitchFamily="34" charset="0"/>
              </a:rPr>
              <a:t>на 2020-2022 годы»</a:t>
            </a:r>
            <a:br>
              <a:rPr lang="ru-RU" sz="3200" b="1" dirty="0">
                <a:latin typeface="Arial Black" panose="020B0A04020102020204" pitchFamily="34" charset="0"/>
              </a:rPr>
            </a:br>
            <a:endParaRPr lang="en-GB" sz="36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2DDD07-6561-4D63-95C9-538FA9917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1180" y="5828982"/>
            <a:ext cx="9144000" cy="930205"/>
          </a:xfrm>
        </p:spPr>
        <p:txBody>
          <a:bodyPr/>
          <a:lstStyle/>
          <a:p>
            <a:r>
              <a:rPr lang="ru-RU" b="1" dirty="0"/>
              <a:t>Демеуова Рысалды Маратовна,</a:t>
            </a:r>
          </a:p>
          <a:p>
            <a:r>
              <a:rPr lang="ru-RU" dirty="0"/>
              <a:t> Координатор Секретариата СКК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8815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77C90396-16D7-4F5B-93DD-3F224B8DB37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04203943"/>
              </p:ext>
            </p:extLst>
          </p:nvPr>
        </p:nvGraphicFramePr>
        <p:xfrm>
          <a:off x="574388" y="1031502"/>
          <a:ext cx="10955460" cy="5190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163">
                  <a:extLst>
                    <a:ext uri="{9D8B030D-6E8A-4147-A177-3AD203B41FA5}">
                      <a16:colId xmlns:a16="http://schemas.microsoft.com/office/drawing/2014/main" val="2480308004"/>
                    </a:ext>
                  </a:extLst>
                </a:gridCol>
                <a:gridCol w="7915120">
                  <a:extLst>
                    <a:ext uri="{9D8B030D-6E8A-4147-A177-3AD203B41FA5}">
                      <a16:colId xmlns:a16="http://schemas.microsoft.com/office/drawing/2014/main" val="1206072348"/>
                    </a:ext>
                  </a:extLst>
                </a:gridCol>
                <a:gridCol w="2744177">
                  <a:extLst>
                    <a:ext uri="{9D8B030D-6E8A-4147-A177-3AD203B41FA5}">
                      <a16:colId xmlns:a16="http://schemas.microsoft.com/office/drawing/2014/main" val="2684844376"/>
                    </a:ext>
                  </a:extLst>
                </a:gridCol>
              </a:tblGrid>
              <a:tr h="58556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Мероприятие 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Статус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951735"/>
                  </a:ext>
                </a:extLst>
              </a:tr>
              <a:tr h="687329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Разработать План позиционирования СКК с национальным консультантом;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Выполняется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23823"/>
                  </a:ext>
                </a:extLst>
              </a:tr>
              <a:tr h="687329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Обновление политики СКК международным консультантом (международный консультант из Молдовы);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Выполнено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18001"/>
                  </a:ext>
                </a:extLst>
              </a:tr>
              <a:tr h="80952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Расширенное совещание с представителями НПО по обсуждению барьеров программ, которые возникли из-за COVID19 и разработка предложений для выхода из кризисной ситуации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Запланировано на 06 декабря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433567"/>
                  </a:ext>
                </a:extLst>
              </a:tr>
              <a:tr h="89098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Создание платформы КГН. Рабочие встречи СКК на Платформе КГ. Разработка плана по коммуникации (международный консультант из Молдовы - ТЗ);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Проводится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594007"/>
                  </a:ext>
                </a:extLst>
              </a:tr>
              <a:tr h="74461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Поддержка Секретариата платформы КГН;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Проводится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598289"/>
                  </a:ext>
                </a:extLst>
              </a:tr>
              <a:tr h="785284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kk-KZ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Совершенствование Надзорной функции СКК </a:t>
                      </a: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(Разработка и ведение </a:t>
                      </a:r>
                      <a:r>
                        <a:rPr kumimoji="0" lang="ru-RU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Дашборда</a:t>
                      </a: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сопровождение документов СКК в МЗ, помощь консультанту)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Проводится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991100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7D2F826C-D837-4A29-90CF-883AF028C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106"/>
          </a:xfrm>
        </p:spPr>
        <p:txBody>
          <a:bodyPr>
            <a:noAutofit/>
          </a:bodyPr>
          <a:lstStyle/>
          <a:p>
            <a:r>
              <a:rPr lang="ru-RU" sz="2000" dirty="0">
                <a:latin typeface="Arial Black" panose="020B0A04020102020204" pitchFamily="34" charset="0"/>
                <a:cs typeface="Arial" panose="020B0604020202020204" pitchFamily="34" charset="0"/>
              </a:rPr>
              <a:t>План на 2022 год по проекту </a:t>
            </a:r>
            <a:r>
              <a:rPr lang="en-US" sz="2000" dirty="0">
                <a:latin typeface="Arial Black" panose="020B0A04020102020204" pitchFamily="34" charset="0"/>
                <a:cs typeface="Arial" panose="020B0604020202020204" pitchFamily="34" charset="0"/>
              </a:rPr>
              <a:t>“CCM Evolution”</a:t>
            </a:r>
            <a:r>
              <a:rPr lang="ru-RU" sz="2000" dirty="0">
                <a:latin typeface="Arial Black" panose="020B0A04020102020204" pitchFamily="34" charset="0"/>
                <a:cs typeface="Arial" panose="020B0604020202020204" pitchFamily="34" charset="0"/>
              </a:rPr>
              <a:t> Глобального Фонда</a:t>
            </a:r>
            <a:endParaRPr lang="en-US" sz="20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054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AEED985-CBB8-4C15-8052-1CDB093CB4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77C90396-16D7-4F5B-93DD-3F224B8DB37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79264745"/>
              </p:ext>
            </p:extLst>
          </p:nvPr>
        </p:nvGraphicFramePr>
        <p:xfrm>
          <a:off x="267928" y="904570"/>
          <a:ext cx="11672537" cy="576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16">
                  <a:extLst>
                    <a:ext uri="{9D8B030D-6E8A-4147-A177-3AD203B41FA5}">
                      <a16:colId xmlns:a16="http://schemas.microsoft.com/office/drawing/2014/main" val="2480308004"/>
                    </a:ext>
                  </a:extLst>
                </a:gridCol>
                <a:gridCol w="9238992">
                  <a:extLst>
                    <a:ext uri="{9D8B030D-6E8A-4147-A177-3AD203B41FA5}">
                      <a16:colId xmlns:a16="http://schemas.microsoft.com/office/drawing/2014/main" val="1206072348"/>
                    </a:ext>
                  </a:extLst>
                </a:gridCol>
                <a:gridCol w="2095129">
                  <a:extLst>
                    <a:ext uri="{9D8B030D-6E8A-4147-A177-3AD203B41FA5}">
                      <a16:colId xmlns:a16="http://schemas.microsoft.com/office/drawing/2014/main" val="2684844376"/>
                    </a:ext>
                  </a:extLst>
                </a:gridCol>
              </a:tblGrid>
              <a:tr h="313784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Мероприятие 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Статус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951735"/>
                  </a:ext>
                </a:extLst>
              </a:tr>
              <a:tr h="5889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Совещание с Министерством труда и социальной защиты (по устранению дискриминационных норм для ЛЖВ по 3-м приказам чтобы обеспечить доступ к домам престарелых и кризисным центрам).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Выполнено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23823"/>
                  </a:ext>
                </a:extLst>
              </a:tr>
              <a:tr h="745474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Учебный модуль разработан для повышения знаний и навыков парламентариев по ключевым компонентам Политической декларации по ВИЧ и СПИДу и новой Глобальной стратегии по СПИДу на 2021–2026 годы. Встреча по презентации модуля сделана.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Разработан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18001"/>
                  </a:ext>
                </a:extLst>
              </a:tr>
              <a:tr h="111250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Тренинги для 40 участников (20 депутатов парламента-маслихатов парламента, 20 партнеров из государственных организаций: министерств и  управлений здравоохранения), направленные на устранение стигмы и дискриминации в законодательном процессе по формулированию документов, которые будут отвечать потребностям и требованиям. С привлечением консультанта из Украины.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Проведен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433567"/>
                  </a:ext>
                </a:extLst>
              </a:tr>
              <a:tr h="313784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Отчет консультанта с рекомендациями по анализу нормативно-правовых документов МТСЗН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Проведен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594007"/>
                  </a:ext>
                </a:extLst>
              </a:tr>
              <a:tr h="70173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Выездное областное координационное совещание при Акиме области в одном из пилотных регионов чтобы объединить платформы Маслихата, УЗО, НПО, КГН  - на местном уровне. Разработать регламент работы и согласовать с УЗО.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Проведено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598289"/>
                  </a:ext>
                </a:extLst>
              </a:tr>
              <a:tr h="4849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Проект Стратегического плана разработан международным консультантом.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Разработан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613350"/>
                  </a:ext>
                </a:extLst>
              </a:tr>
              <a:tr h="49634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Итоговое совещание проведено с участием международного консультанта по согласованию и принятию Стратегического плана </a:t>
                      </a:r>
                      <a:r>
                        <a:rPr kumimoji="0" lang="ru-RU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КазСоюз</a:t>
                      </a: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ЛЖВ.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Проведено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7380"/>
                  </a:ext>
                </a:extLst>
              </a:tr>
              <a:tr h="565413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Поддержка программы ПТАО (совещания, встречи, связанные с результатами) совместно с Фондом развития парламентаризма и 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UNODC</a:t>
                      </a: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Планируется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991100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7D2F826C-D837-4A29-90CF-883AF028C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90165"/>
            <a:ext cx="10515600" cy="353089"/>
          </a:xfrm>
        </p:spPr>
        <p:txBody>
          <a:bodyPr>
            <a:noAutofit/>
          </a:bodyPr>
          <a:lstStyle/>
          <a:p>
            <a:r>
              <a:rPr lang="ru-RU" sz="2400" dirty="0">
                <a:latin typeface="Arial Black" panose="020B0A04020102020204" pitchFamily="34" charset="0"/>
                <a:cs typeface="Arial" panose="020B0604020202020204" pitchFamily="34" charset="0"/>
              </a:rPr>
              <a:t>План на 2022 год по проекту </a:t>
            </a:r>
            <a:r>
              <a:rPr lang="en-US" sz="2400" dirty="0">
                <a:latin typeface="Arial Black" panose="020B0A04020102020204" pitchFamily="34" charset="0"/>
                <a:cs typeface="Arial" panose="020B0604020202020204" pitchFamily="34" charset="0"/>
              </a:rPr>
              <a:t>“UBRAF/UNAIDS”</a:t>
            </a:r>
          </a:p>
        </p:txBody>
      </p:sp>
    </p:spTree>
    <p:extLst>
      <p:ext uri="{BB962C8B-B14F-4D97-AF65-F5344CB8AC3E}">
        <p14:creationId xmlns:p14="http://schemas.microsoft.com/office/powerpoint/2010/main" val="3166826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AEED985-CBB8-4C15-8052-1CDB093CB4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77C90396-16D7-4F5B-93DD-3F224B8DB37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57817277"/>
              </p:ext>
            </p:extLst>
          </p:nvPr>
        </p:nvGraphicFramePr>
        <p:xfrm>
          <a:off x="267928" y="904571"/>
          <a:ext cx="11681415" cy="5454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457">
                  <a:extLst>
                    <a:ext uri="{9D8B030D-6E8A-4147-A177-3AD203B41FA5}">
                      <a16:colId xmlns:a16="http://schemas.microsoft.com/office/drawing/2014/main" val="2480308004"/>
                    </a:ext>
                  </a:extLst>
                </a:gridCol>
                <a:gridCol w="10098303">
                  <a:extLst>
                    <a:ext uri="{9D8B030D-6E8A-4147-A177-3AD203B41FA5}">
                      <a16:colId xmlns:a16="http://schemas.microsoft.com/office/drawing/2014/main" val="1206072348"/>
                    </a:ext>
                  </a:extLst>
                </a:gridCol>
                <a:gridCol w="1105655">
                  <a:extLst>
                    <a:ext uri="{9D8B030D-6E8A-4147-A177-3AD203B41FA5}">
                      <a16:colId xmlns:a16="http://schemas.microsoft.com/office/drawing/2014/main" val="2684844376"/>
                    </a:ext>
                  </a:extLst>
                </a:gridCol>
              </a:tblGrid>
              <a:tr h="32233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Мероприятие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951735"/>
                  </a:ext>
                </a:extLst>
              </a:tr>
              <a:tr h="35813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Совещание с Министерствами по их вкладу в политические Декларации по ВИЧ/СПИДу и Туберкулезу.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23823"/>
                  </a:ext>
                </a:extLst>
              </a:tr>
              <a:tr h="42106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Совещание по надзору по итогам года с Основными получателями гранта в конце года;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18001"/>
                  </a:ext>
                </a:extLst>
              </a:tr>
              <a:tr h="54428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Проведение Странового диалога с международными организациями, академическими, религиозными и государственными организациями, НПО.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433567"/>
                  </a:ext>
                </a:extLst>
              </a:tr>
              <a:tr h="556752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Онлайн заседание СКК 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январе 2022 по запуску СД. Заседание СКК в мае по утверждению Заявки по ВИЧ.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Обсуждение национального плана по стигме и дискриминации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594007"/>
                  </a:ext>
                </a:extLst>
              </a:tr>
              <a:tr h="72084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Выездное областное координационное совещание при Акиме области в одном из пилотных регионов с участием ОП, Суб-получателей, чтобы объединить платформы Маслихата, УЗО, НПО, КГН  - на местном уровне.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598289"/>
                  </a:ext>
                </a:extLst>
              </a:tr>
              <a:tr h="509868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Встреча с председателем СКК по обсуждению плана позиционирования СКК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kk-K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 участием членов надзорного комитета СКК и заместителей СКК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613350"/>
                  </a:ext>
                </a:extLst>
              </a:tr>
              <a:tr h="20739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Поддержка программы ПТАО (совещания, встречи, связанные с результатами).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7380"/>
                  </a:ext>
                </a:extLst>
              </a:tr>
              <a:tr h="3460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Участие во встречах партнеров по мере запроса от руководства СКК и ГФ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058998"/>
                  </a:ext>
                </a:extLst>
              </a:tr>
              <a:tr h="79117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тренинга для членов СКК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альтернатов</a:t>
                      </a:r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Основных получателей по правовым и гендерным вопросам 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(связь с эпидемиологической ситуацией, формулировка индикаторов, МиО) международные консультанты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$3000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991100"/>
                  </a:ext>
                </a:extLst>
              </a:tr>
              <a:tr h="578881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Два надзорных визита в регионы (1 регион по обеспечению устойчивости и 1 регион по статусу реализации действующего проекта)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161993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7D2F826C-D837-4A29-90CF-883AF028C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27948"/>
            <a:ext cx="10515600" cy="353089"/>
          </a:xfrm>
        </p:spPr>
        <p:txBody>
          <a:bodyPr>
            <a:noAutofit/>
          </a:bodyPr>
          <a:lstStyle/>
          <a:p>
            <a:r>
              <a:rPr lang="ru-RU" sz="2400" dirty="0">
                <a:latin typeface="Arial Black" panose="020B0A04020102020204" pitchFamily="34" charset="0"/>
                <a:cs typeface="Arial" panose="020B0604020202020204" pitchFamily="34" charset="0"/>
              </a:rPr>
              <a:t>План на 2023 год: предложения Секретариата СКК</a:t>
            </a:r>
            <a:endParaRPr lang="en-US" sz="24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44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58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b="1" dirty="0">
                <a:solidFill>
                  <a:srgbClr val="008000"/>
                </a:solidFill>
                <a:latin typeface="Myriad Roman" charset="0"/>
              </a:rPr>
              <a:t>Основные участники</a:t>
            </a:r>
            <a:endParaRPr lang="fr-FR" b="1" dirty="0">
              <a:solidFill>
                <a:srgbClr val="008000"/>
              </a:solidFill>
              <a:latin typeface="Myriad Roman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1644651"/>
            <a:ext cx="577850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1606550" y="2190751"/>
            <a:ext cx="996950" cy="373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800" dirty="0"/>
              <a:t>ГФ</a:t>
            </a:r>
            <a:endParaRPr lang="fr-FR" sz="1800" dirty="0"/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2660651" y="2332038"/>
            <a:ext cx="1217613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e 40"/>
          <p:cNvGrpSpPr>
            <a:grpSpLocks/>
          </p:cNvGrpSpPr>
          <p:nvPr/>
        </p:nvGrpSpPr>
        <p:grpSpPr bwMode="auto">
          <a:xfrm>
            <a:off x="8797926" y="3119439"/>
            <a:ext cx="1546225" cy="847725"/>
            <a:chOff x="4426186" y="5699653"/>
            <a:chExt cx="1499689" cy="857026"/>
          </a:xfrm>
        </p:grpSpPr>
        <p:sp>
          <p:nvSpPr>
            <p:cNvPr id="31" name="Émoticône 30"/>
            <p:cNvSpPr/>
            <p:nvPr/>
          </p:nvSpPr>
          <p:spPr>
            <a:xfrm>
              <a:off x="4935834" y="5699653"/>
              <a:ext cx="455758" cy="503944"/>
            </a:xfrm>
            <a:prstGeom prst="smileyFac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6436" name="ZoneTexte 39"/>
            <p:cNvSpPr txBox="1">
              <a:spLocks noChangeArrowheads="1"/>
            </p:cNvSpPr>
            <p:nvPr/>
          </p:nvSpPr>
          <p:spPr bwMode="auto">
            <a:xfrm>
              <a:off x="4426186" y="6183667"/>
              <a:ext cx="1499689" cy="3730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800" b="1" dirty="0"/>
                <a:t>ОП</a:t>
              </a:r>
              <a:endParaRPr lang="fr-FR" sz="1800" b="1" dirty="0"/>
            </a:p>
          </p:txBody>
        </p:sp>
      </p:grp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3695701" y="2557464"/>
            <a:ext cx="10906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400" dirty="0"/>
              <a:t>СТРАНА</a:t>
            </a:r>
            <a:endParaRPr lang="fr-FR" sz="1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5760" y="2132856"/>
            <a:ext cx="648072" cy="432048"/>
          </a:xfrm>
          <a:prstGeom prst="rect">
            <a:avLst/>
          </a:prstGeom>
        </p:spPr>
      </p:pic>
      <p:cxnSp>
        <p:nvCxnSpPr>
          <p:cNvPr id="15" name="Connecteur droit avec flèche 14"/>
          <p:cNvCxnSpPr/>
          <p:nvPr/>
        </p:nvCxnSpPr>
        <p:spPr>
          <a:xfrm>
            <a:off x="4670425" y="2332038"/>
            <a:ext cx="598488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5194300" y="2084389"/>
            <a:ext cx="965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b="1" dirty="0"/>
              <a:t>СКК</a:t>
            </a:r>
            <a:endParaRPr lang="fr-FR" sz="1800" b="1" dirty="0"/>
          </a:p>
        </p:txBody>
      </p:sp>
      <p:sp>
        <p:nvSpPr>
          <p:cNvPr id="20" name="Accolade fermante 19"/>
          <p:cNvSpPr/>
          <p:nvPr/>
        </p:nvSpPr>
        <p:spPr>
          <a:xfrm>
            <a:off x="5927726" y="2016125"/>
            <a:ext cx="284163" cy="54133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6173789" y="1814514"/>
            <a:ext cx="21605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eaLnBrk="1" hangingPunct="1"/>
            <a:r>
              <a:rPr lang="ru-RU" sz="1200" b="1" dirty="0"/>
              <a:t>ПРАВИТЕЛЬСТВО (8 министерств)</a:t>
            </a:r>
            <a:endParaRPr lang="fr-FR" sz="1200" b="1" dirty="0"/>
          </a:p>
          <a:p>
            <a:pPr eaLnBrk="1" hangingPunct="1"/>
            <a:r>
              <a:rPr lang="ru-RU" sz="1200" b="1" dirty="0"/>
              <a:t>НПО</a:t>
            </a:r>
            <a:endParaRPr lang="fr-FR" sz="1200" b="1" dirty="0"/>
          </a:p>
          <a:p>
            <a:pPr eaLnBrk="1" hangingPunct="1"/>
            <a:r>
              <a:rPr lang="ru-RU" sz="1200" b="1" dirty="0"/>
              <a:t>МЕЖД.ОРГ.</a:t>
            </a:r>
            <a:endParaRPr lang="fr-FR" sz="1200" b="1" dirty="0"/>
          </a:p>
          <a:p>
            <a:pPr eaLnBrk="1" hangingPunct="1"/>
            <a:r>
              <a:rPr lang="ru-RU" sz="1200" b="1" dirty="0"/>
              <a:t>ЛЖВ</a:t>
            </a:r>
            <a:endParaRPr lang="fr-FR" sz="1200" b="1" dirty="0"/>
          </a:p>
        </p:txBody>
      </p:sp>
      <p:sp>
        <p:nvSpPr>
          <p:cNvPr id="33" name="ZoneTexte 32"/>
          <p:cNvSpPr txBox="1">
            <a:spLocks noChangeArrowheads="1"/>
          </p:cNvSpPr>
          <p:nvPr/>
        </p:nvSpPr>
        <p:spPr bwMode="auto">
          <a:xfrm>
            <a:off x="6240017" y="1412777"/>
            <a:ext cx="25352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400" i="1" dirty="0"/>
              <a:t>координирует</a:t>
            </a:r>
            <a:r>
              <a:rPr lang="fr-FR" sz="1400" i="1" dirty="0"/>
              <a:t> &amp; </a:t>
            </a:r>
            <a:r>
              <a:rPr lang="ru-RU" sz="1400" i="1" dirty="0"/>
              <a:t>подает</a:t>
            </a:r>
            <a:endParaRPr lang="fr-FR" sz="1400" i="1" dirty="0"/>
          </a:p>
        </p:txBody>
      </p:sp>
      <p:cxnSp>
        <p:nvCxnSpPr>
          <p:cNvPr id="35" name="Connecteur droit avec flèche 34"/>
          <p:cNvCxnSpPr/>
          <p:nvPr/>
        </p:nvCxnSpPr>
        <p:spPr>
          <a:xfrm flipV="1">
            <a:off x="7319964" y="2332038"/>
            <a:ext cx="504825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>
            <a:spLocks noChangeArrowheads="1"/>
          </p:cNvSpPr>
          <p:nvPr/>
        </p:nvSpPr>
        <p:spPr bwMode="auto">
          <a:xfrm>
            <a:off x="8904312" y="2564905"/>
            <a:ext cx="108012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ru-RU" sz="1400" i="1" dirty="0"/>
              <a:t>выбирает</a:t>
            </a:r>
            <a:endParaRPr lang="fr-FR" sz="1400" i="1" dirty="0"/>
          </a:p>
        </p:txBody>
      </p:sp>
      <p:grpSp>
        <p:nvGrpSpPr>
          <p:cNvPr id="136" name="Groupe 135"/>
          <p:cNvGrpSpPr>
            <a:grpSpLocks/>
          </p:cNvGrpSpPr>
          <p:nvPr/>
        </p:nvGrpSpPr>
        <p:grpSpPr bwMode="auto">
          <a:xfrm>
            <a:off x="7918450" y="1762125"/>
            <a:ext cx="2749550" cy="768350"/>
            <a:chOff x="6393774" y="1762700"/>
            <a:chExt cx="2750226" cy="767409"/>
          </a:xfrm>
        </p:grpSpPr>
        <p:sp>
          <p:nvSpPr>
            <p:cNvPr id="23" name="Organigramme : Multidocument 22"/>
            <p:cNvSpPr/>
            <p:nvPr/>
          </p:nvSpPr>
          <p:spPr>
            <a:xfrm>
              <a:off x="6393774" y="1929184"/>
              <a:ext cx="1130578" cy="600925"/>
            </a:xfrm>
            <a:prstGeom prst="flowChartMultidocumen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b="1" dirty="0">
                  <a:solidFill>
                    <a:schemeClr val="tx1"/>
                  </a:solidFill>
                </a:rPr>
                <a:t>СТРАНОВАЯ</a:t>
              </a:r>
            </a:p>
            <a:p>
              <a:pPr algn="ctr">
                <a:defRPr/>
              </a:pPr>
              <a:r>
                <a:rPr lang="ru-RU" sz="1000" b="1" dirty="0">
                  <a:solidFill>
                    <a:schemeClr val="tx1"/>
                  </a:solidFill>
                </a:rPr>
                <a:t>ЗАЯВКА</a:t>
              </a:r>
              <a:endParaRPr lang="fr-FR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438" name="ZoneTexte 36"/>
            <p:cNvSpPr txBox="1">
              <a:spLocks noChangeArrowheads="1"/>
            </p:cNvSpPr>
            <p:nvPr/>
          </p:nvSpPr>
          <p:spPr bwMode="auto">
            <a:xfrm>
              <a:off x="7524327" y="1762700"/>
              <a:ext cx="1619673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7800" indent="-1778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eaLnBrk="1" hangingPunct="1">
                <a:buFont typeface="Wingdings" charset="0"/>
                <a:buChar char="Ø"/>
              </a:pPr>
              <a:r>
                <a:rPr lang="ru-RU" sz="1400" b="1" i="1" dirty="0"/>
                <a:t>ЦЕЛИ</a:t>
              </a:r>
              <a:endParaRPr lang="fr-FR" sz="1400" b="1" i="1" dirty="0"/>
            </a:p>
            <a:p>
              <a:pPr eaLnBrk="1" hangingPunct="1">
                <a:buFont typeface="Wingdings" charset="0"/>
                <a:buChar char="Ø"/>
              </a:pPr>
              <a:r>
                <a:rPr lang="ru-RU" sz="1400" b="1" i="1" dirty="0"/>
                <a:t>задачи</a:t>
              </a:r>
              <a:endParaRPr lang="fr-FR" sz="1400" b="1" i="1" dirty="0"/>
            </a:p>
            <a:p>
              <a:pPr eaLnBrk="1" hangingPunct="1">
                <a:buFont typeface="Wingdings" charset="0"/>
                <a:buChar char="Ø"/>
              </a:pPr>
              <a:r>
                <a:rPr lang="ru-RU" sz="1400" b="1" i="1" dirty="0"/>
                <a:t>мероприятия</a:t>
              </a:r>
              <a:endParaRPr lang="fr-FR" sz="1400" b="1" i="1" dirty="0"/>
            </a:p>
          </p:txBody>
        </p:sp>
      </p:grpSp>
      <p:cxnSp>
        <p:nvCxnSpPr>
          <p:cNvPr id="1038" name="Connecteur droit avec flèche 1037"/>
          <p:cNvCxnSpPr>
            <a:stCxn id="23" idx="2"/>
            <a:endCxn id="31" idx="0"/>
          </p:cNvCxnSpPr>
          <p:nvPr/>
        </p:nvCxnSpPr>
        <p:spPr>
          <a:xfrm>
            <a:off x="8404226" y="2506664"/>
            <a:ext cx="1154113" cy="612775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0" name="Groupe 139"/>
          <p:cNvGrpSpPr>
            <a:grpSpLocks/>
          </p:cNvGrpSpPr>
          <p:nvPr/>
        </p:nvGrpSpPr>
        <p:grpSpPr bwMode="auto">
          <a:xfrm>
            <a:off x="2105026" y="2563813"/>
            <a:ext cx="7466013" cy="2030412"/>
            <a:chOff x="581247" y="2563089"/>
            <a:chExt cx="7466272" cy="2031271"/>
          </a:xfrm>
        </p:grpSpPr>
        <p:sp>
          <p:nvSpPr>
            <p:cNvPr id="61" name="Carré corné 60"/>
            <p:cNvSpPr/>
            <p:nvPr/>
          </p:nvSpPr>
          <p:spPr>
            <a:xfrm>
              <a:off x="1136891" y="3855861"/>
              <a:ext cx="1214480" cy="738499"/>
            </a:xfrm>
            <a:prstGeom prst="foldedCorner">
              <a:avLst/>
            </a:prstGeom>
            <a:solidFill>
              <a:schemeClr val="accent3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b="1" dirty="0">
                  <a:solidFill>
                    <a:schemeClr val="tx1"/>
                  </a:solidFill>
                </a:rPr>
                <a:t>ГРАНТОВЫЙ ДОГОВОР</a:t>
              </a:r>
              <a:endParaRPr lang="fr-FR" sz="1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048" name="Connecteur en angle 1047"/>
            <p:cNvCxnSpPr>
              <a:stCxn id="3" idx="2"/>
              <a:endCxn id="61" idx="1"/>
            </p:cNvCxnSpPr>
            <p:nvPr/>
          </p:nvCxnSpPr>
          <p:spPr>
            <a:xfrm rot="16200000" flipH="1">
              <a:off x="28455" y="3115881"/>
              <a:ext cx="1661228" cy="555644"/>
            </a:xfrm>
            <a:prstGeom prst="bentConnector2">
              <a:avLst/>
            </a:prstGeom>
            <a:ln w="4762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2" name="Connecteur en angle 1051"/>
            <p:cNvCxnSpPr>
              <a:stCxn id="61" idx="3"/>
              <a:endCxn id="16436" idx="0"/>
            </p:cNvCxnSpPr>
            <p:nvPr/>
          </p:nvCxnSpPr>
          <p:spPr>
            <a:xfrm flipV="1">
              <a:off x="2351371" y="3598577"/>
              <a:ext cx="5696148" cy="625740"/>
            </a:xfrm>
            <a:prstGeom prst="bentConnector4">
              <a:avLst>
                <a:gd name="adj1" fmla="val 43214"/>
                <a:gd name="adj2" fmla="val 85314"/>
              </a:avLst>
            </a:prstGeom>
            <a:ln w="47625">
              <a:solidFill>
                <a:srgbClr val="00B05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9" name="Connecteur en angle 1058"/>
          <p:cNvCxnSpPr>
            <a:stCxn id="23" idx="0"/>
            <a:endCxn id="3" idx="0"/>
          </p:cNvCxnSpPr>
          <p:nvPr/>
        </p:nvCxnSpPr>
        <p:spPr>
          <a:xfrm rot="16200000" flipH="1" flipV="1">
            <a:off x="5202239" y="-1168400"/>
            <a:ext cx="261937" cy="6456363"/>
          </a:xfrm>
          <a:prstGeom prst="bentConnector3">
            <a:avLst>
              <a:gd name="adj1" fmla="val -87462"/>
            </a:avLst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ZoneTexte 99"/>
          <p:cNvSpPr txBox="1">
            <a:spLocks noChangeArrowheads="1"/>
          </p:cNvSpPr>
          <p:nvPr/>
        </p:nvSpPr>
        <p:spPr bwMode="auto">
          <a:xfrm>
            <a:off x="6691314" y="3783013"/>
            <a:ext cx="14929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600" i="1" dirty="0"/>
              <a:t>подписывает</a:t>
            </a:r>
            <a:endParaRPr lang="fr-FR" sz="1600" i="1" dirty="0"/>
          </a:p>
        </p:txBody>
      </p:sp>
      <p:grpSp>
        <p:nvGrpSpPr>
          <p:cNvPr id="137" name="Groupe 136"/>
          <p:cNvGrpSpPr>
            <a:grpSpLocks/>
          </p:cNvGrpSpPr>
          <p:nvPr/>
        </p:nvGrpSpPr>
        <p:grpSpPr bwMode="auto">
          <a:xfrm>
            <a:off x="9198859" y="3782462"/>
            <a:ext cx="1512298" cy="1393474"/>
            <a:chOff x="7675544" y="3781936"/>
            <a:chExt cx="1510733" cy="1393780"/>
          </a:xfrm>
        </p:grpSpPr>
        <p:grpSp>
          <p:nvGrpSpPr>
            <p:cNvPr id="1075" name="Groupe 1074"/>
            <p:cNvGrpSpPr/>
            <p:nvPr/>
          </p:nvGrpSpPr>
          <p:grpSpPr>
            <a:xfrm>
              <a:off x="7675544" y="4420573"/>
              <a:ext cx="801825" cy="442477"/>
              <a:chOff x="7690510" y="4117799"/>
              <a:chExt cx="801825" cy="442477"/>
            </a:xfrm>
            <a:solidFill>
              <a:srgbClr val="FFFF99"/>
            </a:solidFill>
          </p:grpSpPr>
          <p:sp>
            <p:nvSpPr>
              <p:cNvPr id="117" name="Émoticône 116"/>
              <p:cNvSpPr/>
              <p:nvPr/>
            </p:nvSpPr>
            <p:spPr>
              <a:xfrm>
                <a:off x="7690510" y="4158334"/>
                <a:ext cx="316344" cy="401942"/>
              </a:xfrm>
              <a:prstGeom prst="smileyFac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118" name="Émoticône 117"/>
              <p:cNvSpPr/>
              <p:nvPr/>
            </p:nvSpPr>
            <p:spPr>
              <a:xfrm>
                <a:off x="7918285" y="4117799"/>
                <a:ext cx="316344" cy="401942"/>
              </a:xfrm>
              <a:prstGeom prst="smileyFac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119" name="Émoticône 118"/>
              <p:cNvSpPr/>
              <p:nvPr/>
            </p:nvSpPr>
            <p:spPr>
              <a:xfrm>
                <a:off x="8175991" y="4158334"/>
                <a:ext cx="316344" cy="401942"/>
              </a:xfrm>
              <a:prstGeom prst="smileyFac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</p:grpSp>
        <p:cxnSp>
          <p:nvCxnSpPr>
            <p:cNvPr id="1077" name="Connecteur droit avec flèche 1076"/>
            <p:cNvCxnSpPr>
              <a:cxnSpLocks/>
            </p:cNvCxnSpPr>
            <p:nvPr/>
          </p:nvCxnSpPr>
          <p:spPr>
            <a:xfrm>
              <a:off x="7977616" y="3968037"/>
              <a:ext cx="14272" cy="452537"/>
            </a:xfrm>
            <a:prstGeom prst="straightConnector1">
              <a:avLst/>
            </a:prstGeom>
            <a:ln w="476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30" name="ZoneTexte 123"/>
            <p:cNvSpPr txBox="1">
              <a:spLocks noChangeArrowheads="1"/>
            </p:cNvSpPr>
            <p:nvPr/>
          </p:nvSpPr>
          <p:spPr bwMode="auto">
            <a:xfrm>
              <a:off x="7981297" y="3781936"/>
              <a:ext cx="1204980" cy="307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ru-RU" sz="1400" i="1" dirty="0"/>
                <a:t>выбирает</a:t>
              </a:r>
              <a:endParaRPr lang="fr-FR" sz="1400" i="1" dirty="0"/>
            </a:p>
          </p:txBody>
        </p:sp>
        <p:sp>
          <p:nvSpPr>
            <p:cNvPr id="16431" name="ZoneTexte 124"/>
            <p:cNvSpPr txBox="1">
              <a:spLocks noChangeArrowheads="1"/>
            </p:cNvSpPr>
            <p:nvPr/>
          </p:nvSpPr>
          <p:spPr bwMode="auto">
            <a:xfrm>
              <a:off x="7680154" y="4837162"/>
              <a:ext cx="96174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600" b="1" dirty="0"/>
                <a:t>СП</a:t>
              </a:r>
              <a:endParaRPr lang="fr-FR" sz="1600" b="1" dirty="0"/>
            </a:p>
          </p:txBody>
        </p:sp>
      </p:grpSp>
      <p:grpSp>
        <p:nvGrpSpPr>
          <p:cNvPr id="138" name="Groupe 137"/>
          <p:cNvGrpSpPr>
            <a:grpSpLocks/>
          </p:cNvGrpSpPr>
          <p:nvPr/>
        </p:nvGrpSpPr>
        <p:grpSpPr bwMode="auto">
          <a:xfrm>
            <a:off x="3268663" y="3848101"/>
            <a:ext cx="5884862" cy="1693863"/>
            <a:chOff x="1744524" y="3848561"/>
            <a:chExt cx="5885260" cy="1692730"/>
          </a:xfrm>
        </p:grpSpPr>
        <p:sp>
          <p:nvSpPr>
            <p:cNvPr id="16424" name="ZoneTexte 108"/>
            <p:cNvSpPr txBox="1">
              <a:spLocks noChangeArrowheads="1"/>
            </p:cNvSpPr>
            <p:nvPr/>
          </p:nvSpPr>
          <p:spPr bwMode="auto">
            <a:xfrm>
              <a:off x="3221704" y="4586838"/>
              <a:ext cx="3348675" cy="338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600" i="1" dirty="0"/>
                <a:t>Реализует проект по гранту ГФ</a:t>
              </a:r>
              <a:endParaRPr lang="fr-FR" sz="1600" i="1" dirty="0"/>
            </a:p>
          </p:txBody>
        </p:sp>
        <p:grpSp>
          <p:nvGrpSpPr>
            <p:cNvPr id="16425" name="Groupe 104"/>
            <p:cNvGrpSpPr>
              <a:grpSpLocks/>
            </p:cNvGrpSpPr>
            <p:nvPr/>
          </p:nvGrpSpPr>
          <p:grpSpPr bwMode="auto">
            <a:xfrm>
              <a:off x="1744524" y="3848561"/>
              <a:ext cx="5885260" cy="1692730"/>
              <a:chOff x="1655654" y="3618107"/>
              <a:chExt cx="5885260" cy="1692730"/>
            </a:xfrm>
          </p:grpSpPr>
          <p:sp>
            <p:nvSpPr>
              <p:cNvPr id="1079" name="Accolade ouvrante 1078"/>
              <p:cNvSpPr/>
              <p:nvPr/>
            </p:nvSpPr>
            <p:spPr>
              <a:xfrm>
                <a:off x="6974139" y="3618107"/>
                <a:ext cx="566775" cy="1692730"/>
              </a:xfrm>
              <a:prstGeom prst="leftBrace">
                <a:avLst>
                  <a:gd name="adj1" fmla="val 8333"/>
                  <a:gd name="adj2" fmla="val 67603"/>
                </a:avLst>
              </a:prstGeom>
              <a:ln w="47625">
                <a:solidFill>
                  <a:schemeClr val="accent6">
                    <a:lumMod val="60000"/>
                    <a:lumOff val="40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cxnSp>
            <p:nvCxnSpPr>
              <p:cNvPr id="1085" name="Connecteur en angle 1084"/>
              <p:cNvCxnSpPr>
                <a:stCxn id="1079" idx="1"/>
                <a:endCxn id="61" idx="2"/>
              </p:cNvCxnSpPr>
              <p:nvPr/>
            </p:nvCxnSpPr>
            <p:spPr>
              <a:xfrm rot="10800000">
                <a:off x="1655654" y="4363733"/>
                <a:ext cx="5318485" cy="398196"/>
              </a:xfrm>
              <a:prstGeom prst="bentConnector2">
                <a:avLst/>
              </a:prstGeom>
              <a:ln w="47625">
                <a:solidFill>
                  <a:schemeClr val="accent6">
                    <a:lumMod val="60000"/>
                    <a:lumOff val="40000"/>
                  </a:schemeClr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5" name="Connecteur en angle 74"/>
          <p:cNvCxnSpPr>
            <a:stCxn id="31" idx="6"/>
          </p:cNvCxnSpPr>
          <p:nvPr/>
        </p:nvCxnSpPr>
        <p:spPr>
          <a:xfrm flipH="1">
            <a:off x="6240464" y="3368676"/>
            <a:ext cx="3552825" cy="2652713"/>
          </a:xfrm>
          <a:prstGeom prst="bentConnector3">
            <a:avLst>
              <a:gd name="adj1" fmla="val -18466"/>
            </a:avLst>
          </a:prstGeom>
          <a:ln w="317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rganigramme : Multidocument 76"/>
          <p:cNvSpPr/>
          <p:nvPr/>
        </p:nvSpPr>
        <p:spPr>
          <a:xfrm>
            <a:off x="4871865" y="5517233"/>
            <a:ext cx="1373187" cy="936625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>
                <a:solidFill>
                  <a:schemeClr val="tx1"/>
                </a:solidFill>
              </a:rPr>
              <a:t>PU/DR</a:t>
            </a:r>
            <a:endParaRPr lang="fr-FR" b="1">
              <a:solidFill>
                <a:schemeClr val="tx1"/>
              </a:solidFill>
            </a:endParaRPr>
          </a:p>
        </p:txBody>
      </p:sp>
      <p:grpSp>
        <p:nvGrpSpPr>
          <p:cNvPr id="139" name="Groupe 138"/>
          <p:cNvGrpSpPr>
            <a:grpSpLocks/>
          </p:cNvGrpSpPr>
          <p:nvPr/>
        </p:nvGrpSpPr>
        <p:grpSpPr bwMode="auto">
          <a:xfrm>
            <a:off x="3357564" y="5434014"/>
            <a:ext cx="722213" cy="871537"/>
            <a:chOff x="1833266" y="5433698"/>
            <a:chExt cx="722282" cy="871586"/>
          </a:xfrm>
        </p:grpSpPr>
        <p:sp>
          <p:nvSpPr>
            <p:cNvPr id="149" name="Émoticône 148"/>
            <p:cNvSpPr/>
            <p:nvPr/>
          </p:nvSpPr>
          <p:spPr>
            <a:xfrm>
              <a:off x="1915825" y="5806781"/>
              <a:ext cx="469945" cy="498503"/>
            </a:xfrm>
            <a:prstGeom prst="smileyFac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6423" name="ZoneTexte 156"/>
            <p:cNvSpPr txBox="1">
              <a:spLocks noChangeArrowheads="1"/>
            </p:cNvSpPr>
            <p:nvPr/>
          </p:nvSpPr>
          <p:spPr bwMode="auto">
            <a:xfrm>
              <a:off x="1833266" y="5433698"/>
              <a:ext cx="722282" cy="338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600" b="1" dirty="0"/>
                <a:t>МАФ</a:t>
              </a:r>
              <a:endParaRPr lang="fr-FR" sz="1600" b="1" dirty="0"/>
            </a:p>
          </p:txBody>
        </p:sp>
      </p:grpSp>
      <p:cxnSp>
        <p:nvCxnSpPr>
          <p:cNvPr id="86" name="Connecteur droit avec flèche 85"/>
          <p:cNvCxnSpPr>
            <a:stCxn id="77" idx="1"/>
            <a:endCxn id="149" idx="6"/>
          </p:cNvCxnSpPr>
          <p:nvPr/>
        </p:nvCxnSpPr>
        <p:spPr>
          <a:xfrm flipH="1">
            <a:off x="3910014" y="5985545"/>
            <a:ext cx="961850" cy="70768"/>
          </a:xfrm>
          <a:prstGeom prst="straightConnector1">
            <a:avLst/>
          </a:prstGeom>
          <a:ln w="317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ZoneTexte 159"/>
          <p:cNvSpPr txBox="1">
            <a:spLocks noChangeArrowheads="1"/>
          </p:cNvSpPr>
          <p:nvPr/>
        </p:nvSpPr>
        <p:spPr bwMode="auto">
          <a:xfrm>
            <a:off x="6567489" y="5989638"/>
            <a:ext cx="352179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eaLnBrk="1" hangingPunct="1"/>
            <a:r>
              <a:rPr lang="ru-RU" sz="1400" i="1" dirty="0"/>
              <a:t>Отчитывается по РЕЗУЛЬТАТАМ, запрашивает ФИНАНСИРОВАНИЕ </a:t>
            </a:r>
            <a:endParaRPr lang="fr-FR" sz="1400" i="1" dirty="0"/>
          </a:p>
        </p:txBody>
      </p:sp>
      <p:sp>
        <p:nvSpPr>
          <p:cNvPr id="161" name="ZoneTexte 160"/>
          <p:cNvSpPr txBox="1">
            <a:spLocks noChangeArrowheads="1"/>
          </p:cNvSpPr>
          <p:nvPr/>
        </p:nvSpPr>
        <p:spPr bwMode="auto">
          <a:xfrm>
            <a:off x="1838325" y="5405438"/>
            <a:ext cx="1455738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600" i="1" dirty="0"/>
              <a:t>проверяет</a:t>
            </a:r>
            <a:r>
              <a:rPr lang="fr-FR" sz="1600" i="1" dirty="0"/>
              <a:t> &amp; </a:t>
            </a:r>
            <a:r>
              <a:rPr lang="ru-RU" sz="1600" i="1" dirty="0"/>
              <a:t>подает</a:t>
            </a:r>
            <a:endParaRPr lang="fr-FR" sz="1600" i="1" dirty="0"/>
          </a:p>
        </p:txBody>
      </p:sp>
      <p:cxnSp>
        <p:nvCxnSpPr>
          <p:cNvPr id="88" name="Connecteur en angle 87"/>
          <p:cNvCxnSpPr>
            <a:stCxn id="149" idx="2"/>
          </p:cNvCxnSpPr>
          <p:nvPr/>
        </p:nvCxnSpPr>
        <p:spPr>
          <a:xfrm rot="10800000">
            <a:off x="1698625" y="2563813"/>
            <a:ext cx="1741488" cy="3492500"/>
          </a:xfrm>
          <a:prstGeom prst="bentConnector2">
            <a:avLst/>
          </a:prstGeom>
          <a:ln w="317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2" name="Groupe 161"/>
          <p:cNvGrpSpPr>
            <a:grpSpLocks/>
          </p:cNvGrpSpPr>
          <p:nvPr/>
        </p:nvGrpSpPr>
        <p:grpSpPr bwMode="auto">
          <a:xfrm>
            <a:off x="2382839" y="2644775"/>
            <a:ext cx="6942137" cy="927100"/>
            <a:chOff x="859069" y="2645162"/>
            <a:chExt cx="6941468" cy="926085"/>
          </a:xfrm>
        </p:grpSpPr>
        <p:sp>
          <p:nvSpPr>
            <p:cNvPr id="16420" name="ZoneTexte 11"/>
            <p:cNvSpPr txBox="1">
              <a:spLocks noChangeArrowheads="1"/>
            </p:cNvSpPr>
            <p:nvPr/>
          </p:nvSpPr>
          <p:spPr bwMode="auto">
            <a:xfrm>
              <a:off x="995188" y="3199288"/>
              <a:ext cx="245089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600" i="1" dirty="0"/>
                <a:t>выделяет</a:t>
              </a:r>
              <a:endParaRPr lang="fr-FR" sz="1600" i="1" dirty="0"/>
            </a:p>
          </p:txBody>
        </p:sp>
        <p:cxnSp>
          <p:nvCxnSpPr>
            <p:cNvPr id="112" name="Connecteur en angle 111"/>
            <p:cNvCxnSpPr/>
            <p:nvPr/>
          </p:nvCxnSpPr>
          <p:spPr>
            <a:xfrm>
              <a:off x="859069" y="2645162"/>
              <a:ext cx="6941468" cy="926085"/>
            </a:xfrm>
            <a:prstGeom prst="bentConnector3">
              <a:avLst>
                <a:gd name="adj1" fmla="val -126"/>
              </a:avLst>
            </a:prstGeom>
            <a:ln w="31750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2652241" y="1882825"/>
            <a:ext cx="11480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kk-KZ" i="1" dirty="0"/>
              <a:t>Письмо </a:t>
            </a:r>
            <a:r>
              <a:rPr lang="fr-FR" i="1" dirty="0"/>
              <a:t>$ </a:t>
            </a:r>
            <a:endParaRPr lang="fr-FR" dirty="0"/>
          </a:p>
        </p:txBody>
      </p:sp>
      <p:grpSp>
        <p:nvGrpSpPr>
          <p:cNvPr id="159" name="Groupe 158"/>
          <p:cNvGrpSpPr>
            <a:grpSpLocks/>
          </p:cNvGrpSpPr>
          <p:nvPr/>
        </p:nvGrpSpPr>
        <p:grpSpPr bwMode="auto">
          <a:xfrm>
            <a:off x="5430839" y="2546053"/>
            <a:ext cx="3894137" cy="841672"/>
            <a:chOff x="3907587" y="2546155"/>
            <a:chExt cx="3892951" cy="841727"/>
          </a:xfrm>
        </p:grpSpPr>
        <p:pic>
          <p:nvPicPr>
            <p:cNvPr id="16416" name="Picture 7" descr="C:\Users\Giraud\AppData\Local\Microsoft\Windows\Temporary Internet Files\Content.IE5\4HUG2ZMP\MC900345367[1].wm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7587" y="2660303"/>
              <a:ext cx="727579" cy="7275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51" name="Connecteur droit avec flèche 150"/>
            <p:cNvCxnSpPr>
              <a:stCxn id="16416" idx="3"/>
              <a:endCxn id="31" idx="2"/>
            </p:cNvCxnSpPr>
            <p:nvPr/>
          </p:nvCxnSpPr>
          <p:spPr>
            <a:xfrm>
              <a:off x="4634441" y="3024321"/>
              <a:ext cx="3166097" cy="344510"/>
            </a:xfrm>
            <a:prstGeom prst="straightConnector1">
              <a:avLst/>
            </a:prstGeom>
            <a:ln w="25400">
              <a:solidFill>
                <a:schemeClr val="tx2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cteur droit 157"/>
            <p:cNvCxnSpPr>
              <a:stCxn id="18" idx="2"/>
              <a:endCxn id="16416" idx="0"/>
            </p:cNvCxnSpPr>
            <p:nvPr/>
          </p:nvCxnSpPr>
          <p:spPr>
            <a:xfrm>
              <a:off x="4153574" y="2546155"/>
              <a:ext cx="117803" cy="114148"/>
            </a:xfrm>
            <a:prstGeom prst="line">
              <a:avLst/>
            </a:prstGeom>
            <a:ln w="25400">
              <a:solidFill>
                <a:schemeClr val="tx2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19" name="ZoneTexte 225"/>
            <p:cNvSpPr txBox="1">
              <a:spLocks noChangeArrowheads="1"/>
            </p:cNvSpPr>
            <p:nvPr/>
          </p:nvSpPr>
          <p:spPr bwMode="auto">
            <a:xfrm>
              <a:off x="5220421" y="2781045"/>
              <a:ext cx="1629148" cy="338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ru-RU" sz="1600" i="1" dirty="0"/>
                <a:t>надзор</a:t>
              </a:r>
              <a:endParaRPr lang="fr-FR" sz="1600" i="1" dirty="0"/>
            </a:p>
          </p:txBody>
        </p:sp>
      </p:grpSp>
      <p:sp>
        <p:nvSpPr>
          <p:cNvPr id="59" name="Émoticône 118">
            <a:extLst>
              <a:ext uri="{FF2B5EF4-FFF2-40B4-BE49-F238E27FC236}">
                <a16:creationId xmlns:a16="http://schemas.microsoft.com/office/drawing/2014/main" id="{50936F78-1F2C-4007-9C87-6DC43F2D4335}"/>
              </a:ext>
            </a:extLst>
          </p:cNvPr>
          <p:cNvSpPr/>
          <p:nvPr/>
        </p:nvSpPr>
        <p:spPr bwMode="auto">
          <a:xfrm>
            <a:off x="9091641" y="5203985"/>
            <a:ext cx="343713" cy="402906"/>
          </a:xfrm>
          <a:prstGeom prst="smileyFace">
            <a:avLst>
              <a:gd name="adj" fmla="val 4653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0" name="Émoticône 118">
            <a:extLst>
              <a:ext uri="{FF2B5EF4-FFF2-40B4-BE49-F238E27FC236}">
                <a16:creationId xmlns:a16="http://schemas.microsoft.com/office/drawing/2014/main" id="{FFF70E90-8BA8-40B0-B121-B53207301173}"/>
              </a:ext>
            </a:extLst>
          </p:cNvPr>
          <p:cNvSpPr/>
          <p:nvPr/>
        </p:nvSpPr>
        <p:spPr bwMode="auto">
          <a:xfrm>
            <a:off x="9746720" y="5223578"/>
            <a:ext cx="316672" cy="401854"/>
          </a:xfrm>
          <a:prstGeom prst="smileyFace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2" name="Émoticône 118">
            <a:extLst>
              <a:ext uri="{FF2B5EF4-FFF2-40B4-BE49-F238E27FC236}">
                <a16:creationId xmlns:a16="http://schemas.microsoft.com/office/drawing/2014/main" id="{A58AB93B-091B-475B-8EF6-8483ADF64AA0}"/>
              </a:ext>
            </a:extLst>
          </p:cNvPr>
          <p:cNvSpPr/>
          <p:nvPr/>
        </p:nvSpPr>
        <p:spPr bwMode="auto">
          <a:xfrm>
            <a:off x="9541690" y="5221286"/>
            <a:ext cx="316672" cy="401854"/>
          </a:xfrm>
          <a:prstGeom prst="smileyFace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3" name="Émoticône 118">
            <a:extLst>
              <a:ext uri="{FF2B5EF4-FFF2-40B4-BE49-F238E27FC236}">
                <a16:creationId xmlns:a16="http://schemas.microsoft.com/office/drawing/2014/main" id="{6C10E504-56C9-4FB2-AF4A-59AA24679785}"/>
              </a:ext>
            </a:extLst>
          </p:cNvPr>
          <p:cNvSpPr/>
          <p:nvPr/>
        </p:nvSpPr>
        <p:spPr bwMode="auto">
          <a:xfrm>
            <a:off x="9323389" y="5233087"/>
            <a:ext cx="316672" cy="401854"/>
          </a:xfrm>
          <a:prstGeom prst="smileyFace">
            <a:avLst>
              <a:gd name="adj" fmla="val 4653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1B780D7-5211-4DAF-97D5-9587679DF881}"/>
              </a:ext>
            </a:extLst>
          </p:cNvPr>
          <p:cNvSpPr txBox="1"/>
          <p:nvPr/>
        </p:nvSpPr>
        <p:spPr>
          <a:xfrm>
            <a:off x="9231630" y="5538775"/>
            <a:ext cx="6199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1800" b="1" dirty="0"/>
              <a:t>ССП</a:t>
            </a:r>
            <a:endParaRPr lang="fr-FR" sz="1800" b="1" dirty="0"/>
          </a:p>
        </p:txBody>
      </p:sp>
      <p:cxnSp>
        <p:nvCxnSpPr>
          <p:cNvPr id="65" name="Connecteur droit avec flèche 1076">
            <a:extLst>
              <a:ext uri="{FF2B5EF4-FFF2-40B4-BE49-F238E27FC236}">
                <a16:creationId xmlns:a16="http://schemas.microsoft.com/office/drawing/2014/main" id="{85A61D0E-6B1E-4FF9-90B7-12DF3DBA6C14}"/>
              </a:ext>
            </a:extLst>
          </p:cNvPr>
          <p:cNvCxnSpPr>
            <a:cxnSpLocks/>
          </p:cNvCxnSpPr>
          <p:nvPr/>
        </p:nvCxnSpPr>
        <p:spPr bwMode="auto">
          <a:xfrm>
            <a:off x="9447021" y="4824661"/>
            <a:ext cx="14287" cy="452438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20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/>
      <p:bldP spid="18" grpId="0"/>
      <p:bldP spid="20" grpId="0" animBg="1"/>
      <p:bldP spid="24" grpId="0"/>
      <p:bldP spid="33" grpId="0"/>
      <p:bldP spid="36" grpId="0"/>
      <p:bldP spid="100" grpId="0"/>
      <p:bldP spid="77" grpId="0" animBg="1"/>
      <p:bldP spid="160" grpId="0"/>
      <p:bldP spid="161" grpId="0"/>
      <p:bldP spid="1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25F90-3F67-4CF3-AC4A-48BF148C3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Спасибо!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5A694-1991-4191-93D9-871421E94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Демеуова Рысалды </a:t>
            </a:r>
          </a:p>
          <a:p>
            <a:pPr marL="0" indent="0" algn="ctr">
              <a:buNone/>
            </a:pPr>
            <a:r>
              <a:rPr lang="ru-RU" dirty="0"/>
              <a:t>Координатор Секретариата СКК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ryssaldy.demeuova@undp.org</a:t>
            </a:r>
            <a:endParaRPr lang="ru-RU" dirty="0"/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www.ccmkz.kz</a:t>
            </a:r>
            <a:r>
              <a:rPr lang="en-US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9990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3B41B-D878-4ACF-ADFF-724F590AF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440220"/>
            <a:ext cx="11010900" cy="57891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Источники финансирования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GB" dirty="0"/>
          </a:p>
          <a:p>
            <a:endParaRPr lang="en-GB" dirty="0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2A93EDDE-4D28-484A-BF31-49218791D516}"/>
              </a:ext>
            </a:extLst>
          </p:cNvPr>
          <p:cNvSpPr/>
          <p:nvPr/>
        </p:nvSpPr>
        <p:spPr>
          <a:xfrm>
            <a:off x="614752" y="2195511"/>
            <a:ext cx="3476625" cy="29432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“Support to the CCM” $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255,000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2020-2022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“CCM Evolution” $60,050 (2021-2023)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70CD36D6-50DB-4CD0-B6C4-1FE732E85925}"/>
              </a:ext>
            </a:extLst>
          </p:cNvPr>
          <p:cNvSpPr/>
          <p:nvPr/>
        </p:nvSpPr>
        <p:spPr>
          <a:xfrm>
            <a:off x="7438441" y="2373280"/>
            <a:ext cx="2852250" cy="211144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UNAIDS/UBRAF </a:t>
            </a:r>
          </a:p>
          <a:p>
            <a:pPr algn="ctr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$56,750</a:t>
            </a:r>
          </a:p>
          <a:p>
            <a:pPr algn="ctr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(2022)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CB3FA92B-BCCC-450C-B284-E16113CDE760}"/>
              </a:ext>
            </a:extLst>
          </p:cNvPr>
          <p:cNvSpPr/>
          <p:nvPr/>
        </p:nvSpPr>
        <p:spPr>
          <a:xfrm>
            <a:off x="3393185" y="4298731"/>
            <a:ext cx="2313932" cy="144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$</a:t>
            </a:r>
            <a:r>
              <a:rPr lang="ru-RU" dirty="0"/>
              <a:t>85000+38050</a:t>
            </a:r>
            <a:endParaRPr lang="en-US" dirty="0"/>
          </a:p>
          <a:p>
            <a:pPr algn="ctr"/>
            <a:r>
              <a:rPr lang="en-US" dirty="0"/>
              <a:t>(2022)</a:t>
            </a:r>
          </a:p>
        </p:txBody>
      </p:sp>
    </p:spTree>
    <p:extLst>
      <p:ext uri="{BB962C8B-B14F-4D97-AF65-F5344CB8AC3E}">
        <p14:creationId xmlns:p14="http://schemas.microsoft.com/office/powerpoint/2010/main" val="43184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2A3C5A-94C6-4D57-A017-FD506563F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ru-RU" sz="4000" dirty="0">
                <a:solidFill>
                  <a:srgbClr val="FFFFFF"/>
                </a:solidFill>
              </a:rPr>
              <a:t>Как работали?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19" name="Объект 2">
            <a:extLst>
              <a:ext uri="{FF2B5EF4-FFF2-40B4-BE49-F238E27FC236}">
                <a16:creationId xmlns:a16="http://schemas.microsoft.com/office/drawing/2014/main" id="{175CF75E-6FEC-0687-4469-FC79B759CE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005932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0524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14C0A0-7783-46F4-A29D-3D36CD2EB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ru-RU" sz="4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Сотрудники проекта</a:t>
            </a:r>
            <a:endParaRPr lang="en-US" sz="4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89AB6B-980C-4C96-A62D-DBAADA382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947568"/>
          </a:xfrm>
        </p:spPr>
        <p:txBody>
          <a:bodyPr anchor="ctr">
            <a:norm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Координатор Секретариата СКК – Демеуова Рысалды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(Алматы)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Эксперт проекта от ЮНВ  –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Оразалы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Фархат (офис при  МЗРК)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Ассистент проекта –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Шолтаева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Айгуль 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PIU - 50%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Секретарь платформы КГН – Ибрагимова Оксана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285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B110F-54A3-43E2-A818-FA90132C3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123" y="242596"/>
            <a:ext cx="11277600" cy="827571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Arial Black" panose="020B0A04020102020204" pitchFamily="34" charset="0"/>
              </a:rPr>
              <a:t>СКК в Казахстане – 27 членов</a:t>
            </a:r>
            <a:endParaRPr lang="en-GB" sz="2800" dirty="0">
              <a:latin typeface="Arial Black" panose="020B0A04020102020204" pitchFamily="34" charset="0"/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42DF4A55-1E0A-47F3-994A-F32AE8099140}"/>
              </a:ext>
            </a:extLst>
          </p:cNvPr>
          <p:cNvSpPr txBox="1">
            <a:spLocks/>
          </p:cNvSpPr>
          <p:nvPr/>
        </p:nvSpPr>
        <p:spPr>
          <a:xfrm>
            <a:off x="7001691" y="1070168"/>
            <a:ext cx="4724402" cy="52998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Выборы завершены в ноябре 2021 года. СКК учрежден приказом МЗРК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Председатель СКК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: Вице-Министр здравоохранения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Заместители председателя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СКК: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директор проекта АМЕС – Алматинская модель эпидемиологического контроля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(ICAP)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Представитель КГН (Сообщество ЛЖВ)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BDAE7862-3882-488C-9AE1-050F66ED1427}"/>
              </a:ext>
            </a:extLst>
          </p:cNvPr>
          <p:cNvGraphicFramePr>
            <a:graphicFrameLocks/>
          </p:cNvGraphicFramePr>
          <p:nvPr/>
        </p:nvGraphicFramePr>
        <p:xfrm>
          <a:off x="372123" y="1070167"/>
          <a:ext cx="6403249" cy="5545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4658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A8ED5C-5C8D-407A-B8AC-2E91B0EFB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800" y="252160"/>
            <a:ext cx="10515600" cy="39687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Arial Black" panose="020B0A04020102020204" pitchFamily="34" charset="0"/>
                <a:cs typeface="Aharoni" panose="020B0604020202020204" pitchFamily="2" charset="-79"/>
              </a:rPr>
              <a:t>Индикаторы СКК</a:t>
            </a:r>
            <a:endParaRPr lang="en-US" sz="2400" b="1" dirty="0">
              <a:latin typeface="Arial Black" panose="020B0A04020102020204" pitchFamily="34" charset="0"/>
              <a:cs typeface="Aharoni" panose="020B0604020202020204" pitchFamily="2" charset="-79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B32A670-5BB1-4711-B076-0F5EA7FDE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40879" y="762000"/>
            <a:ext cx="5036820" cy="5915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0000FF"/>
                </a:solidFill>
              </a:rPr>
              <a:t>Оценка ГФ по </a:t>
            </a:r>
            <a:r>
              <a:rPr lang="en-US" sz="1800" b="1" dirty="0">
                <a:solidFill>
                  <a:srgbClr val="0000FF"/>
                </a:solidFill>
              </a:rPr>
              <a:t>6-</a:t>
            </a:r>
            <a:r>
              <a:rPr lang="ru-RU" sz="1800" b="1" dirty="0" err="1">
                <a:solidFill>
                  <a:srgbClr val="0000FF"/>
                </a:solidFill>
              </a:rPr>
              <a:t>ти</a:t>
            </a:r>
            <a:r>
              <a:rPr lang="ru-RU" sz="1800" b="1" dirty="0">
                <a:solidFill>
                  <a:srgbClr val="0000FF"/>
                </a:solidFill>
              </a:rPr>
              <a:t> критериям ГФ к СКК:</a:t>
            </a:r>
            <a:endParaRPr lang="en-US" sz="1800" b="1" dirty="0">
              <a:solidFill>
                <a:srgbClr val="0000FF"/>
              </a:solidFill>
            </a:endParaRPr>
          </a:p>
          <a:p>
            <a:pPr marL="457200" indent="-457200">
              <a:buAutoNum type="arabicPeriod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Процесс разработки заявок на финансирование</a:t>
            </a:r>
          </a:p>
          <a:p>
            <a:pPr marL="457200" indent="-457200">
              <a:buAutoNum type="arabicPeriod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Процедуры назначения ОР </a:t>
            </a:r>
            <a:endParaRPr lang="en-US" sz="18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Надзор за разработкой и реализацией заявок</a:t>
            </a:r>
          </a:p>
          <a:p>
            <a:pPr marL="457200" indent="-457200">
              <a:buAutoNum type="arabicPeriod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Процедуры отбора неправительственных членов СКК</a:t>
            </a:r>
          </a:p>
          <a:p>
            <a:pPr marL="457200" indent="-457200">
              <a:buAutoNum type="arabicPeriod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Участие затронутых сообществ в работе СКК</a:t>
            </a:r>
          </a:p>
          <a:p>
            <a:pPr marL="457200" indent="-457200">
              <a:buAutoNum type="arabicPeriod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Управление конфликтами интересов в СКК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0000FF"/>
                </a:solidFill>
              </a:rPr>
              <a:t>Промежуточная оценка путем привлечения международных консультантов</a:t>
            </a:r>
          </a:p>
          <a:p>
            <a:pPr marL="0" indent="0">
              <a:buNone/>
            </a:pPr>
            <a:r>
              <a:rPr lang="ru-RU" sz="1800" dirty="0"/>
              <a:t>Отчет международных консультантов</a:t>
            </a:r>
          </a:p>
          <a:p>
            <a:pPr marL="0" indent="0">
              <a:buNone/>
            </a:pPr>
            <a:endParaRPr lang="ru-RU" sz="9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sz="1800" b="1" dirty="0">
                <a:solidFill>
                  <a:srgbClr val="0000FF"/>
                </a:solidFill>
              </a:rPr>
              <a:t>Оценка </a:t>
            </a:r>
            <a:r>
              <a:rPr lang="en-US" sz="1800" b="1" dirty="0">
                <a:solidFill>
                  <a:srgbClr val="0000FF"/>
                </a:solidFill>
              </a:rPr>
              <a:t>EPA:</a:t>
            </a:r>
          </a:p>
          <a:p>
            <a:pPr marL="0" indent="0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Object Sans Regular"/>
              </a:rPr>
              <a:t>Eligibility and Performance Assessment </a:t>
            </a:r>
          </a:p>
          <a:p>
            <a:pPr marL="0" indent="0">
              <a:buNone/>
            </a:pPr>
            <a:r>
              <a:rPr lang="ru-RU" sz="1800" dirty="0"/>
              <a:t>Право на участие и оценка эффективности</a:t>
            </a:r>
            <a:endParaRPr lang="en-US" sz="1800" dirty="0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8762B21B-FC97-4EB0-A386-90EB0B9FA742}"/>
              </a:ext>
            </a:extLst>
          </p:cNvPr>
          <p:cNvSpPr/>
          <p:nvPr/>
        </p:nvSpPr>
        <p:spPr>
          <a:xfrm>
            <a:off x="114300" y="1547623"/>
            <a:ext cx="3241040" cy="25908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Последняя оценка соответствия требованиям и эффективности (EPA) составляет не менее 90% ИЛИ Последняя оценка EPA улучшилась не менее чем на 30% с момента предыдущей оценки (обязательно).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6DFB67-947F-4242-97D6-D3DFF046A335}"/>
              </a:ext>
            </a:extLst>
          </p:cNvPr>
          <p:cNvSpPr txBox="1"/>
          <p:nvPr/>
        </p:nvSpPr>
        <p:spPr>
          <a:xfrm>
            <a:off x="679451" y="762000"/>
            <a:ext cx="52133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1800" b="1" dirty="0"/>
              <a:t>В структуре результатов Грантового соглашения определены 3 основных показателя результатов: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0D8F7049-53DC-4EFD-9696-364D879F20A1}"/>
              </a:ext>
            </a:extLst>
          </p:cNvPr>
          <p:cNvSpPr/>
          <p:nvPr/>
        </p:nvSpPr>
        <p:spPr>
          <a:xfrm>
            <a:off x="3613150" y="1771645"/>
            <a:ext cx="3169919" cy="2477581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</a:rPr>
              <a:t>Документы СКК свидетельствуют тому, что они прилагают все необходимые усилия, чтобы избежать дефицита основных лекарств и «экстренной выплаты» для их предотвращения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08E66DBA-DC94-4047-995C-B506BCD1473D}"/>
              </a:ext>
            </a:extLst>
          </p:cNvPr>
          <p:cNvSpPr/>
          <p:nvPr/>
        </p:nvSpPr>
        <p:spPr>
          <a:xfrm>
            <a:off x="1216659" y="4249226"/>
            <a:ext cx="3660142" cy="242783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Документы СКК свидетельствуют тому, что они прилагают все необходимые усилия, чтобы избежать грантов в портфеле, которые получают два последовательных рейтинга B2/C.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83EDE28-1A22-4612-BAC9-4F99D59A276C}"/>
              </a:ext>
            </a:extLst>
          </p:cNvPr>
          <p:cNvSpPr/>
          <p:nvPr/>
        </p:nvSpPr>
        <p:spPr>
          <a:xfrm>
            <a:off x="1351280" y="1408331"/>
            <a:ext cx="767080" cy="32903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1.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A7FBA05-3513-4327-8F79-949E1EE52BB6}"/>
              </a:ext>
            </a:extLst>
          </p:cNvPr>
          <p:cNvSpPr/>
          <p:nvPr/>
        </p:nvSpPr>
        <p:spPr>
          <a:xfrm>
            <a:off x="4734560" y="1533924"/>
            <a:ext cx="767080" cy="32903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2.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B5D672A-0445-4167-92C0-C9B8180E7E58}"/>
              </a:ext>
            </a:extLst>
          </p:cNvPr>
          <p:cNvSpPr/>
          <p:nvPr/>
        </p:nvSpPr>
        <p:spPr>
          <a:xfrm>
            <a:off x="2588260" y="4038006"/>
            <a:ext cx="767080" cy="32903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3.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131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FA62F-626D-4951-B57C-9068F2CC9D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1363" y="241864"/>
            <a:ext cx="11469273" cy="710935"/>
          </a:xfrm>
        </p:spPr>
        <p:txBody>
          <a:bodyPr>
            <a:noAutofit/>
          </a:bodyPr>
          <a:lstStyle/>
          <a:p>
            <a:pPr lvl="0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Мероприятия, направленные на развитие СКК (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“CCM Evolution”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), охватывают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четыре основные сферы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893E8913-3277-4A47-BF29-9E6F23D6A169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C2C6C5C-EF75-45B3-B3EE-2A130A6FE7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D31C51E-88C4-4055-A60C-D66467D602F7}"/>
              </a:ext>
            </a:extLst>
          </p:cNvPr>
          <p:cNvGrpSpPr/>
          <p:nvPr/>
        </p:nvGrpSpPr>
        <p:grpSpPr>
          <a:xfrm>
            <a:off x="1576670" y="1194317"/>
            <a:ext cx="10300370" cy="4861249"/>
            <a:chOff x="899585" y="2286765"/>
            <a:chExt cx="6534120" cy="3204901"/>
          </a:xfrm>
        </p:grpSpPr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4F3CED88-348F-4BC4-B7E3-32FB3B7140F4}"/>
                </a:ext>
              </a:extLst>
            </p:cNvPr>
            <p:cNvSpPr txBox="1"/>
            <p:nvPr/>
          </p:nvSpPr>
          <p:spPr>
            <a:xfrm>
              <a:off x="899586" y="2286765"/>
              <a:ext cx="6534119" cy="318038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b" anchorCtr="0" compatLnSpc="1">
              <a:spAutoFit/>
            </a:bodyPr>
            <a:lstStyle/>
            <a:p>
              <a:pPr lvl="0" defTabSz="91424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Активный </a:t>
              </a:r>
              <a:r>
                <a:rPr lang="ru-RU" sz="2000" b="1" kern="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надзор</a:t>
              </a: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за инвестициями в целях достижения воздействия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BC22768E-CA1E-4326-9768-265A00677112}"/>
                </a:ext>
              </a:extLst>
            </p:cNvPr>
            <p:cNvSpPr txBox="1"/>
            <p:nvPr/>
          </p:nvSpPr>
          <p:spPr>
            <a:xfrm>
              <a:off x="899585" y="2761226"/>
              <a:ext cx="6329310" cy="872511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b" anchorCtr="0" compatLnSpc="1">
              <a:spAutoFit/>
            </a:bodyPr>
            <a:lstStyle/>
            <a:p>
              <a:pPr lvl="0" defTabSz="91424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Конструктивное </a:t>
              </a:r>
              <a:r>
                <a:rPr lang="ru-RU" sz="2000" b="1" kern="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вовлечение</a:t>
              </a: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заинтересованных сторон и обмен информацией, особенно с гражданским обществом и сообществами (КГН и люди, затронутые или живущие с заболеваниями), в целях формирования инвестиций и контроля за их осуществлением </a:t>
              </a:r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FAF3DDE2-D587-44E4-9B6B-6FB0121BF1FD}"/>
                </a:ext>
              </a:extLst>
            </p:cNvPr>
            <p:cNvSpPr txBox="1"/>
            <p:nvPr/>
          </p:nvSpPr>
          <p:spPr>
            <a:xfrm>
              <a:off x="899585" y="3945457"/>
              <a:ext cx="6329310" cy="669601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b" anchorCtr="0" compatLnSpc="1">
              <a:spAutoFit/>
            </a:bodyPr>
            <a:lstStyle/>
            <a:p>
              <a:pPr lvl="0" defTabSz="91424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kern="0" dirty="0">
                  <a:latin typeface="Arial" panose="020B0604020202020204" pitchFamily="34" charset="0"/>
                  <a:cs typeface="Arial" panose="020B0604020202020204" pitchFamily="34" charset="0"/>
                </a:rPr>
                <a:t>Эффективное </a:t>
              </a:r>
              <a:r>
                <a:rPr lang="ru-RU" sz="2000" b="1" kern="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позиционирование </a:t>
              </a:r>
              <a:r>
                <a:rPr lang="ru-RU" sz="2000" kern="0" dirty="0">
                  <a:latin typeface="Arial" panose="020B0604020202020204" pitchFamily="34" charset="0"/>
                  <a:cs typeface="Arial" panose="020B0604020202020204" pitchFamily="34" charset="0"/>
                </a:rPr>
                <a:t>в национальных структурах и на существующих/ формирующихся платформах в целях повышения эффективности, вложенных ресурсов в области здравоохранения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96F07F39-7562-4B5F-8562-137D3E3C966A}"/>
                </a:ext>
              </a:extLst>
            </p:cNvPr>
            <p:cNvSpPr txBox="1"/>
            <p:nvPr/>
          </p:nvSpPr>
          <p:spPr>
            <a:xfrm>
              <a:off x="899585" y="4684340"/>
              <a:ext cx="6265923" cy="80732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b" anchorCtr="0" compatLnSpc="1">
              <a:spAutoFit/>
            </a:bodyPr>
            <a:lstStyle/>
            <a:p>
              <a:pPr lvl="0" defTabSz="91424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Эффективная </a:t>
              </a:r>
              <a:r>
                <a:rPr lang="ru-RU" sz="2000" b="1" kern="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операционная деятельность </a:t>
              </a: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секретариата СКК по выполнению основных функций, стимулирование и поддержание систем управления в сфере здравоохранения</a:t>
              </a: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1FDF2227-9BD5-4C85-8876-C24804E8FC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887" y="1643522"/>
            <a:ext cx="462078" cy="59860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058AEE5-3A9D-44F9-B5D2-DF4E83B165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927" y="3862701"/>
            <a:ext cx="480364" cy="45717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B054F8D-F1F2-4BFF-9B1C-BA3B72676C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4562" y="5080315"/>
            <a:ext cx="426729" cy="457174"/>
          </a:xfrm>
          <a:prstGeom prst="rect">
            <a:avLst/>
          </a:prstGeom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6EB40E-BC3A-422E-97C0-50D3DD6540E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820" y="2620021"/>
            <a:ext cx="680213" cy="48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817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:a16="http://schemas.microsoft.com/office/drawing/2014/main" id="{B9DC6D80-4F69-42EC-AEF3-F5AFDB9DF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468" y="82699"/>
            <a:ext cx="11685992" cy="936104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Пороговые результаты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СКК Казахстан - 2021</a:t>
            </a:r>
            <a:endParaRPr 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8F66A2-2189-43CB-A8F4-0C3391B0D1E3}"/>
              </a:ext>
            </a:extLst>
          </p:cNvPr>
          <p:cNvSpPr txBox="1"/>
          <p:nvPr/>
        </p:nvSpPr>
        <p:spPr>
          <a:xfrm>
            <a:off x="436468" y="2158610"/>
            <a:ext cx="461665" cy="365396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Доля </a:t>
            </a:r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(%)</a:t>
            </a: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 достигнутых результатов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A516BEE5-181B-4F79-9489-FAA5B239838E}"/>
              </a:ext>
            </a:extLst>
          </p:cNvPr>
          <p:cNvSpPr txBox="1"/>
          <p:nvPr/>
        </p:nvSpPr>
        <p:spPr>
          <a:xfrm>
            <a:off x="2563963" y="1074406"/>
            <a:ext cx="800100" cy="292561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3</a:t>
            </a:r>
            <a:r>
              <a:rPr lang="en-US" sz="1600" b="1" i="0" u="none" strike="noStrike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*</a:t>
            </a:r>
            <a:endParaRPr 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TextBox 20">
            <a:extLst>
              <a:ext uri="{FF2B5EF4-FFF2-40B4-BE49-F238E27FC236}">
                <a16:creationId xmlns:a16="http://schemas.microsoft.com/office/drawing/2014/main" id="{0F782BBF-4FCA-4334-83F9-8F32272CFD2D}"/>
              </a:ext>
            </a:extLst>
          </p:cNvPr>
          <p:cNvSpPr txBox="1"/>
          <p:nvPr/>
        </p:nvSpPr>
        <p:spPr>
          <a:xfrm>
            <a:off x="7098253" y="1044486"/>
            <a:ext cx="1013883" cy="292561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1</a:t>
            </a:r>
            <a:r>
              <a:rPr lang="en-US" sz="1600" b="1" i="0" u="none" strike="noStrike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*</a:t>
            </a:r>
            <a:endParaRPr 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TextBox 21">
            <a:extLst>
              <a:ext uri="{FF2B5EF4-FFF2-40B4-BE49-F238E27FC236}">
                <a16:creationId xmlns:a16="http://schemas.microsoft.com/office/drawing/2014/main" id="{6844B867-C69A-4344-992B-FCA175883813}"/>
              </a:ext>
            </a:extLst>
          </p:cNvPr>
          <p:cNvSpPr txBox="1"/>
          <p:nvPr/>
        </p:nvSpPr>
        <p:spPr>
          <a:xfrm>
            <a:off x="9616371" y="1061787"/>
            <a:ext cx="801159" cy="28986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4</a:t>
            </a:r>
            <a:r>
              <a:rPr lang="en-US" sz="1600" b="1" i="0" u="none" strike="noStrike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*</a:t>
            </a:r>
            <a:endParaRPr 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9">
            <a:extLst>
              <a:ext uri="{FF2B5EF4-FFF2-40B4-BE49-F238E27FC236}">
                <a16:creationId xmlns:a16="http://schemas.microsoft.com/office/drawing/2014/main" id="{712C09B8-EC55-4CEA-A689-BF2A45819D09}"/>
              </a:ext>
            </a:extLst>
          </p:cNvPr>
          <p:cNvSpPr txBox="1"/>
          <p:nvPr/>
        </p:nvSpPr>
        <p:spPr>
          <a:xfrm>
            <a:off x="4818806" y="1044486"/>
            <a:ext cx="1242484" cy="292561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2</a:t>
            </a:r>
            <a:r>
              <a:rPr lang="en-US" sz="1600" b="1" i="0" u="none" strike="noStrike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*</a:t>
            </a:r>
            <a:endParaRPr 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CFBC359-78FB-4143-813C-57BA548DAA26}"/>
              </a:ext>
            </a:extLst>
          </p:cNvPr>
          <p:cNvSpPr txBox="1"/>
          <p:nvPr/>
        </p:nvSpPr>
        <p:spPr>
          <a:xfrm>
            <a:off x="0" y="6284643"/>
            <a:ext cx="2191726" cy="33855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*</a:t>
            </a:r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Цифровые значения</a:t>
            </a:r>
            <a:endParaRPr 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TextBox 3">
            <a:extLst>
              <a:ext uri="{FF2B5EF4-FFF2-40B4-BE49-F238E27FC236}">
                <a16:creationId xmlns:a16="http://schemas.microsoft.com/office/drawing/2014/main" id="{06FB4072-1104-46BC-BD34-DB47BEA57D41}"/>
              </a:ext>
            </a:extLst>
          </p:cNvPr>
          <p:cNvSpPr txBox="1"/>
          <p:nvPr/>
        </p:nvSpPr>
        <p:spPr>
          <a:xfrm>
            <a:off x="2552987" y="6242272"/>
            <a:ext cx="934464" cy="292561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i="0" u="none" strike="noStrike" dirty="0">
                <a:solidFill>
                  <a:schemeClr val="tx1"/>
                </a:solidFill>
                <a:latin typeface="Calibri"/>
                <a:cs typeface="Calibri"/>
              </a:rPr>
              <a:t>Надзор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3" name="Chart 6">
            <a:extLst>
              <a:ext uri="{FF2B5EF4-FFF2-40B4-BE49-F238E27FC236}">
                <a16:creationId xmlns:a16="http://schemas.microsoft.com/office/drawing/2014/main" id="{5D7B3EDD-711C-439D-9DFD-812C3AC9FC64}"/>
              </a:ext>
            </a:extLst>
          </p:cNvPr>
          <p:cNvGraphicFramePr>
            <a:graphicFrameLocks/>
          </p:cNvGraphicFramePr>
          <p:nvPr/>
        </p:nvGraphicFramePr>
        <p:xfrm>
          <a:off x="1109219" y="1299765"/>
          <a:ext cx="10229321" cy="4942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TextBox 3">
            <a:extLst>
              <a:ext uri="{FF2B5EF4-FFF2-40B4-BE49-F238E27FC236}">
                <a16:creationId xmlns:a16="http://schemas.microsoft.com/office/drawing/2014/main" id="{BF60289B-55B5-C44F-BFF9-BE75697B3AAF}"/>
              </a:ext>
            </a:extLst>
          </p:cNvPr>
          <p:cNvSpPr txBox="1"/>
          <p:nvPr/>
        </p:nvSpPr>
        <p:spPr>
          <a:xfrm>
            <a:off x="4741553" y="6242272"/>
            <a:ext cx="1242484" cy="292562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Calibri"/>
                <a:cs typeface="Calibri"/>
              </a:rPr>
              <a:t>Вовлечение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0" name="TextBox 3">
            <a:extLst>
              <a:ext uri="{FF2B5EF4-FFF2-40B4-BE49-F238E27FC236}">
                <a16:creationId xmlns:a16="http://schemas.microsoft.com/office/drawing/2014/main" id="{488D9882-AFD5-D044-88FE-4E822EAC9417}"/>
              </a:ext>
            </a:extLst>
          </p:cNvPr>
          <p:cNvSpPr txBox="1"/>
          <p:nvPr/>
        </p:nvSpPr>
        <p:spPr>
          <a:xfrm>
            <a:off x="6680048" y="6256227"/>
            <a:ext cx="2056125" cy="267007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Calibri"/>
                <a:cs typeface="Calibri"/>
              </a:rPr>
              <a:t>Позиционирование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1" name="TextBox 3">
            <a:extLst>
              <a:ext uri="{FF2B5EF4-FFF2-40B4-BE49-F238E27FC236}">
                <a16:creationId xmlns:a16="http://schemas.microsoft.com/office/drawing/2014/main" id="{D5F634F0-BEA9-BF41-BD92-6DD460C663C1}"/>
              </a:ext>
            </a:extLst>
          </p:cNvPr>
          <p:cNvSpPr txBox="1"/>
          <p:nvPr/>
        </p:nvSpPr>
        <p:spPr>
          <a:xfrm>
            <a:off x="8831935" y="6153795"/>
            <a:ext cx="2898183" cy="454984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Calibri"/>
                <a:cs typeface="Calibri"/>
              </a:rPr>
              <a:t>Операционная деятельность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2" name="Rectangle 23">
            <a:extLst>
              <a:ext uri="{FF2B5EF4-FFF2-40B4-BE49-F238E27FC236}">
                <a16:creationId xmlns:a16="http://schemas.microsoft.com/office/drawing/2014/main" id="{6483ECDC-5FAE-4E46-ABD3-3C3B01FD2BBE}"/>
              </a:ext>
            </a:extLst>
          </p:cNvPr>
          <p:cNvSpPr/>
          <p:nvPr/>
        </p:nvSpPr>
        <p:spPr>
          <a:xfrm>
            <a:off x="7030807" y="2991174"/>
            <a:ext cx="1354609" cy="3197340"/>
          </a:xfrm>
          <a:prstGeom prst="rect">
            <a:avLst/>
          </a:prstGeom>
          <a:noFill/>
          <a:ln w="19050">
            <a:solidFill>
              <a:srgbClr val="00206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F4A172F-CE6A-3245-8A55-F5ACC71C2C12}"/>
              </a:ext>
            </a:extLst>
          </p:cNvPr>
          <p:cNvSpPr txBox="1"/>
          <p:nvPr/>
        </p:nvSpPr>
        <p:spPr>
          <a:xfrm>
            <a:off x="6383919" y="2819210"/>
            <a:ext cx="166077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1400" i="1" dirty="0">
                <a:solidFill>
                  <a:srgbClr val="002060"/>
                </a:solidFill>
              </a:rPr>
              <a:t>Целевая сфера </a:t>
            </a:r>
            <a:r>
              <a:rPr lang="es-CR" sz="1400" i="1" dirty="0">
                <a:solidFill>
                  <a:srgbClr val="002060"/>
                </a:solidFill>
                <a:latin typeface="Calibri" panose="020F0502020204030204"/>
              </a:rPr>
              <a:t>1</a:t>
            </a: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4" name="Rectangle 24">
            <a:extLst>
              <a:ext uri="{FF2B5EF4-FFF2-40B4-BE49-F238E27FC236}">
                <a16:creationId xmlns:a16="http://schemas.microsoft.com/office/drawing/2014/main" id="{D3FFFAEC-2D3B-874A-9156-ED49079A7F3D}"/>
              </a:ext>
            </a:extLst>
          </p:cNvPr>
          <p:cNvSpPr/>
          <p:nvPr/>
        </p:nvSpPr>
        <p:spPr>
          <a:xfrm>
            <a:off x="4654970" y="2061846"/>
            <a:ext cx="1329068" cy="4099214"/>
          </a:xfrm>
          <a:prstGeom prst="rect">
            <a:avLst/>
          </a:prstGeom>
          <a:noFill/>
          <a:ln w="19050">
            <a:solidFill>
              <a:srgbClr val="00206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18C3BEF-A636-AC4C-87F3-8E68A31611FD}"/>
              </a:ext>
            </a:extLst>
          </p:cNvPr>
          <p:cNvSpPr txBox="1"/>
          <p:nvPr/>
        </p:nvSpPr>
        <p:spPr>
          <a:xfrm>
            <a:off x="3999262" y="1780884"/>
            <a:ext cx="167210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i="1" dirty="0">
                <a:solidFill>
                  <a:srgbClr val="002060"/>
                </a:solidFill>
                <a:latin typeface="Calibri" panose="020F0502020204030204"/>
              </a:rPr>
              <a:t>Целевая сфера </a:t>
            </a:r>
            <a:r>
              <a:rPr lang="es-CR" sz="1400" i="1" dirty="0">
                <a:solidFill>
                  <a:srgbClr val="002060"/>
                </a:solidFill>
                <a:latin typeface="Calibri" panose="020F0502020204030204"/>
              </a:rPr>
              <a:t>2</a:t>
            </a: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0963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7CEC3C-6E8C-4915-A544-074DCD08B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630"/>
            <a:ext cx="10515600" cy="509946"/>
          </a:xfrm>
        </p:spPr>
        <p:txBody>
          <a:bodyPr>
            <a:noAutofit/>
          </a:bodyPr>
          <a:lstStyle/>
          <a:p>
            <a:r>
              <a:rPr lang="ru-RU" sz="2400" dirty="0">
                <a:latin typeface="Arial Black" panose="020B0A04020102020204" pitchFamily="34" charset="0"/>
                <a:cs typeface="Arial" panose="020B0604020202020204" pitchFamily="34" charset="0"/>
              </a:rPr>
              <a:t>План на 2022 год по проекту СКК Глобального Фонда</a:t>
            </a:r>
            <a:br>
              <a:rPr lang="en-US" sz="2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endParaRPr lang="en-US" sz="24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BEFFA3BD-FA24-4027-A9C6-B1185002987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22722016"/>
              </p:ext>
            </p:extLst>
          </p:nvPr>
        </p:nvGraphicFramePr>
        <p:xfrm>
          <a:off x="399255" y="1506442"/>
          <a:ext cx="11099061" cy="4770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928">
                  <a:extLst>
                    <a:ext uri="{9D8B030D-6E8A-4147-A177-3AD203B41FA5}">
                      <a16:colId xmlns:a16="http://schemas.microsoft.com/office/drawing/2014/main" val="523698196"/>
                    </a:ext>
                  </a:extLst>
                </a:gridCol>
                <a:gridCol w="8880314">
                  <a:extLst>
                    <a:ext uri="{9D8B030D-6E8A-4147-A177-3AD203B41FA5}">
                      <a16:colId xmlns:a16="http://schemas.microsoft.com/office/drawing/2014/main" val="1140914484"/>
                    </a:ext>
                  </a:extLst>
                </a:gridCol>
                <a:gridCol w="1849819">
                  <a:extLst>
                    <a:ext uri="{9D8B030D-6E8A-4147-A177-3AD203B41FA5}">
                      <a16:colId xmlns:a16="http://schemas.microsoft.com/office/drawing/2014/main" val="2045416319"/>
                    </a:ext>
                  </a:extLst>
                </a:gridCol>
              </a:tblGrid>
              <a:tr h="487439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Мероприятия направленные на соответствие 6 критериям ГФ к СКК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Статус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045221"/>
                  </a:ext>
                </a:extLst>
              </a:tr>
              <a:tr h="565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надзорных визита по проекту ГФ (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Карагандинская, 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Костанайская области и 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г.Нур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-Султан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);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Выполнено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870391"/>
                  </a:ext>
                </a:extLst>
              </a:tr>
              <a:tr h="32726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 менее 2-х заседаний СКК (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 января, 15 июля, сентябрь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и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др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;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Выполнено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172156"/>
                  </a:ext>
                </a:extLst>
              </a:tr>
              <a:tr h="565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Разработка глоссария терминов с целью исключения стигмы и дискриминации в отношении КГН;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Выполнено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373514"/>
                  </a:ext>
                </a:extLst>
              </a:tr>
              <a:tr h="565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Совещание по надзору по итогам года с Основными получателями гранта в конце года;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Выполнено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155679"/>
                  </a:ext>
                </a:extLst>
              </a:tr>
              <a:tr h="32726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Дебрифинги по ВИЧ проектам с участием МАФ по итогам года;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kk-K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Выполнено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964886"/>
                  </a:ext>
                </a:extLst>
              </a:tr>
              <a:tr h="32726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Дебрифинги по ТБ проектам с участием МАФ по итогам года;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01770"/>
                  </a:ext>
                </a:extLst>
              </a:tr>
              <a:tr h="565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Тренинг для членов СКК и надзорного комитета СКК вводный курс для новых членов СКК (международный консультант);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Выполнено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548252"/>
                  </a:ext>
                </a:extLst>
              </a:tr>
              <a:tr h="487439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Тренинг для всех новых членов СКК по Кодексу этики (Секретариат СКК).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Выполнено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261714"/>
                  </a:ext>
                </a:extLst>
              </a:tr>
              <a:tr h="487439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Поддержка Секретариата СКК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Выполнено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255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05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6B85323C51F3438C7025983F66B884" ma:contentTypeVersion="13" ma:contentTypeDescription="Create a new document." ma:contentTypeScope="" ma:versionID="643c794f06edebcb2ff839d5548c8a43">
  <xsd:schema xmlns:xsd="http://www.w3.org/2001/XMLSchema" xmlns:xs="http://www.w3.org/2001/XMLSchema" xmlns:p="http://schemas.microsoft.com/office/2006/metadata/properties" xmlns:ns3="1d0b359a-9960-47d3-bf42-87f4cad72b3b" xmlns:ns4="bbb2a792-9a89-46c6-ae55-a3b8230eb608" targetNamespace="http://schemas.microsoft.com/office/2006/metadata/properties" ma:root="true" ma:fieldsID="72e62be3de65ab702380be2cfa45450c" ns3:_="" ns4:_="">
    <xsd:import namespace="1d0b359a-9960-47d3-bf42-87f4cad72b3b"/>
    <xsd:import namespace="bbb2a792-9a89-46c6-ae55-a3b8230eb60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0b359a-9960-47d3-bf42-87f4cad72b3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b2a792-9a89-46c6-ae55-a3b8230eb6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17C6DF-E996-4EB2-BC16-F6D3CC19E21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4FA271E-8F0D-4D67-A1AC-75A61F4FEF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1389D7-C0DA-4938-B871-8DFD065459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0b359a-9960-47d3-bf42-87f4cad72b3b"/>
    <ds:schemaRef ds:uri="bbb2a792-9a89-46c6-ae55-a3b8230eb6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2610</TotalTime>
  <Words>1320</Words>
  <Application>Microsoft Office PowerPoint</Application>
  <PresentationFormat>Широкоэкранный</PresentationFormat>
  <Paragraphs>243</Paragraphs>
  <Slides>14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Myriad Roman</vt:lpstr>
      <vt:lpstr>Object Sans Regular</vt:lpstr>
      <vt:lpstr>Wingdings</vt:lpstr>
      <vt:lpstr>Office Theme</vt:lpstr>
      <vt:lpstr>Проект «Поддержка Странового координационного комитета по работе с международными организациями по вопросам ВИЧ-инфекции и туберкулеза  на 2020-2022 годы» </vt:lpstr>
      <vt:lpstr>Презентация PowerPoint</vt:lpstr>
      <vt:lpstr>Как работали?</vt:lpstr>
      <vt:lpstr>Сотрудники проекта</vt:lpstr>
      <vt:lpstr>СКК в Казахстане – 27 членов</vt:lpstr>
      <vt:lpstr>Индикаторы СКК</vt:lpstr>
      <vt:lpstr>Мероприятия, направленные на развитие СКК (“CCM Evolution”), охватывают четыре основные сферы </vt:lpstr>
      <vt:lpstr>Пороговые результаты СКК Казахстан - 2021</vt:lpstr>
      <vt:lpstr>План на 2022 год по проекту СКК Глобального Фонда </vt:lpstr>
      <vt:lpstr>План на 2022 год по проекту “CCM Evolution” Глобального Фонда</vt:lpstr>
      <vt:lpstr>План на 2022 год по проекту “UBRAF/UNAIDS”</vt:lpstr>
      <vt:lpstr>План на 2023 год: предложения Секретариата СКК</vt:lpstr>
      <vt:lpstr>Основные участники</vt:lpstr>
      <vt:lpstr>Спасибо!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Страновой координационный комитет  по работе с международными организациями по работе с ВИЧ-инфекцией и туберкулезом (СКК)  как платформа национального диалога и взаимодействия государства с международными организациями по работе с ВИЧ-инфекцией и туберкулезом.</dc:title>
  <dc:creator>Ryssaldy Demeuova</dc:creator>
  <cp:lastModifiedBy>Ryssaldy Demeuova</cp:lastModifiedBy>
  <cp:revision>8</cp:revision>
  <dcterms:created xsi:type="dcterms:W3CDTF">2021-01-12T09:05:03Z</dcterms:created>
  <dcterms:modified xsi:type="dcterms:W3CDTF">2022-11-29T08:07:48Z</dcterms:modified>
</cp:coreProperties>
</file>