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1" r:id="rId19"/>
    <p:sldId id="272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  <p:sldId id="286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66FF33"/>
    <a:srgbClr val="004D9A"/>
    <a:srgbClr val="FFA808"/>
    <a:srgbClr val="A47900"/>
    <a:srgbClr val="0051A2"/>
    <a:srgbClr val="005EA4"/>
    <a:srgbClr val="0060C0"/>
    <a:srgbClr val="F4EF19"/>
    <a:srgbClr val="F6DC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5" autoAdjust="0"/>
    <p:restoredTop sz="90929"/>
  </p:normalViewPr>
  <p:slideViewPr>
    <p:cSldViewPr>
      <p:cViewPr>
        <p:scale>
          <a:sx n="100" d="100"/>
          <a:sy n="100" d="100"/>
        </p:scale>
        <p:origin x="-240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Almaty%20meeting\SummaryTB%20Burden%20and%20Migrants%20Flow%20Last%20Update%2018Nov_&#1056;&#1059;_&#1052;&#1072;&#1081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Administrator\Documents\Project%20HOPE\GF%20migrants\Almaty%20meeting\SummaryTB%20Burden%20and%20Migrants%20Flow%20Last%20Update%2018Nov_&#1056;&#1059;_&#1052;&#1072;&#1081;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dministrator\Documents\Project%20HOPE\GF%20migrants\CCM%20May%202013\Data%20base\SummaryTB%20Burden%20and%20Migrants%20Flow%20Last%20Update%2018Nov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AppData\Local\Microsoft\Windows\Temporary%20Internet%20Files\Content.IE5\SAN63GGZ\&#1089;&#1090;&#1088;&#1091;&#1082;&#1090;&#1091;&#1088;&#1072;%20&#1079;&#1072;&#1073;&#1086;&#1083;&#1077;&#1074;&#1072;&#1077;&#1084;&#1086;&#1089;&#1090;&#1080;%20&#1085;&#1072;&#1089;&#1077;&#1083;&#1077;&#1085;&#1080;&#1103;%20&#1087;&#1086;%20&#1086;&#1089;&#1085;&#1086;&#1074;&#1085;&#1099;&#1084;%20&#1075;&#1088;&#1091;&#1087;&#1087;&#1072;&#1084;%20&#1073;&#1086;&#1083;&#1077;&#1079;&#1085;&#1077;&#1081;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ocuments\Project%20HOPE\GF%20migrants\CCM%20May%202013\Copy%20of%20&#1047;&#1072;&#1073;&#1086;&#1083;&#1077;&#1074;&#1072;&#1077;&#1084;&#1086;&#1089;&#1090;&#1100;%20&#1072;&#1082;&#1090;&#1080;&#1074;&#1085;&#1099;&#1084;%20&#1090;&#1091;&#1073;&#1077;&#1088;&#1082;&#1091;&#1083;&#1077;&#1079;&#1086;&#1084;%20&#1087;&#1086;%20&#1074;&#1086;&#1079;&#1088;&#1072;&#1089;&#1090;&#1085;&#1099;&#1084;%20&#1075;&#1088;&#1091;&#1087;&#1087;&#1072;&#1084;%20&#1074;%202011%20&#1075;&#1086;&#1076;&#1091;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342122578062599"/>
          <c:y val="5.2976457849505526E-2"/>
          <c:w val="0.66363286186448955"/>
          <c:h val="0.88839298973316039"/>
        </c:manualLayout>
      </c:layout>
      <c:barChart>
        <c:barDir val="col"/>
        <c:grouping val="clustered"/>
        <c:ser>
          <c:idx val="0"/>
          <c:order val="0"/>
          <c:tx>
            <c:strRef>
              <c:f>Migrants!$B$19</c:f>
              <c:strCache>
                <c:ptCount val="1"/>
                <c:pt idx="0">
                  <c:v>Минимальное расчетное число</c:v>
                </c:pt>
              </c:strCache>
            </c:strRef>
          </c:tx>
          <c:cat>
            <c:strRef>
              <c:f>Migrants!$C$18:$F$18</c:f>
              <c:strCache>
                <c:ptCount val="4"/>
                <c:pt idx="0">
                  <c:v>Киргизстан</c:v>
                </c:pt>
                <c:pt idx="1">
                  <c:v>Таджикистан</c:v>
                </c:pt>
                <c:pt idx="2">
                  <c:v>Узбекистан</c:v>
                </c:pt>
                <c:pt idx="3">
                  <c:v>Всего</c:v>
                </c:pt>
              </c:strCache>
            </c:strRef>
          </c:cat>
          <c:val>
            <c:numRef>
              <c:f>Migrants!$C$19:$F$19</c:f>
              <c:numCache>
                <c:formatCode>#,##0</c:formatCode>
                <c:ptCount val="4"/>
                <c:pt idx="0">
                  <c:v>120000</c:v>
                </c:pt>
                <c:pt idx="1">
                  <c:v>36000</c:v>
                </c:pt>
                <c:pt idx="2">
                  <c:v>140000</c:v>
                </c:pt>
                <c:pt idx="3">
                  <c:v>296000</c:v>
                </c:pt>
              </c:numCache>
            </c:numRef>
          </c:val>
        </c:ser>
        <c:ser>
          <c:idx val="1"/>
          <c:order val="1"/>
          <c:tx>
            <c:strRef>
              <c:f>Migrants!$B$20</c:f>
              <c:strCache>
                <c:ptCount val="1"/>
                <c:pt idx="0">
                  <c:v>Максимальное расчетное число </c:v>
                </c:pt>
              </c:strCache>
            </c:strRef>
          </c:tx>
          <c:cat>
            <c:strRef>
              <c:f>Migrants!$C$18:$F$18</c:f>
              <c:strCache>
                <c:ptCount val="4"/>
                <c:pt idx="0">
                  <c:v>Киргизстан</c:v>
                </c:pt>
                <c:pt idx="1">
                  <c:v>Таджикистан</c:v>
                </c:pt>
                <c:pt idx="2">
                  <c:v>Узбекистан</c:v>
                </c:pt>
                <c:pt idx="3">
                  <c:v>Всего</c:v>
                </c:pt>
              </c:strCache>
            </c:strRef>
          </c:cat>
          <c:val>
            <c:numRef>
              <c:f>Migrants!$C$20:$F$20</c:f>
              <c:numCache>
                <c:formatCode>#,##0</c:formatCode>
                <c:ptCount val="4"/>
                <c:pt idx="0">
                  <c:v>364000</c:v>
                </c:pt>
                <c:pt idx="1">
                  <c:v>47000</c:v>
                </c:pt>
                <c:pt idx="2">
                  <c:v>246000</c:v>
                </c:pt>
                <c:pt idx="3">
                  <c:v>657000</c:v>
                </c:pt>
              </c:numCache>
            </c:numRef>
          </c:val>
        </c:ser>
        <c:dLbls/>
        <c:axId val="92939392"/>
        <c:axId val="92940928"/>
      </c:barChart>
      <c:catAx>
        <c:axId val="92939392"/>
        <c:scaling>
          <c:orientation val="minMax"/>
        </c:scaling>
        <c:axPos val="b"/>
        <c:tickLblPos val="nextTo"/>
        <c:crossAx val="92940928"/>
        <c:crosses val="autoZero"/>
        <c:auto val="1"/>
        <c:lblAlgn val="ctr"/>
        <c:lblOffset val="100"/>
      </c:catAx>
      <c:valAx>
        <c:axId val="92940928"/>
        <c:scaling>
          <c:orientation val="minMax"/>
        </c:scaling>
        <c:axPos val="l"/>
        <c:majorGridlines/>
        <c:numFmt formatCode="#,##0" sourceLinked="1"/>
        <c:tickLblPos val="nextTo"/>
        <c:crossAx val="92939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80474919801691469"/>
          <c:y val="0.35174181941887994"/>
          <c:w val="0.18064207251871295"/>
          <c:h val="0.24534365818246173"/>
        </c:manualLayout>
      </c:layout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всех случаев туберкулеза среди </a:t>
            </a:r>
            <a:r>
              <a:rPr lang="ru-RU" dirty="0" smtClean="0"/>
              <a:t>мигрантов </a:t>
            </a:r>
            <a:r>
              <a:rPr lang="ru-RU" dirty="0"/>
              <a:t>в год</a:t>
            </a:r>
            <a:endParaRPr lang="en-US" dirty="0"/>
          </a:p>
        </c:rich>
      </c:tx>
      <c:layout>
        <c:manualLayout>
          <c:xMode val="edge"/>
          <c:yMode val="edge"/>
          <c:x val="0.11436006518142575"/>
          <c:y val="1.4492753623188409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tx>
            <c:strRef>
              <c:f>'TB burden'!$C$4</c:f>
              <c:strCache>
                <c:ptCount val="1"/>
                <c:pt idx="0">
                  <c:v>Киргизстан</c:v>
                </c:pt>
              </c:strCache>
            </c:strRef>
          </c:tx>
          <c:spPr>
            <a:gradFill rotWithShape="0">
              <a:gsLst>
                <a:gs pos="0">
                  <a:srgbClr val="CE3B37"/>
                </a:gs>
                <a:gs pos="20000">
                  <a:srgbClr val="CB3D3A"/>
                </a:gs>
                <a:gs pos="100000">
                  <a:srgbClr val="9B2D2A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'TB burden'!$B$5:$B$6</c:f>
              <c:strCache>
                <c:ptCount val="2"/>
                <c:pt idx="0">
                  <c:v>Мин</c:v>
                </c:pt>
                <c:pt idx="1">
                  <c:v>Макс</c:v>
                </c:pt>
              </c:strCache>
            </c:strRef>
          </c:cat>
          <c:val>
            <c:numRef>
              <c:f>'TB burden'!$C$5:$C$6</c:f>
              <c:numCache>
                <c:formatCode>0</c:formatCode>
                <c:ptCount val="2"/>
                <c:pt idx="0">
                  <c:v>455.98817872967004</c:v>
                </c:pt>
                <c:pt idx="1">
                  <c:v>1072.713041821107</c:v>
                </c:pt>
              </c:numCache>
            </c:numRef>
          </c:val>
        </c:ser>
        <c:ser>
          <c:idx val="2"/>
          <c:order val="1"/>
          <c:tx>
            <c:strRef>
              <c:f>'TB burden'!$D$4</c:f>
              <c:strCache>
                <c:ptCount val="1"/>
                <c:pt idx="0">
                  <c:v>Таджикистан</c:v>
                </c:pt>
              </c:strCache>
            </c:strRef>
          </c:tx>
          <c:spPr>
            <a:gradFill rotWithShape="0">
              <a:gsLst>
                <a:gs pos="0">
                  <a:srgbClr val="9CC746"/>
                </a:gs>
                <a:gs pos="20000">
                  <a:srgbClr val="9BC348"/>
                </a:gs>
                <a:gs pos="100000">
                  <a:srgbClr val="769535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'TB burden'!$B$5:$B$6</c:f>
              <c:strCache>
                <c:ptCount val="2"/>
                <c:pt idx="0">
                  <c:v>Мин</c:v>
                </c:pt>
                <c:pt idx="1">
                  <c:v>Макс</c:v>
                </c:pt>
              </c:strCache>
            </c:strRef>
          </c:cat>
          <c:val>
            <c:numRef>
              <c:f>'TB burden'!$D$5:$D$6</c:f>
              <c:numCache>
                <c:formatCode>0</c:formatCode>
                <c:ptCount val="2"/>
                <c:pt idx="0">
                  <c:v>692.04715347737499</c:v>
                </c:pt>
                <c:pt idx="1">
                  <c:v>1331.1466190359752</c:v>
                </c:pt>
              </c:numCache>
            </c:numRef>
          </c:val>
        </c:ser>
        <c:ser>
          <c:idx val="0"/>
          <c:order val="2"/>
          <c:tx>
            <c:strRef>
              <c:f>'TB burden'!$E$4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'TB burden'!$B$5:$B$6</c:f>
              <c:strCache>
                <c:ptCount val="2"/>
                <c:pt idx="0">
                  <c:v>Мин</c:v>
                </c:pt>
                <c:pt idx="1">
                  <c:v>Макс</c:v>
                </c:pt>
              </c:strCache>
            </c:strRef>
          </c:cat>
          <c:val>
            <c:numRef>
              <c:f>'TB burden'!$E$5:$E$6</c:f>
              <c:numCache>
                <c:formatCode>0</c:formatCode>
                <c:ptCount val="2"/>
                <c:pt idx="0">
                  <c:v>270.45299753099425</c:v>
                </c:pt>
                <c:pt idx="1">
                  <c:v>831.34195926790539</c:v>
                </c:pt>
              </c:numCache>
            </c:numRef>
          </c:val>
        </c:ser>
        <c:dLbls/>
        <c:axId val="130238336"/>
        <c:axId val="130239872"/>
      </c:barChart>
      <c:catAx>
        <c:axId val="130238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30239872"/>
        <c:crosses val="autoZero"/>
        <c:auto val="1"/>
        <c:lblAlgn val="ctr"/>
        <c:lblOffset val="100"/>
      </c:catAx>
      <c:valAx>
        <c:axId val="1302398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1302383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0399958685719863"/>
          <c:y val="0.48693482469918581"/>
          <c:w val="0.18652170214834268"/>
          <c:h val="0.31258342147295543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Вклад мигрантов в случаи </a:t>
            </a:r>
            <a:r>
              <a:rPr lang="ru-RU" dirty="0" smtClean="0"/>
              <a:t>туберкулеза </a:t>
            </a:r>
            <a:r>
              <a:rPr lang="ru-RU" dirty="0"/>
              <a:t>в своих странах</a:t>
            </a:r>
            <a:endParaRPr lang="en-US" dirty="0"/>
          </a:p>
        </c:rich>
      </c:tx>
      <c:layout>
        <c:manualLayout>
          <c:xMode val="edge"/>
          <c:yMode val="edge"/>
          <c:x val="0.15778543307086634"/>
          <c:y val="1.6836195965366927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'TB burden'!$C$4</c:f>
              <c:strCache>
                <c:ptCount val="1"/>
                <c:pt idx="0">
                  <c:v>Киргизстан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cat>
            <c:strRef>
              <c:f>'TB burden'!$B$5:$B$8</c:f>
              <c:strCache>
                <c:ptCount val="4"/>
                <c:pt idx="0">
                  <c:v>Мин</c:v>
                </c:pt>
                <c:pt idx="1">
                  <c:v>Макс</c:v>
                </c:pt>
                <c:pt idx="2">
                  <c:v>Minimal estimate as % of currently notified TB cases</c:v>
                </c:pt>
                <c:pt idx="3">
                  <c:v>Maximal estimate as % of currently notified TB cases</c:v>
                </c:pt>
              </c:strCache>
            </c:strRef>
          </c:cat>
          <c:val>
            <c:numRef>
              <c:f>'TB burden'!$C$7:$C$8</c:f>
              <c:numCache>
                <c:formatCode>0.0%</c:formatCode>
                <c:ptCount val="2"/>
                <c:pt idx="0">
                  <c:v>7.9718213064627785E-2</c:v>
                </c:pt>
                <c:pt idx="1">
                  <c:v>0.18753724507362027</c:v>
                </c:pt>
              </c:numCache>
            </c:numRef>
          </c:val>
        </c:ser>
        <c:ser>
          <c:idx val="1"/>
          <c:order val="1"/>
          <c:tx>
            <c:strRef>
              <c:f>'TB burden'!$D$4</c:f>
              <c:strCache>
                <c:ptCount val="1"/>
                <c:pt idx="0">
                  <c:v>Таджикистан</c:v>
                </c:pt>
              </c:strCache>
            </c:strRef>
          </c:tx>
          <c:spPr>
            <a:solidFill>
              <a:srgbClr val="77933C">
                <a:alpha val="92155"/>
              </a:srgbClr>
            </a:solidFill>
            <a:ln w="25400">
              <a:noFill/>
            </a:ln>
          </c:spPr>
          <c:cat>
            <c:strRef>
              <c:f>'TB burden'!$B$5:$B$8</c:f>
              <c:strCache>
                <c:ptCount val="4"/>
                <c:pt idx="0">
                  <c:v>Мин</c:v>
                </c:pt>
                <c:pt idx="1">
                  <c:v>Макс</c:v>
                </c:pt>
                <c:pt idx="2">
                  <c:v>Minimal estimate as % of currently notified TB cases</c:v>
                </c:pt>
                <c:pt idx="3">
                  <c:v>Maximal estimate as % of currently notified TB cases</c:v>
                </c:pt>
              </c:strCache>
            </c:strRef>
          </c:cat>
          <c:val>
            <c:numRef>
              <c:f>'TB burden'!$D$7:$D$8</c:f>
              <c:numCache>
                <c:formatCode>0.0%</c:formatCode>
                <c:ptCount val="2"/>
                <c:pt idx="0">
                  <c:v>0.1133769473798746</c:v>
                </c:pt>
                <c:pt idx="1">
                  <c:v>0.21835340265288741</c:v>
                </c:pt>
              </c:numCache>
            </c:numRef>
          </c:val>
        </c:ser>
        <c:ser>
          <c:idx val="2"/>
          <c:order val="2"/>
          <c:tx>
            <c:strRef>
              <c:f>'TB burden'!$E$4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cat>
            <c:strRef>
              <c:f>'TB burden'!$B$5:$B$8</c:f>
              <c:strCache>
                <c:ptCount val="4"/>
                <c:pt idx="0">
                  <c:v>Мин</c:v>
                </c:pt>
                <c:pt idx="1">
                  <c:v>Макс</c:v>
                </c:pt>
                <c:pt idx="2">
                  <c:v>Minimal estimate as % of currently notified TB cases</c:v>
                </c:pt>
                <c:pt idx="3">
                  <c:v>Maximal estimate as % of currently notified TB cases</c:v>
                </c:pt>
              </c:strCache>
            </c:strRef>
          </c:cat>
          <c:val>
            <c:numRef>
              <c:f>'TB burden'!$E$7:$E$8</c:f>
              <c:numCache>
                <c:formatCode>0.0%</c:formatCode>
                <c:ptCount val="2"/>
                <c:pt idx="0">
                  <c:v>1.5419213086145618E-2</c:v>
                </c:pt>
                <c:pt idx="1">
                  <c:v>4.7396919000450767E-2</c:v>
                </c:pt>
              </c:numCache>
            </c:numRef>
          </c:val>
        </c:ser>
        <c:dLbls/>
        <c:axId val="130249856"/>
        <c:axId val="130251392"/>
      </c:barChart>
      <c:catAx>
        <c:axId val="130249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30251392"/>
        <c:crosses val="autoZero"/>
        <c:auto val="1"/>
        <c:lblAlgn val="ctr"/>
        <c:lblOffset val="100"/>
      </c:catAx>
      <c:valAx>
        <c:axId val="1302513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1302498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6322010421180064"/>
          <c:y val="0.58027587921521018"/>
          <c:w val="0.22758671782219356"/>
          <c:h val="0.18578002457087778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3452208403547802E-2"/>
          <c:y val="0.20288903747592968"/>
          <c:w val="0.67220062197740571"/>
          <c:h val="0.64213975120660172"/>
        </c:manualLayout>
      </c:layout>
      <c:barChart>
        <c:barDir val="col"/>
        <c:grouping val="clustered"/>
        <c:ser>
          <c:idx val="0"/>
          <c:order val="0"/>
          <c:tx>
            <c:strRef>
              <c:f>'TB burden'!$B$11</c:f>
              <c:strCache>
                <c:ptCount val="1"/>
                <c:pt idx="0">
                  <c:v>Мин.расчетное число</c:v>
                </c:pt>
              </c:strCache>
            </c:strRef>
          </c:tx>
          <c:cat>
            <c:strRef>
              <c:f>'TB burden'!$C$10:$D$10</c:f>
              <c:strCache>
                <c:ptCount val="2"/>
                <c:pt idx="0">
                  <c:v>В соответствии с страновыми данными</c:v>
                </c:pt>
                <c:pt idx="1">
                  <c:v>В соответствии с альтернативными источниками</c:v>
                </c:pt>
              </c:strCache>
            </c:strRef>
          </c:cat>
          <c:val>
            <c:numRef>
              <c:f>'TB burden'!$C$11:$D$11</c:f>
              <c:numCache>
                <c:formatCode>0</c:formatCode>
                <c:ptCount val="2"/>
                <c:pt idx="0">
                  <c:v>160.9259537623945</c:v>
                </c:pt>
                <c:pt idx="1">
                  <c:v>393.27201947705129</c:v>
                </c:pt>
              </c:numCache>
            </c:numRef>
          </c:val>
        </c:ser>
        <c:ser>
          <c:idx val="1"/>
          <c:order val="1"/>
          <c:tx>
            <c:strRef>
              <c:f>'TB burden'!$B$12</c:f>
              <c:strCache>
                <c:ptCount val="1"/>
                <c:pt idx="0">
                  <c:v>Макс.расчетное число</c:v>
                </c:pt>
              </c:strCache>
            </c:strRef>
          </c:tx>
          <c:cat>
            <c:strRef>
              <c:f>'TB burden'!$C$10:$D$10</c:f>
              <c:strCache>
                <c:ptCount val="2"/>
                <c:pt idx="0">
                  <c:v>В соответствии с страновыми данными</c:v>
                </c:pt>
                <c:pt idx="1">
                  <c:v>В соответствии с альтернативными источниками</c:v>
                </c:pt>
              </c:strCache>
            </c:strRef>
          </c:cat>
          <c:val>
            <c:numRef>
              <c:f>'TB burden'!$C$12:$D$12</c:f>
              <c:numCache>
                <c:formatCode>0</c:formatCode>
                <c:ptCount val="2"/>
                <c:pt idx="0">
                  <c:v>418.23899271577756</c:v>
                </c:pt>
                <c:pt idx="1">
                  <c:v>808.18534768901804</c:v>
                </c:pt>
              </c:numCache>
            </c:numRef>
          </c:val>
        </c:ser>
        <c:dLbls/>
        <c:axId val="131389696"/>
        <c:axId val="131420160"/>
      </c:barChart>
      <c:catAx>
        <c:axId val="131389696"/>
        <c:scaling>
          <c:orientation val="minMax"/>
        </c:scaling>
        <c:axPos val="b"/>
        <c:tickLblPos val="nextTo"/>
        <c:crossAx val="131420160"/>
        <c:crosses val="autoZero"/>
        <c:auto val="1"/>
        <c:lblAlgn val="ctr"/>
        <c:lblOffset val="100"/>
      </c:catAx>
      <c:valAx>
        <c:axId val="131420160"/>
        <c:scaling>
          <c:orientation val="minMax"/>
        </c:scaling>
        <c:axPos val="l"/>
        <c:majorGridlines/>
        <c:numFmt formatCode="0" sourceLinked="1"/>
        <c:tickLblPos val="nextTo"/>
        <c:crossAx val="1313896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Число случаев (новые+рецидивы)  2011 год</a:t>
            </a:r>
          </a:p>
        </c:rich>
      </c:tx>
      <c:layout>
        <c:manualLayout>
          <c:xMode val="edge"/>
          <c:yMode val="edge"/>
          <c:x val="8.2891601049868757E-2"/>
          <c:y val="2.941176470588235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Лист3!$C$2:$C$3</c:f>
              <c:strCache>
                <c:ptCount val="1"/>
                <c:pt idx="0">
                  <c:v>Число случаев (новые+рецидивы)  2011 год</c:v>
                </c:pt>
              </c:strCache>
            </c:strRef>
          </c:tx>
          <c:dLbls>
            <c:showVal val="1"/>
            <c:showCatName val="1"/>
          </c:dLbls>
          <c:cat>
            <c:strRef>
              <c:f>Лист3!$B$4:$B$7</c:f>
              <c:strCache>
                <c:ptCount val="4"/>
                <c:pt idx="0">
                  <c:v>Казахстан</c:v>
                </c:pt>
                <c:pt idx="1">
                  <c:v>Киргизстан</c:v>
                </c:pt>
                <c:pt idx="2">
                  <c:v>Таджикистан</c:v>
                </c:pt>
                <c:pt idx="3">
                  <c:v>Узбекистан</c:v>
                </c:pt>
              </c:strCache>
            </c:strRef>
          </c:cat>
          <c:val>
            <c:numRef>
              <c:f>Лист3!$C$4:$C$7</c:f>
              <c:numCache>
                <c:formatCode>General</c:formatCode>
                <c:ptCount val="4"/>
                <c:pt idx="0">
                  <c:v>19135</c:v>
                </c:pt>
                <c:pt idx="1">
                  <c:v>5529</c:v>
                </c:pt>
                <c:pt idx="2">
                  <c:v>5935</c:v>
                </c:pt>
                <c:pt idx="3">
                  <c:v>14501</c:v>
                </c:pt>
              </c:numCache>
            </c:numRef>
          </c:val>
        </c:ser>
        <c:dLbls/>
        <c:axId val="93213824"/>
        <c:axId val="93215360"/>
      </c:barChart>
      <c:catAx>
        <c:axId val="93213824"/>
        <c:scaling>
          <c:orientation val="minMax"/>
        </c:scaling>
        <c:axPos val="b"/>
        <c:tickLblPos val="nextTo"/>
        <c:crossAx val="93215360"/>
        <c:crosses val="autoZero"/>
        <c:auto val="1"/>
        <c:lblAlgn val="ctr"/>
        <c:lblOffset val="100"/>
      </c:catAx>
      <c:valAx>
        <c:axId val="93215360"/>
        <c:scaling>
          <c:orientation val="minMax"/>
        </c:scaling>
        <c:axPos val="l"/>
        <c:majorGridlines/>
        <c:numFmt formatCode="General" sourceLinked="1"/>
        <c:tickLblPos val="nextTo"/>
        <c:crossAx val="93213824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Число случаев (новые случаи только)  2011 год</a:t>
            </a:r>
          </a:p>
        </c:rich>
      </c:tx>
      <c:layout>
        <c:manualLayout>
          <c:xMode val="edge"/>
          <c:yMode val="edge"/>
          <c:x val="0.1251535663305243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Лист3!$C$17:$C$18</c:f>
              <c:strCache>
                <c:ptCount val="1"/>
                <c:pt idx="0">
                  <c:v>Число случаев (новые случаи только)  2011 год</c:v>
                </c:pt>
              </c:strCache>
            </c:strRef>
          </c:tx>
          <c:dLbls>
            <c:showVal val="1"/>
            <c:showCatName val="1"/>
          </c:dLbls>
          <c:cat>
            <c:strRef>
              <c:f>Лист3!$B$19:$B$22</c:f>
              <c:strCache>
                <c:ptCount val="4"/>
                <c:pt idx="0">
                  <c:v>Казахстан</c:v>
                </c:pt>
                <c:pt idx="1">
                  <c:v>Киргизстан</c:v>
                </c:pt>
                <c:pt idx="2">
                  <c:v>Таджикистан</c:v>
                </c:pt>
                <c:pt idx="3">
                  <c:v>Узбекистан</c:v>
                </c:pt>
              </c:strCache>
            </c:strRef>
          </c:cat>
          <c:val>
            <c:numRef>
              <c:f>Лист3!$C$19:$C$22</c:f>
              <c:numCache>
                <c:formatCode>General</c:formatCode>
                <c:ptCount val="4"/>
                <c:pt idx="0">
                  <c:v>14396</c:v>
                </c:pt>
                <c:pt idx="1">
                  <c:v>5180</c:v>
                </c:pt>
                <c:pt idx="2">
                  <c:v>5935</c:v>
                </c:pt>
                <c:pt idx="3">
                  <c:v>13995</c:v>
                </c:pt>
              </c:numCache>
            </c:numRef>
          </c:val>
        </c:ser>
        <c:dLbls/>
        <c:axId val="93255936"/>
        <c:axId val="93425664"/>
      </c:barChart>
      <c:catAx>
        <c:axId val="93255936"/>
        <c:scaling>
          <c:orientation val="minMax"/>
        </c:scaling>
        <c:axPos val="b"/>
        <c:tickLblPos val="nextTo"/>
        <c:crossAx val="93425664"/>
        <c:crosses val="autoZero"/>
        <c:auto val="1"/>
        <c:lblAlgn val="ctr"/>
        <c:lblOffset val="100"/>
      </c:catAx>
      <c:valAx>
        <c:axId val="93425664"/>
        <c:scaling>
          <c:orientation val="minMax"/>
        </c:scaling>
        <c:axPos val="l"/>
        <c:majorGridlines/>
        <c:numFmt formatCode="General" sourceLinked="1"/>
        <c:tickLblPos val="nextTo"/>
        <c:crossAx val="93255936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Заболеваемость (новые+рецидивы)  2011 год</a:t>
            </a:r>
          </a:p>
        </c:rich>
      </c:tx>
      <c:layout>
        <c:manualLayout>
          <c:xMode val="edge"/>
          <c:yMode val="edge"/>
          <c:x val="0.11529773753671026"/>
          <c:y val="5.176896887986800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Лист3!$C$10:$C$11</c:f>
              <c:strCache>
                <c:ptCount val="1"/>
                <c:pt idx="0">
                  <c:v>Заболеваемость (новые+рецидивы)  2011 год</c:v>
                </c:pt>
              </c:strCache>
            </c:strRef>
          </c:tx>
          <c:dLbls>
            <c:showVal val="1"/>
            <c:showCatName val="1"/>
          </c:dLbls>
          <c:cat>
            <c:strRef>
              <c:f>Лист3!$B$12:$B$15</c:f>
              <c:strCache>
                <c:ptCount val="4"/>
                <c:pt idx="0">
                  <c:v>Казахстан</c:v>
                </c:pt>
                <c:pt idx="1">
                  <c:v>Киргизстан</c:v>
                </c:pt>
                <c:pt idx="2">
                  <c:v>Таджикистан</c:v>
                </c:pt>
                <c:pt idx="3">
                  <c:v>Узбекистан</c:v>
                </c:pt>
              </c:strCache>
            </c:strRef>
          </c:cat>
          <c:val>
            <c:numRef>
              <c:f>Лист3!$C$12:$C$15</c:f>
              <c:numCache>
                <c:formatCode>0.0</c:formatCode>
                <c:ptCount val="4"/>
                <c:pt idx="0">
                  <c:v>119.59375</c:v>
                </c:pt>
                <c:pt idx="1">
                  <c:v>102.38888888888877</c:v>
                </c:pt>
                <c:pt idx="2">
                  <c:v>84.785714285714292</c:v>
                </c:pt>
                <c:pt idx="3">
                  <c:v>51.789285714285711</c:v>
                </c:pt>
              </c:numCache>
            </c:numRef>
          </c:val>
        </c:ser>
        <c:dLbls/>
        <c:axId val="93445504"/>
        <c:axId val="93451392"/>
      </c:barChart>
      <c:catAx>
        <c:axId val="93445504"/>
        <c:scaling>
          <c:orientation val="minMax"/>
        </c:scaling>
        <c:axPos val="b"/>
        <c:tickLblPos val="nextTo"/>
        <c:crossAx val="93451392"/>
        <c:crosses val="autoZero"/>
        <c:auto val="1"/>
        <c:lblAlgn val="ctr"/>
        <c:lblOffset val="100"/>
      </c:catAx>
      <c:valAx>
        <c:axId val="93451392"/>
        <c:scaling>
          <c:orientation val="minMax"/>
        </c:scaling>
        <c:axPos val="l"/>
        <c:majorGridlines/>
        <c:numFmt formatCode="0.0" sourceLinked="1"/>
        <c:tickLblPos val="nextTo"/>
        <c:crossAx val="93445504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Заболеваемость (новые случаи только)  2011 год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Лист3!$C$25:$C$26</c:f>
              <c:strCache>
                <c:ptCount val="1"/>
                <c:pt idx="0">
                  <c:v>Заболеваемость (новые случаи только)  2011 год</c:v>
                </c:pt>
              </c:strCache>
            </c:strRef>
          </c:tx>
          <c:dLbls>
            <c:showVal val="1"/>
            <c:showCatName val="1"/>
          </c:dLbls>
          <c:cat>
            <c:strRef>
              <c:f>Лист3!$B$27:$B$30</c:f>
              <c:strCache>
                <c:ptCount val="4"/>
                <c:pt idx="0">
                  <c:v>Казахстан</c:v>
                </c:pt>
                <c:pt idx="1">
                  <c:v>Киргизстан</c:v>
                </c:pt>
                <c:pt idx="2">
                  <c:v>Таджикистан</c:v>
                </c:pt>
                <c:pt idx="3">
                  <c:v>Узбекистан</c:v>
                </c:pt>
              </c:strCache>
            </c:strRef>
          </c:cat>
          <c:val>
            <c:numRef>
              <c:f>Лист3!$C$27:$C$30</c:f>
              <c:numCache>
                <c:formatCode>0.0</c:formatCode>
                <c:ptCount val="4"/>
                <c:pt idx="0">
                  <c:v>89.974999999999994</c:v>
                </c:pt>
                <c:pt idx="1">
                  <c:v>95.925925925925924</c:v>
                </c:pt>
                <c:pt idx="2">
                  <c:v>84.785714285714292</c:v>
                </c:pt>
                <c:pt idx="3">
                  <c:v>49.982142857142854</c:v>
                </c:pt>
              </c:numCache>
            </c:numRef>
          </c:val>
        </c:ser>
        <c:dLbls/>
        <c:axId val="94012928"/>
        <c:axId val="94014464"/>
      </c:barChart>
      <c:catAx>
        <c:axId val="94012928"/>
        <c:scaling>
          <c:orientation val="minMax"/>
        </c:scaling>
        <c:axPos val="b"/>
        <c:tickLblPos val="nextTo"/>
        <c:crossAx val="94014464"/>
        <c:crosses val="autoZero"/>
        <c:auto val="1"/>
        <c:lblAlgn val="ctr"/>
        <c:lblOffset val="100"/>
      </c:catAx>
      <c:valAx>
        <c:axId val="94014464"/>
        <c:scaling>
          <c:orientation val="minMax"/>
        </c:scaling>
        <c:axPos val="l"/>
        <c:majorGridlines/>
        <c:numFmt formatCode="0.0" sourceLinked="1"/>
        <c:tickLblPos val="nextTo"/>
        <c:crossAx val="94012928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923840769903781"/>
          <c:y val="0.19493207824942571"/>
          <c:w val="0.70181839112216238"/>
          <c:h val="0.6756940799066794"/>
        </c:manualLayout>
      </c:layout>
      <c:barChart>
        <c:barDir val="col"/>
        <c:grouping val="clustered"/>
        <c:ser>
          <c:idx val="0"/>
          <c:order val="0"/>
          <c:tx>
            <c:strRef>
              <c:f>'МЛУ ТБ'!$C$5</c:f>
              <c:strCache>
                <c:ptCount val="1"/>
                <c:pt idx="0">
                  <c:v>Всего зарегистрировано</c:v>
                </c:pt>
              </c:strCache>
            </c:strRef>
          </c:tx>
          <c:dLbls>
            <c:showVal val="1"/>
          </c:dLbls>
          <c:cat>
            <c:strRef>
              <c:f>'МЛУ ТБ'!$B$6:$B$9</c:f>
              <c:strCache>
                <c:ptCount val="4"/>
                <c:pt idx="0">
                  <c:v>Казахстан</c:v>
                </c:pt>
                <c:pt idx="1">
                  <c:v>Киргизстан</c:v>
                </c:pt>
                <c:pt idx="2">
                  <c:v>Таджикистан</c:v>
                </c:pt>
                <c:pt idx="3">
                  <c:v>Узбекистан</c:v>
                </c:pt>
              </c:strCache>
            </c:strRef>
          </c:cat>
          <c:val>
            <c:numRef>
              <c:f>'МЛУ ТБ'!$C$6:$C$9</c:f>
              <c:numCache>
                <c:formatCode>General</c:formatCode>
                <c:ptCount val="4"/>
                <c:pt idx="0">
                  <c:v>26304</c:v>
                </c:pt>
                <c:pt idx="1">
                  <c:v>6666</c:v>
                </c:pt>
                <c:pt idx="2">
                  <c:v>7609</c:v>
                </c:pt>
                <c:pt idx="3">
                  <c:v>15913</c:v>
                </c:pt>
              </c:numCache>
            </c:numRef>
          </c:val>
        </c:ser>
        <c:ser>
          <c:idx val="1"/>
          <c:order val="1"/>
          <c:tx>
            <c:strRef>
              <c:f>'МЛУ ТБ'!$D$5</c:f>
              <c:strCache>
                <c:ptCount val="1"/>
                <c:pt idx="0">
                  <c:v>МЛУ ТБ</c:v>
                </c:pt>
              </c:strCache>
            </c:strRef>
          </c:tx>
          <c:dLbls>
            <c:showVal val="1"/>
          </c:dLbls>
          <c:cat>
            <c:strRef>
              <c:f>'МЛУ ТБ'!$B$6:$B$9</c:f>
              <c:strCache>
                <c:ptCount val="4"/>
                <c:pt idx="0">
                  <c:v>Казахстан</c:v>
                </c:pt>
                <c:pt idx="1">
                  <c:v>Киргизстан</c:v>
                </c:pt>
                <c:pt idx="2">
                  <c:v>Таджикистан</c:v>
                </c:pt>
                <c:pt idx="3">
                  <c:v>Узбекистан</c:v>
                </c:pt>
              </c:strCache>
            </c:strRef>
          </c:cat>
          <c:val>
            <c:numRef>
              <c:f>'МЛУ ТБ'!$D$6:$D$9</c:f>
              <c:numCache>
                <c:formatCode>General</c:formatCode>
                <c:ptCount val="4"/>
                <c:pt idx="0">
                  <c:v>7408</c:v>
                </c:pt>
                <c:pt idx="1">
                  <c:v>806</c:v>
                </c:pt>
                <c:pt idx="2">
                  <c:v>604</c:v>
                </c:pt>
                <c:pt idx="3">
                  <c:v>1385</c:v>
                </c:pt>
              </c:numCache>
            </c:numRef>
          </c:val>
        </c:ser>
        <c:dLbls/>
        <c:axId val="68743552"/>
        <c:axId val="68745088"/>
      </c:barChart>
      <c:catAx>
        <c:axId val="68743552"/>
        <c:scaling>
          <c:orientation val="minMax"/>
        </c:scaling>
        <c:axPos val="b"/>
        <c:tickLblPos val="nextTo"/>
        <c:crossAx val="68745088"/>
        <c:crosses val="autoZero"/>
        <c:auto val="1"/>
        <c:lblAlgn val="ctr"/>
        <c:lblOffset val="100"/>
      </c:catAx>
      <c:valAx>
        <c:axId val="68745088"/>
        <c:scaling>
          <c:orientation val="minMax"/>
        </c:scaling>
        <c:axPos val="l"/>
        <c:majorGridlines/>
        <c:numFmt formatCode="General" sourceLinked="1"/>
        <c:tickLblPos val="nextTo"/>
        <c:crossAx val="68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58181233093053"/>
          <c:y val="0.41628280839895077"/>
          <c:w val="0.15875162156454578"/>
          <c:h val="0.36650845727617382"/>
        </c:manualLayout>
      </c:layout>
    </c:legend>
    <c:plotVisOnly val="1"/>
    <c:dispBlanksAs val="gap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94663167104112"/>
          <c:y val="0.22723392560223171"/>
          <c:w val="0.85649781277340453"/>
          <c:h val="0.68532574789407874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'МЛУ ТБ'!$B$14:$B$17</c:f>
              <c:strCache>
                <c:ptCount val="4"/>
                <c:pt idx="0">
                  <c:v>Казахстан</c:v>
                </c:pt>
                <c:pt idx="1">
                  <c:v>Киргизстан</c:v>
                </c:pt>
                <c:pt idx="2">
                  <c:v>Таджикистан</c:v>
                </c:pt>
                <c:pt idx="3">
                  <c:v>Узбекистан</c:v>
                </c:pt>
              </c:strCache>
            </c:strRef>
          </c:cat>
          <c:val>
            <c:numRef>
              <c:f>'МЛУ ТБ'!$C$14:$C$17</c:f>
              <c:numCache>
                <c:formatCode>0.0%</c:formatCode>
                <c:ptCount val="4"/>
                <c:pt idx="0">
                  <c:v>0.28163017031630172</c:v>
                </c:pt>
                <c:pt idx="1">
                  <c:v>0.12091209120912091</c:v>
                </c:pt>
                <c:pt idx="2">
                  <c:v>7.9379681955579026E-2</c:v>
                </c:pt>
                <c:pt idx="3">
                  <c:v>8.7035756928297667E-2</c:v>
                </c:pt>
              </c:numCache>
            </c:numRef>
          </c:val>
        </c:ser>
        <c:dLbls/>
        <c:axId val="93431296"/>
        <c:axId val="93432832"/>
      </c:barChart>
      <c:catAx>
        <c:axId val="93431296"/>
        <c:scaling>
          <c:orientation val="minMax"/>
        </c:scaling>
        <c:axPos val="b"/>
        <c:tickLblPos val="nextTo"/>
        <c:crossAx val="93432832"/>
        <c:crosses val="autoZero"/>
        <c:auto val="1"/>
        <c:lblAlgn val="ctr"/>
        <c:lblOffset val="100"/>
      </c:catAx>
      <c:valAx>
        <c:axId val="93432832"/>
        <c:scaling>
          <c:orientation val="minMax"/>
        </c:scaling>
        <c:axPos val="l"/>
        <c:majorGridlines/>
        <c:numFmt formatCode="0.0%" sourceLinked="1"/>
        <c:tickLblPos val="nextTo"/>
        <c:crossAx val="9343129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60703205791139"/>
          <c:y val="0.13220338983050881"/>
          <c:w val="0.44881075491209932"/>
          <c:h val="0.7355932203389843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Лист1!$B$3:$B$15</c:f>
              <c:strCache>
                <c:ptCount val="13"/>
                <c:pt idx="0">
                  <c:v>инфекционные и паразитарные болезни</c:v>
                </c:pt>
                <c:pt idx="1">
                  <c:v>болезни нервной системы</c:v>
                </c:pt>
                <c:pt idx="2">
                  <c:v>болезни глаза и его придатков</c:v>
                </c:pt>
                <c:pt idx="3">
                  <c:v>болезни уха и сосцевидного отростка</c:v>
                </c:pt>
                <c:pt idx="4">
                  <c:v>болезни системы кровообращения</c:v>
                </c:pt>
                <c:pt idx="5">
                  <c:v>болезни органов дыхания</c:v>
                </c:pt>
                <c:pt idx="6">
                  <c:v>болезни органов пищеварения</c:v>
                </c:pt>
                <c:pt idx="7">
                  <c:v>болезни кожи и подкожной клетчатки</c:v>
                </c:pt>
                <c:pt idx="8">
                  <c:v>болезни костно-мышечной системы и соединительной ткани</c:v>
                </c:pt>
                <c:pt idx="9">
                  <c:v>болезни мочеполовой системы</c:v>
                </c:pt>
                <c:pt idx="10">
                  <c:v>осложнения беременности, родов и послеродового периода </c:v>
                </c:pt>
                <c:pt idx="11">
                  <c:v>травмы и отравления</c:v>
                </c:pt>
                <c:pt idx="12">
                  <c:v>другие</c:v>
                </c:pt>
              </c:strCache>
            </c:strRef>
          </c:cat>
          <c:val>
            <c:numRef>
              <c:f>Лист1!$C$3:$C$15</c:f>
              <c:numCache>
                <c:formatCode>General</c:formatCode>
                <c:ptCount val="13"/>
                <c:pt idx="0">
                  <c:v>3.1</c:v>
                </c:pt>
                <c:pt idx="1">
                  <c:v>3.5</c:v>
                </c:pt>
                <c:pt idx="2">
                  <c:v>4.5999999999999996</c:v>
                </c:pt>
                <c:pt idx="3">
                  <c:v>2.7</c:v>
                </c:pt>
                <c:pt idx="4">
                  <c:v>4.0999999999999996</c:v>
                </c:pt>
                <c:pt idx="5">
                  <c:v>41.4</c:v>
                </c:pt>
                <c:pt idx="6" formatCode="0.0">
                  <c:v>6.5</c:v>
                </c:pt>
                <c:pt idx="7">
                  <c:v>5.4</c:v>
                </c:pt>
                <c:pt idx="8" formatCode="0.0">
                  <c:v>2.9</c:v>
                </c:pt>
                <c:pt idx="9" formatCode="0.0">
                  <c:v>7</c:v>
                </c:pt>
                <c:pt idx="10" formatCode="0.0">
                  <c:v>3.1</c:v>
                </c:pt>
                <c:pt idx="11" formatCode="0.0">
                  <c:v>6.4</c:v>
                </c:pt>
                <c:pt idx="12" formatCode="0.0">
                  <c:v>9.3000000000000007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txPr>
          <a:bodyPr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181293247435026"/>
          <c:y val="4.2249269897600826E-2"/>
          <c:w val="0.29087699832975439"/>
          <c:h val="0.8450746737643710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en-US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0.16107382550335567"/>
          <c:y val="0.29729729729729731"/>
          <c:w val="0.67785234899328861"/>
          <c:h val="0.4983108108108121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explosion val="25"/>
          <c:dPt>
            <c:idx val="1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660066"/>
              </a:solidFill>
              <a:ln w="25400">
                <a:noFill/>
              </a:ln>
            </c:spPr>
          </c:dPt>
          <c:dPt>
            <c:idx val="5"/>
            <c:spPr>
              <a:solidFill>
                <a:srgbClr val="FF8080"/>
              </a:solidFill>
              <a:ln w="25400">
                <a:noFill/>
              </a:ln>
            </c:spPr>
          </c:dPt>
          <c:dLbls>
            <c:dLbl>
              <c:idx val="3"/>
              <c:layout/>
              <c:dLblPos val="bestFit"/>
              <c:showLegendKey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1"/>
            <c:showPercent val="1"/>
          </c:dLbls>
          <c:cat>
            <c:strRef>
              <c:f>Лист1!$A$2:$F$2</c:f>
              <c:strCache>
                <c:ptCount val="6"/>
                <c:pt idx="0">
                  <c:v>0-14</c:v>
                </c:pt>
                <c:pt idx="1">
                  <c:v>15-17</c:v>
                </c:pt>
                <c:pt idx="2">
                  <c:v>18-34</c:v>
                </c:pt>
                <c:pt idx="3">
                  <c:v>35-54</c:v>
                </c:pt>
                <c:pt idx="4">
                  <c:v>55-64</c:v>
                </c:pt>
                <c:pt idx="5">
                  <c:v>65 и старше</c:v>
                </c:pt>
              </c:strCache>
            </c:strRef>
          </c:cat>
          <c:val>
            <c:numRef>
              <c:f>Лист1!$A$3:$F$3</c:f>
              <c:numCache>
                <c:formatCode>0</c:formatCode>
                <c:ptCount val="6"/>
                <c:pt idx="0">
                  <c:v>619</c:v>
                </c:pt>
                <c:pt idx="1">
                  <c:v>780</c:v>
                </c:pt>
                <c:pt idx="2">
                  <c:v>7280</c:v>
                </c:pt>
                <c:pt idx="3">
                  <c:v>1408</c:v>
                </c:pt>
                <c:pt idx="4">
                  <c:v>947</c:v>
                </c:pt>
                <c:pt idx="5">
                  <c:v>497</c:v>
                </c:pt>
              </c:numCache>
            </c:numRef>
          </c:val>
        </c:ser>
        <c:dLbls>
          <c:showLegendKey val="1"/>
          <c:showPercent val="1"/>
        </c:dLbls>
      </c:pie3DChart>
      <c:spPr>
        <a:noFill/>
        <a:ln w="25400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3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1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gradFill rotWithShape="0">
      <a:gsLst>
        <a:gs pos="0">
          <a:srgbClr val="FFFFFF"/>
        </a:gs>
        <a:gs pos="100000">
          <a:srgbClr val="FFFFFF">
            <a:gamma/>
            <a:shade val="62353"/>
            <a:invGamma/>
          </a:srgbClr>
        </a:gs>
      </a:gsLst>
      <a:lin ang="5400000" scaled="1"/>
    </a:gradFill>
    <a:ln w="9525">
      <a:noFill/>
    </a:ln>
  </c:spPr>
  <c:txPr>
    <a:bodyPr/>
    <a:lstStyle/>
    <a:p>
      <a:pPr>
        <a:defRPr sz="13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C3AF1-AA0D-4EA2-A094-80C7248A751F}" type="doc">
      <dgm:prSet loTypeId="urn:microsoft.com/office/officeart/2005/8/layout/cycle4#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B692E-AFB5-4A93-BC3D-EDA3A6A40BD3}">
      <dgm:prSet phldrT="[Text]" custT="1"/>
      <dgm:spPr/>
      <dgm:t>
        <a:bodyPr/>
        <a:lstStyle/>
        <a:p>
          <a:r>
            <a:rPr lang="ru-RU" sz="1600" dirty="0" smtClean="0"/>
            <a:t>МИГРАНТЫ</a:t>
          </a:r>
          <a:endParaRPr lang="en-US" sz="1600" dirty="0"/>
        </a:p>
      </dgm:t>
    </dgm:pt>
    <dgm:pt modelId="{54A4ED1F-992C-4315-B3D7-4EAF65F983D7}" type="parTrans" cxnId="{470D2687-FEA4-4634-B0D7-8F4FDD01BC55}">
      <dgm:prSet/>
      <dgm:spPr/>
      <dgm:t>
        <a:bodyPr/>
        <a:lstStyle/>
        <a:p>
          <a:endParaRPr lang="en-US"/>
        </a:p>
      </dgm:t>
    </dgm:pt>
    <dgm:pt modelId="{63CBE3A0-5DA8-44FA-B588-E84E806D9317}" type="sibTrans" cxnId="{470D2687-FEA4-4634-B0D7-8F4FDD01BC55}">
      <dgm:prSet/>
      <dgm:spPr/>
      <dgm:t>
        <a:bodyPr/>
        <a:lstStyle/>
        <a:p>
          <a:endParaRPr lang="en-US"/>
        </a:p>
      </dgm:t>
    </dgm:pt>
    <dgm:pt modelId="{1D470284-A511-4394-9611-88478DD9BF64}">
      <dgm:prSet phldrT="[Text]" custT="1"/>
      <dgm:spPr/>
      <dgm:t>
        <a:bodyPr/>
        <a:lstStyle/>
        <a:p>
          <a:r>
            <a:rPr lang="ru-RU" sz="1200" i="1" dirty="0" smtClean="0"/>
            <a:t>ВНЕШНИЕ</a:t>
          </a:r>
          <a:endParaRPr lang="en-US" sz="1200" i="1" dirty="0"/>
        </a:p>
      </dgm:t>
    </dgm:pt>
    <dgm:pt modelId="{760F14BF-B3EA-438D-830C-712347AB1532}" type="parTrans" cxnId="{1B01E323-86FF-4661-81FD-8A0229A67F29}">
      <dgm:prSet/>
      <dgm:spPr/>
      <dgm:t>
        <a:bodyPr/>
        <a:lstStyle/>
        <a:p>
          <a:endParaRPr lang="en-US"/>
        </a:p>
      </dgm:t>
    </dgm:pt>
    <dgm:pt modelId="{818C1B4F-7D5C-4466-836A-1D2AFC4AA2FC}" type="sibTrans" cxnId="{1B01E323-86FF-4661-81FD-8A0229A67F29}">
      <dgm:prSet/>
      <dgm:spPr/>
      <dgm:t>
        <a:bodyPr/>
        <a:lstStyle/>
        <a:p>
          <a:endParaRPr lang="en-US"/>
        </a:p>
      </dgm:t>
    </dgm:pt>
    <dgm:pt modelId="{2221D24F-B4E2-4E43-99F6-E2F4CA9A7DE7}">
      <dgm:prSet phldrT="[Text]" custT="1"/>
      <dgm:spPr/>
      <dgm:t>
        <a:bodyPr/>
        <a:lstStyle/>
        <a:p>
          <a:r>
            <a:rPr lang="ru-RU" sz="1400" dirty="0" smtClean="0"/>
            <a:t>ТУБЕРКУЛЕЗ</a:t>
          </a:r>
          <a:endParaRPr lang="en-US" sz="1400" dirty="0"/>
        </a:p>
      </dgm:t>
    </dgm:pt>
    <dgm:pt modelId="{4C245D82-8D2B-407A-B9E8-A97D5E28D7C1}" type="parTrans" cxnId="{B5AC3FBD-E925-4321-94B0-B4B266BFE7F9}">
      <dgm:prSet/>
      <dgm:spPr/>
      <dgm:t>
        <a:bodyPr/>
        <a:lstStyle/>
        <a:p>
          <a:endParaRPr lang="en-US"/>
        </a:p>
      </dgm:t>
    </dgm:pt>
    <dgm:pt modelId="{9076CE49-1326-4F5F-B4D5-0050FD82BB6D}" type="sibTrans" cxnId="{B5AC3FBD-E925-4321-94B0-B4B266BFE7F9}">
      <dgm:prSet/>
      <dgm:spPr/>
      <dgm:t>
        <a:bodyPr/>
        <a:lstStyle/>
        <a:p>
          <a:endParaRPr lang="en-US"/>
        </a:p>
      </dgm:t>
    </dgm:pt>
    <dgm:pt modelId="{804B31CC-473B-4B53-AF81-634246CA9BA1}">
      <dgm:prSet phldrT="[Text]" custT="1"/>
      <dgm:spPr/>
      <dgm:t>
        <a:bodyPr/>
        <a:lstStyle/>
        <a:p>
          <a:pPr algn="r"/>
          <a:r>
            <a:rPr lang="ru-RU" sz="1200" i="1" dirty="0" smtClean="0"/>
            <a:t>КАЗАХСТАН </a:t>
          </a:r>
          <a:endParaRPr lang="en-US" sz="1200" i="1" dirty="0"/>
        </a:p>
      </dgm:t>
    </dgm:pt>
    <dgm:pt modelId="{059290AA-81FA-41AE-9106-849A77CF436B}" type="parTrans" cxnId="{9BCC7144-E8E2-4865-A50B-11495EFB7C45}">
      <dgm:prSet/>
      <dgm:spPr/>
      <dgm:t>
        <a:bodyPr/>
        <a:lstStyle/>
        <a:p>
          <a:endParaRPr lang="en-US"/>
        </a:p>
      </dgm:t>
    </dgm:pt>
    <dgm:pt modelId="{77EA5C35-D365-48B5-BD74-8C00DA262698}" type="sibTrans" cxnId="{9BCC7144-E8E2-4865-A50B-11495EFB7C45}">
      <dgm:prSet/>
      <dgm:spPr/>
      <dgm:t>
        <a:bodyPr/>
        <a:lstStyle/>
        <a:p>
          <a:endParaRPr lang="en-US"/>
        </a:p>
      </dgm:t>
    </dgm:pt>
    <dgm:pt modelId="{D7800CDC-B965-402F-9846-9B8306F2194D}">
      <dgm:prSet phldrT="[Text]" custT="1"/>
      <dgm:spPr/>
      <dgm:t>
        <a:bodyPr/>
        <a:lstStyle/>
        <a:p>
          <a:r>
            <a:rPr lang="ru-RU" sz="1400" dirty="0" smtClean="0"/>
            <a:t>ФАКТОРЫ</a:t>
          </a:r>
          <a:r>
            <a:rPr lang="ru-RU" sz="1400" baseline="0" dirty="0" smtClean="0"/>
            <a:t> РИСКА</a:t>
          </a:r>
          <a:endParaRPr lang="en-US" sz="1400" dirty="0"/>
        </a:p>
      </dgm:t>
    </dgm:pt>
    <dgm:pt modelId="{AA7AFA4A-E9F1-4026-B45F-05695A8B6757}" type="parTrans" cxnId="{90816706-CE83-427B-A3F6-4CEC93D5A7F3}">
      <dgm:prSet/>
      <dgm:spPr/>
      <dgm:t>
        <a:bodyPr/>
        <a:lstStyle/>
        <a:p>
          <a:endParaRPr lang="en-US"/>
        </a:p>
      </dgm:t>
    </dgm:pt>
    <dgm:pt modelId="{229F76E0-7B18-496B-9951-EAE6EF11CB84}" type="sibTrans" cxnId="{90816706-CE83-427B-A3F6-4CEC93D5A7F3}">
      <dgm:prSet/>
      <dgm:spPr/>
      <dgm:t>
        <a:bodyPr/>
        <a:lstStyle/>
        <a:p>
          <a:endParaRPr lang="en-US"/>
        </a:p>
      </dgm:t>
    </dgm:pt>
    <dgm:pt modelId="{5508166F-793C-40AF-A0BB-B2B505B8762E}">
      <dgm:prSet phldrT="[Text]" custT="1"/>
      <dgm:spPr/>
      <dgm:t>
        <a:bodyPr/>
        <a:lstStyle/>
        <a:p>
          <a:pPr algn="r"/>
          <a:r>
            <a:rPr lang="en-US" sz="1200" b="1" dirty="0" smtClean="0"/>
            <a:t> </a:t>
          </a:r>
          <a:r>
            <a:rPr lang="ru-RU" sz="1200" b="1" dirty="0" smtClean="0"/>
            <a:t>КАК ФАКТОРЫ РИСКА</a:t>
          </a:r>
          <a:r>
            <a:rPr lang="en-US" sz="1200" b="1" dirty="0" smtClean="0"/>
            <a:t>           </a:t>
          </a:r>
          <a:r>
            <a:rPr lang="ru-RU" sz="1200" b="1" dirty="0" smtClean="0"/>
            <a:t>МОГУТ ПОВЛИЯТЬ НА</a:t>
          </a:r>
          <a:r>
            <a:rPr lang="en-US" sz="1200" b="1" dirty="0" smtClean="0"/>
            <a:t>    </a:t>
          </a:r>
          <a:r>
            <a:rPr lang="ru-RU" sz="1200" b="1" dirty="0" smtClean="0"/>
            <a:t>РАЗВИТИЕ ТУБЕРКУЛЕЗА У МИГРАНТОВ</a:t>
          </a:r>
          <a:endParaRPr lang="en-US" sz="1200" b="1" dirty="0"/>
        </a:p>
      </dgm:t>
    </dgm:pt>
    <dgm:pt modelId="{AB265233-667E-4BD4-B035-BBB9248070F3}" type="parTrans" cxnId="{72FE9743-EA86-4F93-B57E-AC90C1A43C1E}">
      <dgm:prSet/>
      <dgm:spPr/>
      <dgm:t>
        <a:bodyPr/>
        <a:lstStyle/>
        <a:p>
          <a:endParaRPr lang="en-US"/>
        </a:p>
      </dgm:t>
    </dgm:pt>
    <dgm:pt modelId="{739F923E-66D9-4E2D-9E80-7305C91C3E31}" type="sibTrans" cxnId="{72FE9743-EA86-4F93-B57E-AC90C1A43C1E}">
      <dgm:prSet/>
      <dgm:spPr/>
      <dgm:t>
        <a:bodyPr/>
        <a:lstStyle/>
        <a:p>
          <a:endParaRPr lang="en-US"/>
        </a:p>
      </dgm:t>
    </dgm:pt>
    <dgm:pt modelId="{C634B10B-5368-4F29-92F2-FB9670B01A94}">
      <dgm:prSet phldrT="[Text]" custT="1"/>
      <dgm:spPr/>
      <dgm:t>
        <a:bodyPr/>
        <a:lstStyle/>
        <a:p>
          <a:endParaRPr lang="ru-RU" sz="1000" dirty="0" smtClean="0"/>
        </a:p>
        <a:p>
          <a:r>
            <a:rPr lang="ru-RU" sz="1000" dirty="0" smtClean="0"/>
            <a:t>ПРОГРАММА  ПО ПРОФИЛАКТИКЕ, ЛЕЧЕНИЮ И КОНТРОЛЮ ЗА ТУБЕРКУЛЕЗОМ СРЕДИ ВНУТРЕННИХ И ВНЕШНИХ МИГРАНТОВ</a:t>
          </a:r>
          <a:endParaRPr lang="en-US" sz="1000" dirty="0"/>
        </a:p>
      </dgm:t>
    </dgm:pt>
    <dgm:pt modelId="{EDC21360-A67D-477D-83DF-D9E375CBA1BA}" type="parTrans" cxnId="{2D6E432C-2F77-4991-B8EF-92D30C7DAA49}">
      <dgm:prSet/>
      <dgm:spPr/>
      <dgm:t>
        <a:bodyPr/>
        <a:lstStyle/>
        <a:p>
          <a:endParaRPr lang="en-US"/>
        </a:p>
      </dgm:t>
    </dgm:pt>
    <dgm:pt modelId="{F6CB6C85-84B9-4101-92B3-848E1F159C5C}" type="sibTrans" cxnId="{2D6E432C-2F77-4991-B8EF-92D30C7DAA49}">
      <dgm:prSet/>
      <dgm:spPr/>
      <dgm:t>
        <a:bodyPr/>
        <a:lstStyle/>
        <a:p>
          <a:endParaRPr lang="en-US"/>
        </a:p>
      </dgm:t>
    </dgm:pt>
    <dgm:pt modelId="{32700559-1877-4684-A720-2861982A901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/>
            <a:t> </a:t>
          </a:r>
          <a:r>
            <a:rPr lang="ru-RU" sz="1200" b="1" dirty="0" smtClean="0"/>
            <a:t>КОМПЛЕКСНАЯ ОЦЕНКА СИТУАЦИИ И РИСКА РАЗВИТИЯ ТУБЕРКУЛЕЗА У МИГРАНТОВ</a:t>
          </a:r>
          <a:endParaRPr lang="en-US" sz="1200" b="1" dirty="0" smtClean="0"/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0A5844A2-8FCF-499D-AF02-634DB2F75755}" type="parTrans" cxnId="{8D9D3A7B-0BD3-437C-8E85-2B4DA0FE1F82}">
      <dgm:prSet/>
      <dgm:spPr/>
      <dgm:t>
        <a:bodyPr/>
        <a:lstStyle/>
        <a:p>
          <a:endParaRPr lang="en-US"/>
        </a:p>
      </dgm:t>
    </dgm:pt>
    <dgm:pt modelId="{373FF658-BC79-48BA-9DE1-76C805C73E6F}" type="sibTrans" cxnId="{8D9D3A7B-0BD3-437C-8E85-2B4DA0FE1F82}">
      <dgm:prSet/>
      <dgm:spPr/>
      <dgm:t>
        <a:bodyPr/>
        <a:lstStyle/>
        <a:p>
          <a:endParaRPr lang="en-US"/>
        </a:p>
      </dgm:t>
    </dgm:pt>
    <dgm:pt modelId="{0BD50908-6F9B-41C8-ABFC-647DA0AD04A0}">
      <dgm:prSet phldrT="[Text]" custT="1"/>
      <dgm:spPr/>
      <dgm:t>
        <a:bodyPr/>
        <a:lstStyle/>
        <a:p>
          <a:r>
            <a:rPr lang="ru-RU" sz="1200" i="1" dirty="0" smtClean="0"/>
            <a:t>ВНУТРЕННИЕ</a:t>
          </a:r>
          <a:endParaRPr lang="en-US" sz="1200" i="1" dirty="0"/>
        </a:p>
      </dgm:t>
    </dgm:pt>
    <dgm:pt modelId="{0648F823-9DF6-4220-9826-3C897B00934A}" type="parTrans" cxnId="{06B5E830-97C1-4789-80BD-B32FC2E0510F}">
      <dgm:prSet/>
      <dgm:spPr/>
      <dgm:t>
        <a:bodyPr/>
        <a:lstStyle/>
        <a:p>
          <a:endParaRPr lang="en-US"/>
        </a:p>
      </dgm:t>
    </dgm:pt>
    <dgm:pt modelId="{3CBBAF7C-5EEE-4F29-B0BE-3C48836245B2}" type="sibTrans" cxnId="{06B5E830-97C1-4789-80BD-B32FC2E0510F}">
      <dgm:prSet/>
      <dgm:spPr/>
      <dgm:t>
        <a:bodyPr/>
        <a:lstStyle/>
        <a:p>
          <a:endParaRPr lang="en-US"/>
        </a:p>
      </dgm:t>
    </dgm:pt>
    <dgm:pt modelId="{1078DD4A-8AF9-4132-96A3-F497765EF0D2}">
      <dgm:prSet phldrT="[Text]" custT="1"/>
      <dgm:spPr/>
      <dgm:t>
        <a:bodyPr/>
        <a:lstStyle/>
        <a:p>
          <a:r>
            <a:rPr lang="ru-RU" sz="1200" i="1" dirty="0" smtClean="0"/>
            <a:t>ЛЕГАЛЬНЫЕ</a:t>
          </a:r>
          <a:endParaRPr lang="en-US" sz="1200" i="1" dirty="0"/>
        </a:p>
      </dgm:t>
    </dgm:pt>
    <dgm:pt modelId="{0849258B-13F7-4EEC-92D1-ADCFA6DA5D0B}" type="parTrans" cxnId="{5F80DAFD-3CBD-492A-89AE-9D6189934B6F}">
      <dgm:prSet/>
      <dgm:spPr/>
      <dgm:t>
        <a:bodyPr/>
        <a:lstStyle/>
        <a:p>
          <a:endParaRPr lang="en-US"/>
        </a:p>
      </dgm:t>
    </dgm:pt>
    <dgm:pt modelId="{428D96C9-BBA3-4EB9-8623-F7E82997D8B1}" type="sibTrans" cxnId="{5F80DAFD-3CBD-492A-89AE-9D6189934B6F}">
      <dgm:prSet/>
      <dgm:spPr/>
      <dgm:t>
        <a:bodyPr/>
        <a:lstStyle/>
        <a:p>
          <a:endParaRPr lang="en-US"/>
        </a:p>
      </dgm:t>
    </dgm:pt>
    <dgm:pt modelId="{0B49B9AE-6556-4244-897F-0429D7B9D811}">
      <dgm:prSet phldrT="[Text]" custT="1"/>
      <dgm:spPr/>
      <dgm:t>
        <a:bodyPr/>
        <a:lstStyle/>
        <a:p>
          <a:r>
            <a:rPr lang="ru-RU" sz="1200" i="1" dirty="0" smtClean="0"/>
            <a:t>НЕДОКУМЕНТИРОВАННЫЕ</a:t>
          </a:r>
          <a:endParaRPr lang="en-US" sz="1200" i="1" dirty="0"/>
        </a:p>
      </dgm:t>
    </dgm:pt>
    <dgm:pt modelId="{008C8AE3-6515-431E-8F38-B7D06FB77842}" type="parTrans" cxnId="{58F52797-981D-48B6-8215-2425B2143129}">
      <dgm:prSet/>
      <dgm:spPr/>
      <dgm:t>
        <a:bodyPr/>
        <a:lstStyle/>
        <a:p>
          <a:endParaRPr lang="en-US"/>
        </a:p>
      </dgm:t>
    </dgm:pt>
    <dgm:pt modelId="{9F831A4E-A79C-44B6-B1E2-51F20B3ED1CE}" type="sibTrans" cxnId="{58F52797-981D-48B6-8215-2425B2143129}">
      <dgm:prSet/>
      <dgm:spPr/>
      <dgm:t>
        <a:bodyPr/>
        <a:lstStyle/>
        <a:p>
          <a:endParaRPr lang="en-US"/>
        </a:p>
      </dgm:t>
    </dgm:pt>
    <dgm:pt modelId="{C6D7CDE5-36B6-42C5-91F1-8531C3DCBA6B}">
      <dgm:prSet phldrT="[Text]" custT="1"/>
      <dgm:spPr/>
      <dgm:t>
        <a:bodyPr/>
        <a:lstStyle/>
        <a:p>
          <a:pPr algn="r"/>
          <a:endParaRPr lang="en-US" sz="1200" dirty="0"/>
        </a:p>
      </dgm:t>
    </dgm:pt>
    <dgm:pt modelId="{F7FE2693-C1EA-4625-B1F7-CF9F296C4AB2}" type="parTrans" cxnId="{BEA2A444-D0E7-495B-81EB-1B6459DEB2A7}">
      <dgm:prSet/>
      <dgm:spPr/>
      <dgm:t>
        <a:bodyPr/>
        <a:lstStyle/>
        <a:p>
          <a:endParaRPr lang="en-US"/>
        </a:p>
      </dgm:t>
    </dgm:pt>
    <dgm:pt modelId="{8707E53C-4D6B-441E-9284-73AB9B223C2A}" type="sibTrans" cxnId="{BEA2A444-D0E7-495B-81EB-1B6459DEB2A7}">
      <dgm:prSet/>
      <dgm:spPr/>
      <dgm:t>
        <a:bodyPr/>
        <a:lstStyle/>
        <a:p>
          <a:endParaRPr lang="en-US"/>
        </a:p>
      </dgm:t>
    </dgm:pt>
    <dgm:pt modelId="{3454BD2B-E1B7-4DDE-BC10-87CBEA9B3454}">
      <dgm:prSet phldrT="[Text]" custT="1"/>
      <dgm:spPr/>
      <dgm:t>
        <a:bodyPr/>
        <a:lstStyle/>
        <a:p>
          <a:pPr algn="r"/>
          <a:r>
            <a:rPr lang="ru-RU" sz="1200" i="1" dirty="0" smtClean="0"/>
            <a:t> КИРГИЗСТАН </a:t>
          </a:r>
          <a:endParaRPr lang="en-US" sz="1200" i="1" dirty="0"/>
        </a:p>
      </dgm:t>
    </dgm:pt>
    <dgm:pt modelId="{AD28F613-E690-4C11-A0CF-456F644E11A0}" type="parTrans" cxnId="{4447717B-8145-4013-A5AA-97A5F36A1A23}">
      <dgm:prSet/>
      <dgm:spPr/>
      <dgm:t>
        <a:bodyPr/>
        <a:lstStyle/>
        <a:p>
          <a:endParaRPr lang="en-US"/>
        </a:p>
      </dgm:t>
    </dgm:pt>
    <dgm:pt modelId="{78AEBAEA-D90D-4F58-B99E-6A8229015885}" type="sibTrans" cxnId="{4447717B-8145-4013-A5AA-97A5F36A1A23}">
      <dgm:prSet/>
      <dgm:spPr/>
      <dgm:t>
        <a:bodyPr/>
        <a:lstStyle/>
        <a:p>
          <a:endParaRPr lang="en-US"/>
        </a:p>
      </dgm:t>
    </dgm:pt>
    <dgm:pt modelId="{9A30AEE8-6B82-40CF-9942-918C1EC07CDA}">
      <dgm:prSet phldrT="[Text]" custT="1"/>
      <dgm:spPr/>
      <dgm:t>
        <a:bodyPr/>
        <a:lstStyle/>
        <a:p>
          <a:pPr algn="r"/>
          <a:r>
            <a:rPr lang="ru-RU" sz="1200" i="1" dirty="0" smtClean="0"/>
            <a:t> УЗБЕКИСТАН </a:t>
          </a:r>
          <a:endParaRPr lang="en-US" sz="1200" i="1" dirty="0"/>
        </a:p>
      </dgm:t>
    </dgm:pt>
    <dgm:pt modelId="{82712DD5-5DD8-43C4-A81A-9389894EF7C1}" type="parTrans" cxnId="{84577312-E934-4E74-B2F4-7780B6CD871A}">
      <dgm:prSet/>
      <dgm:spPr/>
      <dgm:t>
        <a:bodyPr/>
        <a:lstStyle/>
        <a:p>
          <a:endParaRPr lang="en-US"/>
        </a:p>
      </dgm:t>
    </dgm:pt>
    <dgm:pt modelId="{9E8975AE-6CF6-48F6-A3A0-C1DC23D2916B}" type="sibTrans" cxnId="{84577312-E934-4E74-B2F4-7780B6CD871A}">
      <dgm:prSet/>
      <dgm:spPr/>
      <dgm:t>
        <a:bodyPr/>
        <a:lstStyle/>
        <a:p>
          <a:endParaRPr lang="en-US"/>
        </a:p>
      </dgm:t>
    </dgm:pt>
    <dgm:pt modelId="{B5180C24-E088-4344-B697-5D279AA81274}">
      <dgm:prSet phldrT="[Text]" custT="1"/>
      <dgm:spPr/>
      <dgm:t>
        <a:bodyPr/>
        <a:lstStyle/>
        <a:p>
          <a:pPr algn="r"/>
          <a:r>
            <a:rPr lang="ru-RU" sz="1200" i="1" dirty="0" smtClean="0"/>
            <a:t> ТАДЖИКИСТАН </a:t>
          </a:r>
          <a:endParaRPr lang="en-US" sz="1200" i="1" dirty="0"/>
        </a:p>
      </dgm:t>
    </dgm:pt>
    <dgm:pt modelId="{C5A051E9-4777-47DB-8AD9-8FBBC11912F0}" type="parTrans" cxnId="{FE7821F9-184E-4994-9A5D-FBB8733777D0}">
      <dgm:prSet/>
      <dgm:spPr/>
      <dgm:t>
        <a:bodyPr/>
        <a:lstStyle/>
        <a:p>
          <a:endParaRPr lang="en-US"/>
        </a:p>
      </dgm:t>
    </dgm:pt>
    <dgm:pt modelId="{FB6B359F-C3AA-4944-99FF-199ACE6C67B5}" type="sibTrans" cxnId="{FE7821F9-184E-4994-9A5D-FBB8733777D0}">
      <dgm:prSet/>
      <dgm:spPr/>
      <dgm:t>
        <a:bodyPr/>
        <a:lstStyle/>
        <a:p>
          <a:endParaRPr lang="en-US"/>
        </a:p>
      </dgm:t>
    </dgm:pt>
    <dgm:pt modelId="{C2A5216D-4898-4E1F-876E-19D42FC89178}">
      <dgm:prSet phldrT="[Text]" custT="1"/>
      <dgm:spPr/>
      <dgm:t>
        <a:bodyPr/>
        <a:lstStyle/>
        <a:p>
          <a:r>
            <a:rPr lang="ru-RU" sz="1200" b="1" dirty="0" smtClean="0"/>
            <a:t>МАСШТАБЫ МИГРАЦИИ</a:t>
          </a:r>
          <a:endParaRPr lang="en-US" sz="1200" b="1" dirty="0"/>
        </a:p>
      </dgm:t>
    </dgm:pt>
    <dgm:pt modelId="{A5C4CAEC-56B4-4EF5-81F1-A6CDCFC04A4A}" type="parTrans" cxnId="{81241096-CEB5-4C79-B5D5-FA7FAEEFDBCC}">
      <dgm:prSet/>
      <dgm:spPr/>
      <dgm:t>
        <a:bodyPr/>
        <a:lstStyle/>
        <a:p>
          <a:endParaRPr lang="en-US"/>
        </a:p>
      </dgm:t>
    </dgm:pt>
    <dgm:pt modelId="{2D377787-F0F2-4267-87BE-E19772379EAF}" type="sibTrans" cxnId="{81241096-CEB5-4C79-B5D5-FA7FAEEFDBCC}">
      <dgm:prSet/>
      <dgm:spPr/>
      <dgm:t>
        <a:bodyPr/>
        <a:lstStyle/>
        <a:p>
          <a:endParaRPr lang="en-US"/>
        </a:p>
      </dgm:t>
    </dgm:pt>
    <dgm:pt modelId="{DB4B5BED-C30D-4371-8A7A-3955E8365C52}">
      <dgm:prSet phldrT="[Text]" custT="1"/>
      <dgm:spPr/>
      <dgm:t>
        <a:bodyPr/>
        <a:lstStyle/>
        <a:p>
          <a:pPr algn="r"/>
          <a:r>
            <a:rPr lang="ru-RU" sz="1200" b="1" dirty="0" smtClean="0"/>
            <a:t>ЭПИДЕМИОЛОГИЯ ТУБЕРКУЛЕЗА</a:t>
          </a:r>
          <a:endParaRPr lang="en-US" sz="1200" b="1" dirty="0"/>
        </a:p>
      </dgm:t>
    </dgm:pt>
    <dgm:pt modelId="{57201D7A-7A26-4189-B278-EEF7B1179B7F}" type="parTrans" cxnId="{CB4D4D6F-0A05-4896-BD8B-539491104668}">
      <dgm:prSet/>
      <dgm:spPr/>
      <dgm:t>
        <a:bodyPr/>
        <a:lstStyle/>
        <a:p>
          <a:endParaRPr lang="en-US"/>
        </a:p>
      </dgm:t>
    </dgm:pt>
    <dgm:pt modelId="{45219121-047E-432D-8593-3208CC8F7005}" type="sibTrans" cxnId="{CB4D4D6F-0A05-4896-BD8B-539491104668}">
      <dgm:prSet/>
      <dgm:spPr/>
      <dgm:t>
        <a:bodyPr/>
        <a:lstStyle/>
        <a:p>
          <a:endParaRPr lang="en-US"/>
        </a:p>
      </dgm:t>
    </dgm:pt>
    <dgm:pt modelId="{DAA46D4A-4CBA-4C4D-BBD9-8BD1249925F0}">
      <dgm:prSet phldrT="[Text]" custT="1"/>
      <dgm:spPr/>
      <dgm:t>
        <a:bodyPr/>
        <a:lstStyle/>
        <a:p>
          <a:r>
            <a:rPr lang="ru-RU" sz="1200" i="1" dirty="0" smtClean="0"/>
            <a:t>ПОТЕНЦИАЛЬНАЯ  МИГРАЦИЯ</a:t>
          </a:r>
          <a:endParaRPr lang="en-US" sz="1200" i="1" dirty="0"/>
        </a:p>
      </dgm:t>
    </dgm:pt>
    <dgm:pt modelId="{73499E8C-D3FD-4566-AED1-B666E6C88EB6}" type="parTrans" cxnId="{92F24110-AAC4-42C3-8179-ECC70F6A6FC0}">
      <dgm:prSet/>
      <dgm:spPr/>
      <dgm:t>
        <a:bodyPr/>
        <a:lstStyle/>
        <a:p>
          <a:endParaRPr lang="en-US"/>
        </a:p>
      </dgm:t>
    </dgm:pt>
    <dgm:pt modelId="{851EBC8F-1D17-4DE6-A670-DD34C0F14B03}" type="sibTrans" cxnId="{92F24110-AAC4-42C3-8179-ECC70F6A6FC0}">
      <dgm:prSet/>
      <dgm:spPr/>
      <dgm:t>
        <a:bodyPr/>
        <a:lstStyle/>
        <a:p>
          <a:endParaRPr lang="en-US"/>
        </a:p>
      </dgm:t>
    </dgm:pt>
    <dgm:pt modelId="{02C00AF5-5740-4789-8D18-A0FBFC3222D0}" type="pres">
      <dgm:prSet presAssocID="{58BC3AF1-AA0D-4EA2-A094-80C7248A75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CD881-B7BC-4988-AE0B-6C2F9F32CC61}" type="pres">
      <dgm:prSet presAssocID="{58BC3AF1-AA0D-4EA2-A094-80C7248A751F}" presName="children" presStyleCnt="0"/>
      <dgm:spPr/>
    </dgm:pt>
    <dgm:pt modelId="{3C42686E-16D8-497A-BAFA-59B7A70F1EA2}" type="pres">
      <dgm:prSet presAssocID="{58BC3AF1-AA0D-4EA2-A094-80C7248A751F}" presName="child1group" presStyleCnt="0"/>
      <dgm:spPr/>
    </dgm:pt>
    <dgm:pt modelId="{EE95651B-E1B3-454A-AEFC-52B16384D12A}" type="pres">
      <dgm:prSet presAssocID="{58BC3AF1-AA0D-4EA2-A094-80C7248A751F}" presName="child1" presStyleLbl="bgAcc1" presStyleIdx="0" presStyleCnt="4" custScaleX="149494" custScaleY="106300" custLinFactNeighborX="-45600" custLinFactNeighborY="5859"/>
      <dgm:spPr/>
      <dgm:t>
        <a:bodyPr/>
        <a:lstStyle/>
        <a:p>
          <a:endParaRPr lang="en-US"/>
        </a:p>
      </dgm:t>
    </dgm:pt>
    <dgm:pt modelId="{97C9AD5D-2696-4DF8-951E-1514A7C58311}" type="pres">
      <dgm:prSet presAssocID="{58BC3AF1-AA0D-4EA2-A094-80C7248A751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124E0-E879-488F-93D6-5FEBC4B24B34}" type="pres">
      <dgm:prSet presAssocID="{58BC3AF1-AA0D-4EA2-A094-80C7248A751F}" presName="child2group" presStyleCnt="0"/>
      <dgm:spPr/>
    </dgm:pt>
    <dgm:pt modelId="{5CD97EFF-AA7C-419C-881A-CAE4A722C804}" type="pres">
      <dgm:prSet presAssocID="{58BC3AF1-AA0D-4EA2-A094-80C7248A751F}" presName="child2" presStyleLbl="bgAcc1" presStyleIdx="1" presStyleCnt="4" custScaleX="144573" custScaleY="106449" custLinFactNeighborX="35792" custLinFactNeighborY="5859"/>
      <dgm:spPr/>
      <dgm:t>
        <a:bodyPr/>
        <a:lstStyle/>
        <a:p>
          <a:endParaRPr lang="en-US"/>
        </a:p>
      </dgm:t>
    </dgm:pt>
    <dgm:pt modelId="{0ECAA2FC-FBFE-4B9B-8342-CC749E10BC96}" type="pres">
      <dgm:prSet presAssocID="{58BC3AF1-AA0D-4EA2-A094-80C7248A751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F2CB8-01AA-4096-AF48-055336472D91}" type="pres">
      <dgm:prSet presAssocID="{58BC3AF1-AA0D-4EA2-A094-80C7248A751F}" presName="child3group" presStyleCnt="0"/>
      <dgm:spPr/>
    </dgm:pt>
    <dgm:pt modelId="{DB240C2E-8843-4B0E-8B36-EE942546AD0B}" type="pres">
      <dgm:prSet presAssocID="{58BC3AF1-AA0D-4EA2-A094-80C7248A751F}" presName="child3" presStyleLbl="bgAcc1" presStyleIdx="2" presStyleCnt="4" custScaleX="154664" custScaleY="93740" custLinFactNeighborX="19191" custLinFactNeighborY="-7422"/>
      <dgm:spPr/>
      <dgm:t>
        <a:bodyPr/>
        <a:lstStyle/>
        <a:p>
          <a:endParaRPr lang="en-US"/>
        </a:p>
      </dgm:t>
    </dgm:pt>
    <dgm:pt modelId="{1A36EE74-9092-4A0C-896F-D9D5EA06785A}" type="pres">
      <dgm:prSet presAssocID="{58BC3AF1-AA0D-4EA2-A094-80C7248A751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C5686-9916-4E6E-9240-07542FDCF1BE}" type="pres">
      <dgm:prSet presAssocID="{58BC3AF1-AA0D-4EA2-A094-80C7248A751F}" presName="child4group" presStyleCnt="0"/>
      <dgm:spPr/>
    </dgm:pt>
    <dgm:pt modelId="{73A23D08-EE15-4711-8FB3-91028617EE3D}" type="pres">
      <dgm:prSet presAssocID="{58BC3AF1-AA0D-4EA2-A094-80C7248A751F}" presName="child4" presStyleLbl="bgAcc1" presStyleIdx="3" presStyleCnt="4" custScaleX="155979" custLinFactNeighborX="-24921" custLinFactNeighborY="-7422"/>
      <dgm:spPr/>
      <dgm:t>
        <a:bodyPr/>
        <a:lstStyle/>
        <a:p>
          <a:endParaRPr lang="en-US"/>
        </a:p>
      </dgm:t>
    </dgm:pt>
    <dgm:pt modelId="{E7737947-7416-4791-8291-E4462A0F7185}" type="pres">
      <dgm:prSet presAssocID="{58BC3AF1-AA0D-4EA2-A094-80C7248A751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3CC27-4C7B-4040-BD39-7D91F732BE23}" type="pres">
      <dgm:prSet presAssocID="{58BC3AF1-AA0D-4EA2-A094-80C7248A751F}" presName="childPlaceholder" presStyleCnt="0"/>
      <dgm:spPr/>
    </dgm:pt>
    <dgm:pt modelId="{D0A81520-73E4-45B6-B9D9-8F38363D6AAC}" type="pres">
      <dgm:prSet presAssocID="{58BC3AF1-AA0D-4EA2-A094-80C7248A751F}" presName="circle" presStyleCnt="0"/>
      <dgm:spPr/>
    </dgm:pt>
    <dgm:pt modelId="{8227F7F8-AE0D-4A6B-AE41-CCCDE21686AC}" type="pres">
      <dgm:prSet presAssocID="{58BC3AF1-AA0D-4EA2-A094-80C7248A751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622F7-95A1-480F-AA21-130293105525}" type="pres">
      <dgm:prSet presAssocID="{58BC3AF1-AA0D-4EA2-A094-80C7248A751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E8C5A-6AAC-4260-896F-BE2605E4D381}" type="pres">
      <dgm:prSet presAssocID="{58BC3AF1-AA0D-4EA2-A094-80C7248A751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9AF4F-8776-4DFA-8A2F-9A7F00B2D07C}" type="pres">
      <dgm:prSet presAssocID="{58BC3AF1-AA0D-4EA2-A094-80C7248A751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77407-8111-46AD-A430-E29712B42822}" type="pres">
      <dgm:prSet presAssocID="{58BC3AF1-AA0D-4EA2-A094-80C7248A751F}" presName="quadrantPlaceholder" presStyleCnt="0"/>
      <dgm:spPr/>
    </dgm:pt>
    <dgm:pt modelId="{94D308F4-AA48-45E1-BC1B-032BD1125BC4}" type="pres">
      <dgm:prSet presAssocID="{58BC3AF1-AA0D-4EA2-A094-80C7248A751F}" presName="center1" presStyleLbl="fgShp" presStyleIdx="0" presStyleCnt="2"/>
      <dgm:spPr/>
    </dgm:pt>
    <dgm:pt modelId="{9EB80BFB-8A55-4568-83CE-7409C737E27E}" type="pres">
      <dgm:prSet presAssocID="{58BC3AF1-AA0D-4EA2-A094-80C7248A751F}" presName="center2" presStyleLbl="fgShp" presStyleIdx="1" presStyleCnt="2"/>
      <dgm:spPr/>
    </dgm:pt>
  </dgm:ptLst>
  <dgm:cxnLst>
    <dgm:cxn modelId="{04D2E77C-4725-4959-9999-6BA9F0EFD1B0}" type="presOf" srcId="{DAA46D4A-4CBA-4C4D-BBD9-8BD1249925F0}" destId="{EE95651B-E1B3-454A-AEFC-52B16384D12A}" srcOrd="0" destOrd="5" presId="urn:microsoft.com/office/officeart/2005/8/layout/cycle4#2"/>
    <dgm:cxn modelId="{B0972791-F7DE-41AD-91FB-3A7F29FA1065}" type="presOf" srcId="{C634B10B-5368-4F29-92F2-FB9670B01A94}" destId="{CD09AF4F-8776-4DFA-8A2F-9A7F00B2D07C}" srcOrd="0" destOrd="0" presId="urn:microsoft.com/office/officeart/2005/8/layout/cycle4#2"/>
    <dgm:cxn modelId="{84577312-E934-4E74-B2F4-7780B6CD871A}" srcId="{2221D24F-B4E2-4E43-99F6-E2F4CA9A7DE7}" destId="{9A30AEE8-6B82-40CF-9942-918C1EC07CDA}" srcOrd="3" destOrd="0" parTransId="{82712DD5-5DD8-43C4-A81A-9389894EF7C1}" sibTransId="{9E8975AE-6CF6-48F6-A3A0-C1DC23D2916B}"/>
    <dgm:cxn modelId="{E5074C6C-32CC-476B-AA17-DB04832C7D03}" type="presOf" srcId="{58BC3AF1-AA0D-4EA2-A094-80C7248A751F}" destId="{02C00AF5-5740-4789-8D18-A0FBFC3222D0}" srcOrd="0" destOrd="0" presId="urn:microsoft.com/office/officeart/2005/8/layout/cycle4#2"/>
    <dgm:cxn modelId="{A12E25C5-AB6F-4818-A4C5-A2144AD8E33E}" type="presOf" srcId="{C2A5216D-4898-4E1F-876E-19D42FC89178}" destId="{EE95651B-E1B3-454A-AEFC-52B16384D12A}" srcOrd="0" destOrd="0" presId="urn:microsoft.com/office/officeart/2005/8/layout/cycle4#2"/>
    <dgm:cxn modelId="{D6A1F209-13D2-4FC1-A985-58F92CC31073}" type="presOf" srcId="{DB4B5BED-C30D-4371-8A7A-3955E8365C52}" destId="{0ECAA2FC-FBFE-4B9B-8342-CC749E10BC96}" srcOrd="1" destOrd="0" presId="urn:microsoft.com/office/officeart/2005/8/layout/cycle4#2"/>
    <dgm:cxn modelId="{CE706752-361B-4076-A86E-2C1073BBC85F}" type="presOf" srcId="{32700559-1877-4684-A720-2861982A901E}" destId="{73A23D08-EE15-4711-8FB3-91028617EE3D}" srcOrd="0" destOrd="0" presId="urn:microsoft.com/office/officeart/2005/8/layout/cycle4#2"/>
    <dgm:cxn modelId="{4447717B-8145-4013-A5AA-97A5F36A1A23}" srcId="{2221D24F-B4E2-4E43-99F6-E2F4CA9A7DE7}" destId="{3454BD2B-E1B7-4DDE-BC10-87CBEA9B3454}" srcOrd="2" destOrd="0" parTransId="{AD28F613-E690-4C11-A0CF-456F644E11A0}" sibTransId="{78AEBAEA-D90D-4F58-B99E-6A8229015885}"/>
    <dgm:cxn modelId="{BA102EEF-D593-46F6-87B9-C4633ED2F4AA}" type="presOf" srcId="{2221D24F-B4E2-4E43-99F6-E2F4CA9A7DE7}" destId="{B4F622F7-95A1-480F-AA21-130293105525}" srcOrd="0" destOrd="0" presId="urn:microsoft.com/office/officeart/2005/8/layout/cycle4#2"/>
    <dgm:cxn modelId="{D67F6FF7-CCE7-4DDA-8FB9-1FD72917297C}" type="presOf" srcId="{B5180C24-E088-4344-B697-5D279AA81274}" destId="{0ECAA2FC-FBFE-4B9B-8342-CC749E10BC96}" srcOrd="1" destOrd="4" presId="urn:microsoft.com/office/officeart/2005/8/layout/cycle4#2"/>
    <dgm:cxn modelId="{58F52797-981D-48B6-8215-2425B2143129}" srcId="{00CB692E-AFB5-4A93-BC3D-EDA3A6A40BD3}" destId="{0B49B9AE-6556-4244-897F-0429D7B9D811}" srcOrd="4" destOrd="0" parTransId="{008C8AE3-6515-431E-8F38-B7D06FB77842}" sibTransId="{9F831A4E-A79C-44B6-B1E2-51F20B3ED1CE}"/>
    <dgm:cxn modelId="{0EC0A93A-FCE4-4D8A-8956-61ACEBE95245}" type="presOf" srcId="{C6D7CDE5-36B6-42C5-91F1-8531C3DCBA6B}" destId="{DB240C2E-8843-4B0E-8B36-EE942546AD0B}" srcOrd="0" destOrd="1" presId="urn:microsoft.com/office/officeart/2005/8/layout/cycle4#2"/>
    <dgm:cxn modelId="{CFA3DFC6-FBD2-4B8F-B226-760D9FE7EA58}" type="presOf" srcId="{0BD50908-6F9B-41C8-ABFC-647DA0AD04A0}" destId="{EE95651B-E1B3-454A-AEFC-52B16384D12A}" srcOrd="0" destOrd="2" presId="urn:microsoft.com/office/officeart/2005/8/layout/cycle4#2"/>
    <dgm:cxn modelId="{3E04EC64-3C60-4607-A5C5-1BE7B4BA7BBC}" type="presOf" srcId="{32700559-1877-4684-A720-2861982A901E}" destId="{E7737947-7416-4791-8291-E4462A0F7185}" srcOrd="1" destOrd="0" presId="urn:microsoft.com/office/officeart/2005/8/layout/cycle4#2"/>
    <dgm:cxn modelId="{3F9B1C25-7CC7-4DFB-9EFA-A2C4BC54D8B2}" type="presOf" srcId="{1D470284-A511-4394-9611-88478DD9BF64}" destId="{EE95651B-E1B3-454A-AEFC-52B16384D12A}" srcOrd="0" destOrd="1" presId="urn:microsoft.com/office/officeart/2005/8/layout/cycle4#2"/>
    <dgm:cxn modelId="{2D6E432C-2F77-4991-B8EF-92D30C7DAA49}" srcId="{58BC3AF1-AA0D-4EA2-A094-80C7248A751F}" destId="{C634B10B-5368-4F29-92F2-FB9670B01A94}" srcOrd="3" destOrd="0" parTransId="{EDC21360-A67D-477D-83DF-D9E375CBA1BA}" sibTransId="{F6CB6C85-84B9-4101-92B3-848E1F159C5C}"/>
    <dgm:cxn modelId="{B42611CA-B508-4C76-B44C-DF17FB1EE563}" type="presOf" srcId="{DAA46D4A-4CBA-4C4D-BBD9-8BD1249925F0}" destId="{97C9AD5D-2696-4DF8-951E-1514A7C58311}" srcOrd="1" destOrd="5" presId="urn:microsoft.com/office/officeart/2005/8/layout/cycle4#2"/>
    <dgm:cxn modelId="{81241096-CEB5-4C79-B5D5-FA7FAEEFDBCC}" srcId="{00CB692E-AFB5-4A93-BC3D-EDA3A6A40BD3}" destId="{C2A5216D-4898-4E1F-876E-19D42FC89178}" srcOrd="0" destOrd="0" parTransId="{A5C4CAEC-56B4-4EF5-81F1-A6CDCFC04A4A}" sibTransId="{2D377787-F0F2-4267-87BE-E19772379EAF}"/>
    <dgm:cxn modelId="{DBE0EB09-0049-430D-A8E8-45437FA1C11D}" type="presOf" srcId="{3454BD2B-E1B7-4DDE-BC10-87CBEA9B3454}" destId="{5CD97EFF-AA7C-419C-881A-CAE4A722C804}" srcOrd="0" destOrd="2" presId="urn:microsoft.com/office/officeart/2005/8/layout/cycle4#2"/>
    <dgm:cxn modelId="{34C696DB-6123-4BED-B835-30EEC1DC9CE7}" type="presOf" srcId="{1D470284-A511-4394-9611-88478DD9BF64}" destId="{97C9AD5D-2696-4DF8-951E-1514A7C58311}" srcOrd="1" destOrd="1" presId="urn:microsoft.com/office/officeart/2005/8/layout/cycle4#2"/>
    <dgm:cxn modelId="{FE7821F9-184E-4994-9A5D-FBB8733777D0}" srcId="{2221D24F-B4E2-4E43-99F6-E2F4CA9A7DE7}" destId="{B5180C24-E088-4344-B697-5D279AA81274}" srcOrd="4" destOrd="0" parTransId="{C5A051E9-4777-47DB-8AD9-8FBBC11912F0}" sibTransId="{FB6B359F-C3AA-4944-99FF-199ACE6C67B5}"/>
    <dgm:cxn modelId="{B5AC3FBD-E925-4321-94B0-B4B266BFE7F9}" srcId="{58BC3AF1-AA0D-4EA2-A094-80C7248A751F}" destId="{2221D24F-B4E2-4E43-99F6-E2F4CA9A7DE7}" srcOrd="1" destOrd="0" parTransId="{4C245D82-8D2B-407A-B9E8-A97D5E28D7C1}" sibTransId="{9076CE49-1326-4F5F-B4D5-0050FD82BB6D}"/>
    <dgm:cxn modelId="{06B5E830-97C1-4789-80BD-B32FC2E0510F}" srcId="{00CB692E-AFB5-4A93-BC3D-EDA3A6A40BD3}" destId="{0BD50908-6F9B-41C8-ABFC-647DA0AD04A0}" srcOrd="2" destOrd="0" parTransId="{0648F823-9DF6-4220-9826-3C897B00934A}" sibTransId="{3CBBAF7C-5EEE-4F29-B0BE-3C48836245B2}"/>
    <dgm:cxn modelId="{C66FA89E-4AE5-489B-A7E3-D5CC9E787B90}" type="presOf" srcId="{0B49B9AE-6556-4244-897F-0429D7B9D811}" destId="{EE95651B-E1B3-454A-AEFC-52B16384D12A}" srcOrd="0" destOrd="4" presId="urn:microsoft.com/office/officeart/2005/8/layout/cycle4#2"/>
    <dgm:cxn modelId="{5B5DF940-392C-44DC-8428-3062D3AA9ADC}" type="presOf" srcId="{1078DD4A-8AF9-4132-96A3-F497765EF0D2}" destId="{EE95651B-E1B3-454A-AEFC-52B16384D12A}" srcOrd="0" destOrd="3" presId="urn:microsoft.com/office/officeart/2005/8/layout/cycle4#2"/>
    <dgm:cxn modelId="{65B2BBA8-B0B5-4C81-9C0C-A1C76F074A27}" type="presOf" srcId="{9A30AEE8-6B82-40CF-9942-918C1EC07CDA}" destId="{0ECAA2FC-FBFE-4B9B-8342-CC749E10BC96}" srcOrd="1" destOrd="3" presId="urn:microsoft.com/office/officeart/2005/8/layout/cycle4#2"/>
    <dgm:cxn modelId="{623209B8-AD08-4087-94EB-A04A68DCC13A}" type="presOf" srcId="{0B49B9AE-6556-4244-897F-0429D7B9D811}" destId="{97C9AD5D-2696-4DF8-951E-1514A7C58311}" srcOrd="1" destOrd="4" presId="urn:microsoft.com/office/officeart/2005/8/layout/cycle4#2"/>
    <dgm:cxn modelId="{B902F880-325E-4E99-A916-F65D5A0663C1}" type="presOf" srcId="{00CB692E-AFB5-4A93-BC3D-EDA3A6A40BD3}" destId="{8227F7F8-AE0D-4A6B-AE41-CCCDE21686AC}" srcOrd="0" destOrd="0" presId="urn:microsoft.com/office/officeart/2005/8/layout/cycle4#2"/>
    <dgm:cxn modelId="{59D6711A-C478-428F-B3DF-6E9FD1707342}" type="presOf" srcId="{804B31CC-473B-4B53-AF81-634246CA9BA1}" destId="{5CD97EFF-AA7C-419C-881A-CAE4A722C804}" srcOrd="0" destOrd="1" presId="urn:microsoft.com/office/officeart/2005/8/layout/cycle4#2"/>
    <dgm:cxn modelId="{4617FBCC-65AA-4758-A5B0-92FD6F4373E3}" type="presOf" srcId="{B5180C24-E088-4344-B697-5D279AA81274}" destId="{5CD97EFF-AA7C-419C-881A-CAE4A722C804}" srcOrd="0" destOrd="4" presId="urn:microsoft.com/office/officeart/2005/8/layout/cycle4#2"/>
    <dgm:cxn modelId="{72FE9743-EA86-4F93-B57E-AC90C1A43C1E}" srcId="{D7800CDC-B965-402F-9846-9B8306F2194D}" destId="{5508166F-793C-40AF-A0BB-B2B505B8762E}" srcOrd="0" destOrd="0" parTransId="{AB265233-667E-4BD4-B035-BBB9248070F3}" sibTransId="{739F923E-66D9-4E2D-9E80-7305C91C3E31}"/>
    <dgm:cxn modelId="{470D2687-FEA4-4634-B0D7-8F4FDD01BC55}" srcId="{58BC3AF1-AA0D-4EA2-A094-80C7248A751F}" destId="{00CB692E-AFB5-4A93-BC3D-EDA3A6A40BD3}" srcOrd="0" destOrd="0" parTransId="{54A4ED1F-992C-4315-B3D7-4EAF65F983D7}" sibTransId="{63CBE3A0-5DA8-44FA-B588-E84E806D9317}"/>
    <dgm:cxn modelId="{467F8C56-75D9-4F4F-94EB-30A3D70DF456}" type="presOf" srcId="{9A30AEE8-6B82-40CF-9942-918C1EC07CDA}" destId="{5CD97EFF-AA7C-419C-881A-CAE4A722C804}" srcOrd="0" destOrd="3" presId="urn:microsoft.com/office/officeart/2005/8/layout/cycle4#2"/>
    <dgm:cxn modelId="{5F80DAFD-3CBD-492A-89AE-9D6189934B6F}" srcId="{00CB692E-AFB5-4A93-BC3D-EDA3A6A40BD3}" destId="{1078DD4A-8AF9-4132-96A3-F497765EF0D2}" srcOrd="3" destOrd="0" parTransId="{0849258B-13F7-4EEC-92D1-ADCFA6DA5D0B}" sibTransId="{428D96C9-BBA3-4EB9-8623-F7E82997D8B1}"/>
    <dgm:cxn modelId="{9BCC7144-E8E2-4865-A50B-11495EFB7C45}" srcId="{2221D24F-B4E2-4E43-99F6-E2F4CA9A7DE7}" destId="{804B31CC-473B-4B53-AF81-634246CA9BA1}" srcOrd="1" destOrd="0" parTransId="{059290AA-81FA-41AE-9106-849A77CF436B}" sibTransId="{77EA5C35-D365-48B5-BD74-8C00DA262698}"/>
    <dgm:cxn modelId="{90816706-CE83-427B-A3F6-4CEC93D5A7F3}" srcId="{58BC3AF1-AA0D-4EA2-A094-80C7248A751F}" destId="{D7800CDC-B965-402F-9846-9B8306F2194D}" srcOrd="2" destOrd="0" parTransId="{AA7AFA4A-E9F1-4026-B45F-05695A8B6757}" sibTransId="{229F76E0-7B18-496B-9951-EAE6EF11CB84}"/>
    <dgm:cxn modelId="{92F24110-AAC4-42C3-8179-ECC70F6A6FC0}" srcId="{00CB692E-AFB5-4A93-BC3D-EDA3A6A40BD3}" destId="{DAA46D4A-4CBA-4C4D-BBD9-8BD1249925F0}" srcOrd="5" destOrd="0" parTransId="{73499E8C-D3FD-4566-AED1-B666E6C88EB6}" sibTransId="{851EBC8F-1D17-4DE6-A670-DD34C0F14B03}"/>
    <dgm:cxn modelId="{CB4D4D6F-0A05-4896-BD8B-539491104668}" srcId="{2221D24F-B4E2-4E43-99F6-E2F4CA9A7DE7}" destId="{DB4B5BED-C30D-4371-8A7A-3955E8365C52}" srcOrd="0" destOrd="0" parTransId="{57201D7A-7A26-4189-B278-EEF7B1179B7F}" sibTransId="{45219121-047E-432D-8593-3208CC8F7005}"/>
    <dgm:cxn modelId="{1B01E323-86FF-4661-81FD-8A0229A67F29}" srcId="{00CB692E-AFB5-4A93-BC3D-EDA3A6A40BD3}" destId="{1D470284-A511-4394-9611-88478DD9BF64}" srcOrd="1" destOrd="0" parTransId="{760F14BF-B3EA-438D-830C-712347AB1532}" sibTransId="{818C1B4F-7D5C-4466-836A-1D2AFC4AA2FC}"/>
    <dgm:cxn modelId="{C618211B-AE95-4085-ABA4-3E0E80D1F8C2}" type="presOf" srcId="{5508166F-793C-40AF-A0BB-B2B505B8762E}" destId="{1A36EE74-9092-4A0C-896F-D9D5EA06785A}" srcOrd="1" destOrd="0" presId="urn:microsoft.com/office/officeart/2005/8/layout/cycle4#2"/>
    <dgm:cxn modelId="{0FE38FE0-9875-42A2-A201-44747F3F8BD0}" type="presOf" srcId="{DB4B5BED-C30D-4371-8A7A-3955E8365C52}" destId="{5CD97EFF-AA7C-419C-881A-CAE4A722C804}" srcOrd="0" destOrd="0" presId="urn:microsoft.com/office/officeart/2005/8/layout/cycle4#2"/>
    <dgm:cxn modelId="{6309CF28-44BF-4604-B5AB-B9C04009FE3E}" type="presOf" srcId="{C2A5216D-4898-4E1F-876E-19D42FC89178}" destId="{97C9AD5D-2696-4DF8-951E-1514A7C58311}" srcOrd="1" destOrd="0" presId="urn:microsoft.com/office/officeart/2005/8/layout/cycle4#2"/>
    <dgm:cxn modelId="{3DF197F4-ABFF-4A69-BD70-6D6F86752927}" type="presOf" srcId="{0BD50908-6F9B-41C8-ABFC-647DA0AD04A0}" destId="{97C9AD5D-2696-4DF8-951E-1514A7C58311}" srcOrd="1" destOrd="2" presId="urn:microsoft.com/office/officeart/2005/8/layout/cycle4#2"/>
    <dgm:cxn modelId="{3DFA85B5-B1BE-48C2-972C-B222BC5CCF31}" type="presOf" srcId="{5508166F-793C-40AF-A0BB-B2B505B8762E}" destId="{DB240C2E-8843-4B0E-8B36-EE942546AD0B}" srcOrd="0" destOrd="0" presId="urn:microsoft.com/office/officeart/2005/8/layout/cycle4#2"/>
    <dgm:cxn modelId="{1D8E5C51-57C9-4AEF-84C3-863B51715A25}" type="presOf" srcId="{D7800CDC-B965-402F-9846-9B8306F2194D}" destId="{627E8C5A-6AAC-4260-896F-BE2605E4D381}" srcOrd="0" destOrd="0" presId="urn:microsoft.com/office/officeart/2005/8/layout/cycle4#2"/>
    <dgm:cxn modelId="{0FC048E3-8DCD-4830-AE07-D0B7D3F70626}" type="presOf" srcId="{804B31CC-473B-4B53-AF81-634246CA9BA1}" destId="{0ECAA2FC-FBFE-4B9B-8342-CC749E10BC96}" srcOrd="1" destOrd="1" presId="urn:microsoft.com/office/officeart/2005/8/layout/cycle4#2"/>
    <dgm:cxn modelId="{BEA2A444-D0E7-495B-81EB-1B6459DEB2A7}" srcId="{D7800CDC-B965-402F-9846-9B8306F2194D}" destId="{C6D7CDE5-36B6-42C5-91F1-8531C3DCBA6B}" srcOrd="1" destOrd="0" parTransId="{F7FE2693-C1EA-4625-B1F7-CF9F296C4AB2}" sibTransId="{8707E53C-4D6B-441E-9284-73AB9B223C2A}"/>
    <dgm:cxn modelId="{71C25BCA-FEA2-4D44-A8ED-48E079F41925}" type="presOf" srcId="{1078DD4A-8AF9-4132-96A3-F497765EF0D2}" destId="{97C9AD5D-2696-4DF8-951E-1514A7C58311}" srcOrd="1" destOrd="3" presId="urn:microsoft.com/office/officeart/2005/8/layout/cycle4#2"/>
    <dgm:cxn modelId="{8D9D3A7B-0BD3-437C-8E85-2B4DA0FE1F82}" srcId="{C634B10B-5368-4F29-92F2-FB9670B01A94}" destId="{32700559-1877-4684-A720-2861982A901E}" srcOrd="0" destOrd="0" parTransId="{0A5844A2-8FCF-499D-AF02-634DB2F75755}" sibTransId="{373FF658-BC79-48BA-9DE1-76C805C73E6F}"/>
    <dgm:cxn modelId="{D94F4D48-995C-476D-93D1-DC300B52CFC5}" type="presOf" srcId="{C6D7CDE5-36B6-42C5-91F1-8531C3DCBA6B}" destId="{1A36EE74-9092-4A0C-896F-D9D5EA06785A}" srcOrd="1" destOrd="1" presId="urn:microsoft.com/office/officeart/2005/8/layout/cycle4#2"/>
    <dgm:cxn modelId="{FECC697A-A60B-45F0-BBE7-962A7B79E70B}" type="presOf" srcId="{3454BD2B-E1B7-4DDE-BC10-87CBEA9B3454}" destId="{0ECAA2FC-FBFE-4B9B-8342-CC749E10BC96}" srcOrd="1" destOrd="2" presId="urn:microsoft.com/office/officeart/2005/8/layout/cycle4#2"/>
    <dgm:cxn modelId="{EFBED68D-28D4-48FD-A13E-18C27F22D5FB}" type="presParOf" srcId="{02C00AF5-5740-4789-8D18-A0FBFC3222D0}" destId="{2BCCD881-B7BC-4988-AE0B-6C2F9F32CC61}" srcOrd="0" destOrd="0" presId="urn:microsoft.com/office/officeart/2005/8/layout/cycle4#2"/>
    <dgm:cxn modelId="{A6AA2A98-E2D3-4A73-9F35-2D077E696437}" type="presParOf" srcId="{2BCCD881-B7BC-4988-AE0B-6C2F9F32CC61}" destId="{3C42686E-16D8-497A-BAFA-59B7A70F1EA2}" srcOrd="0" destOrd="0" presId="urn:microsoft.com/office/officeart/2005/8/layout/cycle4#2"/>
    <dgm:cxn modelId="{D176E9D3-05F3-4505-A366-2C18FF13AC52}" type="presParOf" srcId="{3C42686E-16D8-497A-BAFA-59B7A70F1EA2}" destId="{EE95651B-E1B3-454A-AEFC-52B16384D12A}" srcOrd="0" destOrd="0" presId="urn:microsoft.com/office/officeart/2005/8/layout/cycle4#2"/>
    <dgm:cxn modelId="{C041B168-D12D-4EE4-844B-C419D583DDA2}" type="presParOf" srcId="{3C42686E-16D8-497A-BAFA-59B7A70F1EA2}" destId="{97C9AD5D-2696-4DF8-951E-1514A7C58311}" srcOrd="1" destOrd="0" presId="urn:microsoft.com/office/officeart/2005/8/layout/cycle4#2"/>
    <dgm:cxn modelId="{57262147-BF65-4DFC-BD9F-F580F71D348E}" type="presParOf" srcId="{2BCCD881-B7BC-4988-AE0B-6C2F9F32CC61}" destId="{D6A124E0-E879-488F-93D6-5FEBC4B24B34}" srcOrd="1" destOrd="0" presId="urn:microsoft.com/office/officeart/2005/8/layout/cycle4#2"/>
    <dgm:cxn modelId="{5B629A34-362E-4B69-BF61-3219ED985781}" type="presParOf" srcId="{D6A124E0-E879-488F-93D6-5FEBC4B24B34}" destId="{5CD97EFF-AA7C-419C-881A-CAE4A722C804}" srcOrd="0" destOrd="0" presId="urn:microsoft.com/office/officeart/2005/8/layout/cycle4#2"/>
    <dgm:cxn modelId="{552F6732-8FD3-4AFF-B67C-9EBD15961841}" type="presParOf" srcId="{D6A124E0-E879-488F-93D6-5FEBC4B24B34}" destId="{0ECAA2FC-FBFE-4B9B-8342-CC749E10BC96}" srcOrd="1" destOrd="0" presId="urn:microsoft.com/office/officeart/2005/8/layout/cycle4#2"/>
    <dgm:cxn modelId="{492F08F3-E5BB-400D-A884-AC1A3A64D9B2}" type="presParOf" srcId="{2BCCD881-B7BC-4988-AE0B-6C2F9F32CC61}" destId="{32CF2CB8-01AA-4096-AF48-055336472D91}" srcOrd="2" destOrd="0" presId="urn:microsoft.com/office/officeart/2005/8/layout/cycle4#2"/>
    <dgm:cxn modelId="{B0E3B0C7-AD2D-4D09-9B34-2B19E539EBA9}" type="presParOf" srcId="{32CF2CB8-01AA-4096-AF48-055336472D91}" destId="{DB240C2E-8843-4B0E-8B36-EE942546AD0B}" srcOrd="0" destOrd="0" presId="urn:microsoft.com/office/officeart/2005/8/layout/cycle4#2"/>
    <dgm:cxn modelId="{0BF8D9D6-0BEE-43C3-80C1-9AA7EFDB3435}" type="presParOf" srcId="{32CF2CB8-01AA-4096-AF48-055336472D91}" destId="{1A36EE74-9092-4A0C-896F-D9D5EA06785A}" srcOrd="1" destOrd="0" presId="urn:microsoft.com/office/officeart/2005/8/layout/cycle4#2"/>
    <dgm:cxn modelId="{EECC6580-294B-47D5-8F77-2D2E3CFCFD28}" type="presParOf" srcId="{2BCCD881-B7BC-4988-AE0B-6C2F9F32CC61}" destId="{84AC5686-9916-4E6E-9240-07542FDCF1BE}" srcOrd="3" destOrd="0" presId="urn:microsoft.com/office/officeart/2005/8/layout/cycle4#2"/>
    <dgm:cxn modelId="{0CB289B7-224E-4DBB-8780-D8B9CD190716}" type="presParOf" srcId="{84AC5686-9916-4E6E-9240-07542FDCF1BE}" destId="{73A23D08-EE15-4711-8FB3-91028617EE3D}" srcOrd="0" destOrd="0" presId="urn:microsoft.com/office/officeart/2005/8/layout/cycle4#2"/>
    <dgm:cxn modelId="{BA2CFE38-835C-414E-AD00-DF2AD0D9CDA6}" type="presParOf" srcId="{84AC5686-9916-4E6E-9240-07542FDCF1BE}" destId="{E7737947-7416-4791-8291-E4462A0F7185}" srcOrd="1" destOrd="0" presId="urn:microsoft.com/office/officeart/2005/8/layout/cycle4#2"/>
    <dgm:cxn modelId="{E557344E-0C7D-4C09-B22E-AB2A4395A0F6}" type="presParOf" srcId="{2BCCD881-B7BC-4988-AE0B-6C2F9F32CC61}" destId="{C6C3CC27-4C7B-4040-BD39-7D91F732BE23}" srcOrd="4" destOrd="0" presId="urn:microsoft.com/office/officeart/2005/8/layout/cycle4#2"/>
    <dgm:cxn modelId="{97DA39AC-B23C-4CF5-8FBA-4100D3A40DCA}" type="presParOf" srcId="{02C00AF5-5740-4789-8D18-A0FBFC3222D0}" destId="{D0A81520-73E4-45B6-B9D9-8F38363D6AAC}" srcOrd="1" destOrd="0" presId="urn:microsoft.com/office/officeart/2005/8/layout/cycle4#2"/>
    <dgm:cxn modelId="{BBBDB82D-FD43-40B2-8E98-1E65C409BFE2}" type="presParOf" srcId="{D0A81520-73E4-45B6-B9D9-8F38363D6AAC}" destId="{8227F7F8-AE0D-4A6B-AE41-CCCDE21686AC}" srcOrd="0" destOrd="0" presId="urn:microsoft.com/office/officeart/2005/8/layout/cycle4#2"/>
    <dgm:cxn modelId="{161AD8FF-08D1-4018-8840-A9D0F2520CFF}" type="presParOf" srcId="{D0A81520-73E4-45B6-B9D9-8F38363D6AAC}" destId="{B4F622F7-95A1-480F-AA21-130293105525}" srcOrd="1" destOrd="0" presId="urn:microsoft.com/office/officeart/2005/8/layout/cycle4#2"/>
    <dgm:cxn modelId="{71D166C5-8AAC-4A5B-A8E9-F7A23786E22A}" type="presParOf" srcId="{D0A81520-73E4-45B6-B9D9-8F38363D6AAC}" destId="{627E8C5A-6AAC-4260-896F-BE2605E4D381}" srcOrd="2" destOrd="0" presId="urn:microsoft.com/office/officeart/2005/8/layout/cycle4#2"/>
    <dgm:cxn modelId="{BD549A9E-DEA4-4828-BEDF-D45058ECD316}" type="presParOf" srcId="{D0A81520-73E4-45B6-B9D9-8F38363D6AAC}" destId="{CD09AF4F-8776-4DFA-8A2F-9A7F00B2D07C}" srcOrd="3" destOrd="0" presId="urn:microsoft.com/office/officeart/2005/8/layout/cycle4#2"/>
    <dgm:cxn modelId="{CDBC165F-6DA0-40BD-80A5-E0C159B53105}" type="presParOf" srcId="{D0A81520-73E4-45B6-B9D9-8F38363D6AAC}" destId="{A4C77407-8111-46AD-A430-E29712B42822}" srcOrd="4" destOrd="0" presId="urn:microsoft.com/office/officeart/2005/8/layout/cycle4#2"/>
    <dgm:cxn modelId="{976CF312-ADBB-4856-9DD9-40D1AECC2ACC}" type="presParOf" srcId="{02C00AF5-5740-4789-8D18-A0FBFC3222D0}" destId="{94D308F4-AA48-45E1-BC1B-032BD1125BC4}" srcOrd="2" destOrd="0" presId="urn:microsoft.com/office/officeart/2005/8/layout/cycle4#2"/>
    <dgm:cxn modelId="{819E1AAA-16B6-4927-BFC4-C0212FEFB2F2}" type="presParOf" srcId="{02C00AF5-5740-4789-8D18-A0FBFC3222D0}" destId="{9EB80BFB-8A55-4568-83CE-7409C737E27E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99C74-2EDF-4D2D-B519-C3A04CAB136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D801CE-639F-45B0-AE50-DE12B3DC780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1.  Получение всей возможной информации по мигрантам по странам по областям с разбивкой по полу и возрасту (в некоторых странах этой информации не было, например возраст)</a:t>
          </a:r>
          <a:endParaRPr lang="en-US" sz="14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1F25B9F6-CE06-42A3-B4F4-AB1B42DD485F}" type="parTrans" cxnId="{69D493CB-E9C8-498B-A8B5-D1CC36ED6C47}">
      <dgm:prSet/>
      <dgm:spPr/>
      <dgm:t>
        <a:bodyPr/>
        <a:lstStyle/>
        <a:p>
          <a:endParaRPr lang="en-US"/>
        </a:p>
      </dgm:t>
    </dgm:pt>
    <dgm:pt modelId="{E811B8D9-B1E7-44D9-8B32-19A607E36EE5}" type="sibTrans" cxnId="{69D493CB-E9C8-498B-A8B5-D1CC36ED6C47}">
      <dgm:prSet/>
      <dgm:spPr/>
      <dgm:t>
        <a:bodyPr/>
        <a:lstStyle/>
        <a:p>
          <a:endParaRPr lang="en-US"/>
        </a:p>
      </dgm:t>
    </dgm:pt>
    <dgm:pt modelId="{9025E540-E49D-4B78-90E1-BE529DA65CD2}">
      <dgm:prSet phldrT="[Text]"/>
      <dgm:spPr/>
      <dgm:t>
        <a:bodyPr/>
        <a:lstStyle/>
        <a:p>
          <a:endParaRPr lang="en-US"/>
        </a:p>
      </dgm:t>
    </dgm:pt>
    <dgm:pt modelId="{A1586967-40A8-4E9D-AF23-AB9A3330FFA8}" type="parTrans" cxnId="{52BE63F6-161A-4872-8F4B-4E4B1FBF0EA6}">
      <dgm:prSet/>
      <dgm:spPr/>
      <dgm:t>
        <a:bodyPr/>
        <a:lstStyle/>
        <a:p>
          <a:endParaRPr lang="en-US"/>
        </a:p>
      </dgm:t>
    </dgm:pt>
    <dgm:pt modelId="{D158C740-99D3-4492-9DAA-F63FD48E6CDF}" type="sibTrans" cxnId="{52BE63F6-161A-4872-8F4B-4E4B1FBF0EA6}">
      <dgm:prSet/>
      <dgm:spPr/>
      <dgm:t>
        <a:bodyPr/>
        <a:lstStyle/>
        <a:p>
          <a:endParaRPr lang="en-US"/>
        </a:p>
      </dgm:t>
    </dgm:pt>
    <dgm:pt modelId="{D0A647B1-CF1B-4676-8384-A0E5A252A98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2. Официальная информаци из разных официальных источников</a:t>
          </a:r>
          <a:endParaRPr lang="en-US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7E953990-279D-4838-853F-E81B3935578D}" type="parTrans" cxnId="{A583BB9A-6600-4EAA-8CEF-758B45221F34}">
      <dgm:prSet/>
      <dgm:spPr/>
      <dgm:t>
        <a:bodyPr/>
        <a:lstStyle/>
        <a:p>
          <a:endParaRPr lang="en-US"/>
        </a:p>
      </dgm:t>
    </dgm:pt>
    <dgm:pt modelId="{5E848E42-1119-488A-875C-7789D27440D3}" type="sibTrans" cxnId="{A583BB9A-6600-4EAA-8CEF-758B45221F34}">
      <dgm:prSet/>
      <dgm:spPr/>
      <dgm:t>
        <a:bodyPr/>
        <a:lstStyle/>
        <a:p>
          <a:endParaRPr lang="en-US"/>
        </a:p>
      </dgm:t>
    </dgm:pt>
    <dgm:pt modelId="{A7B81907-AAD8-44E7-A2AE-7B9663666D01}">
      <dgm:prSet/>
      <dgm:spPr/>
      <dgm:t>
        <a:bodyPr/>
        <a:lstStyle/>
        <a:p>
          <a:r>
            <a:rPr lang="ru-RU" dirty="0" smtClean="0"/>
            <a:t>3. Демографическая информация по странам и областям по полу и возрасту </a:t>
          </a:r>
          <a:endParaRPr lang="en-US" dirty="0"/>
        </a:p>
      </dgm:t>
    </dgm:pt>
    <dgm:pt modelId="{BCEB32B4-CCE0-4D82-B893-880BA510E371}" type="parTrans" cxnId="{DF46D7D2-9D0C-4C12-8466-768DE70AA597}">
      <dgm:prSet/>
      <dgm:spPr/>
      <dgm:t>
        <a:bodyPr/>
        <a:lstStyle/>
        <a:p>
          <a:endParaRPr lang="en-US"/>
        </a:p>
      </dgm:t>
    </dgm:pt>
    <dgm:pt modelId="{2245EAC9-5FC0-4505-A3B3-E6E451C92647}" type="sibTrans" cxnId="{DF46D7D2-9D0C-4C12-8466-768DE70AA597}">
      <dgm:prSet/>
      <dgm:spPr/>
      <dgm:t>
        <a:bodyPr/>
        <a:lstStyle/>
        <a:p>
          <a:endParaRPr lang="en-US"/>
        </a:p>
      </dgm:t>
    </dgm:pt>
    <dgm:pt modelId="{DF4D2F1F-BD4B-4922-A9E6-57C6F58FDDF5}">
      <dgm:prSet/>
      <dgm:spPr/>
      <dgm:t>
        <a:bodyPr/>
        <a:lstStyle/>
        <a:p>
          <a:r>
            <a:rPr lang="ru-RU" dirty="0" smtClean="0"/>
            <a:t>4. Статистика  национальных программ по ТБ по полу возрасту, областям и статусу (МТБ +\МТБ-)</a:t>
          </a:r>
          <a:endParaRPr lang="en-US" dirty="0"/>
        </a:p>
      </dgm:t>
    </dgm:pt>
    <dgm:pt modelId="{686DA67D-E789-4B14-BAED-33E192595C1B}" type="parTrans" cxnId="{48C1549B-3D92-400C-8313-5906D1280C03}">
      <dgm:prSet/>
      <dgm:spPr/>
      <dgm:t>
        <a:bodyPr/>
        <a:lstStyle/>
        <a:p>
          <a:endParaRPr lang="en-US"/>
        </a:p>
      </dgm:t>
    </dgm:pt>
    <dgm:pt modelId="{1A829C07-9715-4A7D-85F5-02E98C709D04}" type="sibTrans" cxnId="{48C1549B-3D92-400C-8313-5906D1280C03}">
      <dgm:prSet/>
      <dgm:spPr/>
      <dgm:t>
        <a:bodyPr/>
        <a:lstStyle/>
        <a:p>
          <a:endParaRPr lang="en-US"/>
        </a:p>
      </dgm:t>
    </dgm:pt>
    <dgm:pt modelId="{F4B03CD9-0D97-4863-A117-D3DD138E6021}">
      <dgm:prSet/>
      <dgm:spPr/>
      <dgm:t>
        <a:bodyPr/>
        <a:lstStyle/>
        <a:p>
          <a:r>
            <a:rPr lang="ru-RU" dirty="0" smtClean="0"/>
            <a:t>5. Потом мы предположили что мигранты имееют такую же или даже выше  заболеваемость как и население, причем проанализировали  по каждой стране, области, полу и возрасту  </a:t>
          </a:r>
          <a:endParaRPr lang="en-US" dirty="0"/>
        </a:p>
      </dgm:t>
    </dgm:pt>
    <dgm:pt modelId="{4693D25F-88DC-4C24-97B8-C9AB4EE8BB76}" type="parTrans" cxnId="{46094119-92A2-427A-BDD1-06CB0CBA480F}">
      <dgm:prSet/>
      <dgm:spPr/>
      <dgm:t>
        <a:bodyPr/>
        <a:lstStyle/>
        <a:p>
          <a:endParaRPr lang="en-US"/>
        </a:p>
      </dgm:t>
    </dgm:pt>
    <dgm:pt modelId="{7FA33A9F-E13B-47EE-8542-FF077E94C031}" type="sibTrans" cxnId="{46094119-92A2-427A-BDD1-06CB0CBA480F}">
      <dgm:prSet/>
      <dgm:spPr/>
      <dgm:t>
        <a:bodyPr/>
        <a:lstStyle/>
        <a:p>
          <a:endParaRPr lang="en-US"/>
        </a:p>
      </dgm:t>
    </dgm:pt>
    <dgm:pt modelId="{A3472DF9-F168-4C51-AEBE-D1956065E682}">
      <dgm:prSet/>
      <dgm:spPr/>
      <dgm:t>
        <a:bodyPr/>
        <a:lstStyle/>
        <a:p>
          <a:endParaRPr lang="en-US"/>
        </a:p>
      </dgm:t>
    </dgm:pt>
    <dgm:pt modelId="{616C2BF1-3647-4E38-947D-DB907E074914}" type="parTrans" cxnId="{4E230A7B-33B7-4B9B-9C5D-278575660688}">
      <dgm:prSet/>
      <dgm:spPr/>
      <dgm:t>
        <a:bodyPr/>
        <a:lstStyle/>
        <a:p>
          <a:endParaRPr lang="en-US"/>
        </a:p>
      </dgm:t>
    </dgm:pt>
    <dgm:pt modelId="{0A0F6B63-16D7-4774-AC3F-F024ECBBA3CC}" type="sibTrans" cxnId="{4E230A7B-33B7-4B9B-9C5D-278575660688}">
      <dgm:prSet/>
      <dgm:spPr/>
      <dgm:t>
        <a:bodyPr/>
        <a:lstStyle/>
        <a:p>
          <a:endParaRPr lang="en-US"/>
        </a:p>
      </dgm:t>
    </dgm:pt>
    <dgm:pt modelId="{61BBFFF6-70FF-4AFF-974D-C8F1E6CB9A16}" type="pres">
      <dgm:prSet presAssocID="{AFF99C74-2EDF-4D2D-B519-C3A04CAB13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28140-193A-4785-B3E7-5C8DBD17F460}" type="pres">
      <dgm:prSet presAssocID="{AFF99C74-2EDF-4D2D-B519-C3A04CAB1362}" presName="dummyMaxCanvas" presStyleCnt="0">
        <dgm:presLayoutVars/>
      </dgm:prSet>
      <dgm:spPr/>
    </dgm:pt>
    <dgm:pt modelId="{4C1815F0-EFF3-4FFC-9CCD-516F01ED962A}" type="pres">
      <dgm:prSet presAssocID="{AFF99C74-2EDF-4D2D-B519-C3A04CAB1362}" presName="FiveNodes_1" presStyleLbl="node1" presStyleIdx="0" presStyleCnt="5" custLinFactNeighborX="1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D4FB6-EC37-48EB-A704-1AE502E23EC9}" type="pres">
      <dgm:prSet presAssocID="{AFF99C74-2EDF-4D2D-B519-C3A04CAB136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88722-0800-4FBA-946D-125F2C05A59D}" type="pres">
      <dgm:prSet presAssocID="{AFF99C74-2EDF-4D2D-B519-C3A04CAB136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659CE-2A1D-4D65-A72F-A8E55388A064}" type="pres">
      <dgm:prSet presAssocID="{AFF99C74-2EDF-4D2D-B519-C3A04CAB136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566CA-32A1-4114-9827-AA2D54A90F34}" type="pres">
      <dgm:prSet presAssocID="{AFF99C74-2EDF-4D2D-B519-C3A04CAB136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3C67C-FEC2-4764-9048-73C097BE3B1D}" type="pres">
      <dgm:prSet presAssocID="{AFF99C74-2EDF-4D2D-B519-C3A04CAB136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B154C-3263-4CA9-A284-6374B063267D}" type="pres">
      <dgm:prSet presAssocID="{AFF99C74-2EDF-4D2D-B519-C3A04CAB136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044A9-7B08-4A22-9446-7AA4A6C530D2}" type="pres">
      <dgm:prSet presAssocID="{AFF99C74-2EDF-4D2D-B519-C3A04CAB136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45951-8E92-4205-9EE8-378BE7E0C16A}" type="pres">
      <dgm:prSet presAssocID="{AFF99C74-2EDF-4D2D-B519-C3A04CAB136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B6E00-804E-41B6-BD97-A06FAF6A3A0A}" type="pres">
      <dgm:prSet presAssocID="{AFF99C74-2EDF-4D2D-B519-C3A04CAB136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782F7-C989-4343-813C-CBCCAC637AFD}" type="pres">
      <dgm:prSet presAssocID="{AFF99C74-2EDF-4D2D-B519-C3A04CAB136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241BE-91AD-4325-A16A-147081311A15}" type="pres">
      <dgm:prSet presAssocID="{AFF99C74-2EDF-4D2D-B519-C3A04CAB136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48C18-21D3-4F77-940C-6546382114C2}" type="pres">
      <dgm:prSet presAssocID="{AFF99C74-2EDF-4D2D-B519-C3A04CAB136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A07B9-B011-4A9F-AD70-09D80DFDD9D8}" type="pres">
      <dgm:prSet presAssocID="{AFF99C74-2EDF-4D2D-B519-C3A04CAB136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E691F-F513-453D-8B2C-3535E6AD4869}" type="presOf" srcId="{F4B03CD9-0D97-4863-A117-D3DD138E6021}" destId="{94AA07B9-B011-4A9F-AD70-09D80DFDD9D8}" srcOrd="1" destOrd="0" presId="urn:microsoft.com/office/officeart/2005/8/layout/vProcess5"/>
    <dgm:cxn modelId="{9BC6B448-18D9-4BFE-9066-4DAA74035EA8}" type="presOf" srcId="{A7B81907-AAD8-44E7-A2AE-7B9663666D01}" destId="{073241BE-91AD-4325-A16A-147081311A15}" srcOrd="1" destOrd="0" presId="urn:microsoft.com/office/officeart/2005/8/layout/vProcess5"/>
    <dgm:cxn modelId="{C3D4BA68-C8DE-47EB-8997-3AE1589679E1}" type="presOf" srcId="{1A829C07-9715-4A7D-85F5-02E98C709D04}" destId="{FAD45951-8E92-4205-9EE8-378BE7E0C16A}" srcOrd="0" destOrd="0" presId="urn:microsoft.com/office/officeart/2005/8/layout/vProcess5"/>
    <dgm:cxn modelId="{48C1549B-3D92-400C-8313-5906D1280C03}" srcId="{AFF99C74-2EDF-4D2D-B519-C3A04CAB1362}" destId="{DF4D2F1F-BD4B-4922-A9E6-57C6F58FDDF5}" srcOrd="3" destOrd="0" parTransId="{686DA67D-E789-4B14-BAED-33E192595C1B}" sibTransId="{1A829C07-9715-4A7D-85F5-02E98C709D04}"/>
    <dgm:cxn modelId="{46E548EE-F576-491D-9BD5-7BEEFDF62D7F}" type="presOf" srcId="{2245EAC9-5FC0-4505-A3B3-E6E451C92647}" destId="{45F044A9-7B08-4A22-9446-7AA4A6C530D2}" srcOrd="0" destOrd="0" presId="urn:microsoft.com/office/officeart/2005/8/layout/vProcess5"/>
    <dgm:cxn modelId="{F02F6A04-6670-4C98-BED5-688CDC766296}" type="presOf" srcId="{DF4D2F1F-BD4B-4922-A9E6-57C6F58FDDF5}" destId="{F71659CE-2A1D-4D65-A72F-A8E55388A064}" srcOrd="0" destOrd="0" presId="urn:microsoft.com/office/officeart/2005/8/layout/vProcess5"/>
    <dgm:cxn modelId="{4E230A7B-33B7-4B9B-9C5D-278575660688}" srcId="{AFF99C74-2EDF-4D2D-B519-C3A04CAB1362}" destId="{A3472DF9-F168-4C51-AEBE-D1956065E682}" srcOrd="5" destOrd="0" parTransId="{616C2BF1-3647-4E38-947D-DB907E074914}" sibTransId="{0A0F6B63-16D7-4774-AC3F-F024ECBBA3CC}"/>
    <dgm:cxn modelId="{A583BB9A-6600-4EAA-8CEF-758B45221F34}" srcId="{AFF99C74-2EDF-4D2D-B519-C3A04CAB1362}" destId="{D0A647B1-CF1B-4676-8384-A0E5A252A983}" srcOrd="1" destOrd="0" parTransId="{7E953990-279D-4838-853F-E81B3935578D}" sibTransId="{5E848E42-1119-488A-875C-7789D27440D3}"/>
    <dgm:cxn modelId="{DF46D7D2-9D0C-4C12-8466-768DE70AA597}" srcId="{AFF99C74-2EDF-4D2D-B519-C3A04CAB1362}" destId="{A7B81907-AAD8-44E7-A2AE-7B9663666D01}" srcOrd="2" destOrd="0" parTransId="{BCEB32B4-CCE0-4D82-B893-880BA510E371}" sibTransId="{2245EAC9-5FC0-4505-A3B3-E6E451C92647}"/>
    <dgm:cxn modelId="{49D8B33B-BF1E-4C72-BB54-39188BCC242F}" type="presOf" srcId="{BCD801CE-639F-45B0-AE50-DE12B3DC780F}" destId="{4C1815F0-EFF3-4FFC-9CCD-516F01ED962A}" srcOrd="0" destOrd="0" presId="urn:microsoft.com/office/officeart/2005/8/layout/vProcess5"/>
    <dgm:cxn modelId="{2330D8FC-C0BA-4002-B8E4-9E2C22720BC0}" type="presOf" srcId="{BCD801CE-639F-45B0-AE50-DE12B3DC780F}" destId="{57BB6E00-804E-41B6-BD97-A06FAF6A3A0A}" srcOrd="1" destOrd="0" presId="urn:microsoft.com/office/officeart/2005/8/layout/vProcess5"/>
    <dgm:cxn modelId="{E3078E5D-B465-41EA-8CC1-3E2D88E001A0}" type="presOf" srcId="{D0A647B1-CF1B-4676-8384-A0E5A252A983}" destId="{FCA782F7-C989-4343-813C-CBCCAC637AFD}" srcOrd="1" destOrd="0" presId="urn:microsoft.com/office/officeart/2005/8/layout/vProcess5"/>
    <dgm:cxn modelId="{52BE63F6-161A-4872-8F4B-4E4B1FBF0EA6}" srcId="{AFF99C74-2EDF-4D2D-B519-C3A04CAB1362}" destId="{9025E540-E49D-4B78-90E1-BE529DA65CD2}" srcOrd="6" destOrd="0" parTransId="{A1586967-40A8-4E9D-AF23-AB9A3330FFA8}" sibTransId="{D158C740-99D3-4492-9DAA-F63FD48E6CDF}"/>
    <dgm:cxn modelId="{67C17D32-18CE-4625-A5B6-1DAD8885582C}" type="presOf" srcId="{A7B81907-AAD8-44E7-A2AE-7B9663666D01}" destId="{04588722-0800-4FBA-946D-125F2C05A59D}" srcOrd="0" destOrd="0" presId="urn:microsoft.com/office/officeart/2005/8/layout/vProcess5"/>
    <dgm:cxn modelId="{7A91095B-B23D-4E17-ADBC-C181FEB6E3B6}" type="presOf" srcId="{5E848E42-1119-488A-875C-7789D27440D3}" destId="{F07B154C-3263-4CA9-A284-6374B063267D}" srcOrd="0" destOrd="0" presId="urn:microsoft.com/office/officeart/2005/8/layout/vProcess5"/>
    <dgm:cxn modelId="{46094119-92A2-427A-BDD1-06CB0CBA480F}" srcId="{AFF99C74-2EDF-4D2D-B519-C3A04CAB1362}" destId="{F4B03CD9-0D97-4863-A117-D3DD138E6021}" srcOrd="4" destOrd="0" parTransId="{4693D25F-88DC-4C24-97B8-C9AB4EE8BB76}" sibTransId="{7FA33A9F-E13B-47EE-8542-FF077E94C031}"/>
    <dgm:cxn modelId="{A7C6F42E-C4D5-4209-AE68-7C90350C068F}" type="presOf" srcId="{E811B8D9-B1E7-44D9-8B32-19A607E36EE5}" destId="{5393C67C-FEC2-4764-9048-73C097BE3B1D}" srcOrd="0" destOrd="0" presId="urn:microsoft.com/office/officeart/2005/8/layout/vProcess5"/>
    <dgm:cxn modelId="{1EA2238C-2E90-4506-B1D3-AAE1CE1AF9EF}" type="presOf" srcId="{DF4D2F1F-BD4B-4922-A9E6-57C6F58FDDF5}" destId="{06248C18-21D3-4F77-940C-6546382114C2}" srcOrd="1" destOrd="0" presId="urn:microsoft.com/office/officeart/2005/8/layout/vProcess5"/>
    <dgm:cxn modelId="{69D493CB-E9C8-498B-A8B5-D1CC36ED6C47}" srcId="{AFF99C74-2EDF-4D2D-B519-C3A04CAB1362}" destId="{BCD801CE-639F-45B0-AE50-DE12B3DC780F}" srcOrd="0" destOrd="0" parTransId="{1F25B9F6-CE06-42A3-B4F4-AB1B42DD485F}" sibTransId="{E811B8D9-B1E7-44D9-8B32-19A607E36EE5}"/>
    <dgm:cxn modelId="{610D7549-9345-42F0-8117-A6806ACFEB71}" type="presOf" srcId="{AFF99C74-2EDF-4D2D-B519-C3A04CAB1362}" destId="{61BBFFF6-70FF-4AFF-974D-C8F1E6CB9A16}" srcOrd="0" destOrd="0" presId="urn:microsoft.com/office/officeart/2005/8/layout/vProcess5"/>
    <dgm:cxn modelId="{5A249E3A-1143-416E-9594-5778A22E726E}" type="presOf" srcId="{F4B03CD9-0D97-4863-A117-D3DD138E6021}" destId="{FEE566CA-32A1-4114-9827-AA2D54A90F34}" srcOrd="0" destOrd="0" presId="urn:microsoft.com/office/officeart/2005/8/layout/vProcess5"/>
    <dgm:cxn modelId="{A4E21476-219F-436D-AE62-C43339FF090B}" type="presOf" srcId="{D0A647B1-CF1B-4676-8384-A0E5A252A983}" destId="{1CDD4FB6-EC37-48EB-A704-1AE502E23EC9}" srcOrd="0" destOrd="0" presId="urn:microsoft.com/office/officeart/2005/8/layout/vProcess5"/>
    <dgm:cxn modelId="{777DE7EE-B349-499D-85A3-F625064563FE}" type="presParOf" srcId="{61BBFFF6-70FF-4AFF-974D-C8F1E6CB9A16}" destId="{E9B28140-193A-4785-B3E7-5C8DBD17F460}" srcOrd="0" destOrd="0" presId="urn:microsoft.com/office/officeart/2005/8/layout/vProcess5"/>
    <dgm:cxn modelId="{EB2323F7-FDD9-4FD1-BE93-9BE6439D3884}" type="presParOf" srcId="{61BBFFF6-70FF-4AFF-974D-C8F1E6CB9A16}" destId="{4C1815F0-EFF3-4FFC-9CCD-516F01ED962A}" srcOrd="1" destOrd="0" presId="urn:microsoft.com/office/officeart/2005/8/layout/vProcess5"/>
    <dgm:cxn modelId="{9626FA15-94C1-4A5D-BB08-91AF0E7377A4}" type="presParOf" srcId="{61BBFFF6-70FF-4AFF-974D-C8F1E6CB9A16}" destId="{1CDD4FB6-EC37-48EB-A704-1AE502E23EC9}" srcOrd="2" destOrd="0" presId="urn:microsoft.com/office/officeart/2005/8/layout/vProcess5"/>
    <dgm:cxn modelId="{4AB7F1C9-CBF7-4924-B0C5-42426EE04168}" type="presParOf" srcId="{61BBFFF6-70FF-4AFF-974D-C8F1E6CB9A16}" destId="{04588722-0800-4FBA-946D-125F2C05A59D}" srcOrd="3" destOrd="0" presId="urn:microsoft.com/office/officeart/2005/8/layout/vProcess5"/>
    <dgm:cxn modelId="{411C37DE-D602-4201-B29E-5792B8126632}" type="presParOf" srcId="{61BBFFF6-70FF-4AFF-974D-C8F1E6CB9A16}" destId="{F71659CE-2A1D-4D65-A72F-A8E55388A064}" srcOrd="4" destOrd="0" presId="urn:microsoft.com/office/officeart/2005/8/layout/vProcess5"/>
    <dgm:cxn modelId="{86D78F57-35D8-4902-B3B0-86DF788C1EAD}" type="presParOf" srcId="{61BBFFF6-70FF-4AFF-974D-C8F1E6CB9A16}" destId="{FEE566CA-32A1-4114-9827-AA2D54A90F34}" srcOrd="5" destOrd="0" presId="urn:microsoft.com/office/officeart/2005/8/layout/vProcess5"/>
    <dgm:cxn modelId="{8501FD1E-8C8D-414B-A35D-5C63F05C3F32}" type="presParOf" srcId="{61BBFFF6-70FF-4AFF-974D-C8F1E6CB9A16}" destId="{5393C67C-FEC2-4764-9048-73C097BE3B1D}" srcOrd="6" destOrd="0" presId="urn:microsoft.com/office/officeart/2005/8/layout/vProcess5"/>
    <dgm:cxn modelId="{8BB0E8D1-3382-4E2F-99CA-B08280AB36FD}" type="presParOf" srcId="{61BBFFF6-70FF-4AFF-974D-C8F1E6CB9A16}" destId="{F07B154C-3263-4CA9-A284-6374B063267D}" srcOrd="7" destOrd="0" presId="urn:microsoft.com/office/officeart/2005/8/layout/vProcess5"/>
    <dgm:cxn modelId="{EE4DB5B9-A7A0-43D8-918E-50A57956EB28}" type="presParOf" srcId="{61BBFFF6-70FF-4AFF-974D-C8F1E6CB9A16}" destId="{45F044A9-7B08-4A22-9446-7AA4A6C530D2}" srcOrd="8" destOrd="0" presId="urn:microsoft.com/office/officeart/2005/8/layout/vProcess5"/>
    <dgm:cxn modelId="{C057F61D-C6A4-4EEC-9FAF-74462BA082C2}" type="presParOf" srcId="{61BBFFF6-70FF-4AFF-974D-C8F1E6CB9A16}" destId="{FAD45951-8E92-4205-9EE8-378BE7E0C16A}" srcOrd="9" destOrd="0" presId="urn:microsoft.com/office/officeart/2005/8/layout/vProcess5"/>
    <dgm:cxn modelId="{3C5B5081-5C54-4FDF-94F2-94682CD2C938}" type="presParOf" srcId="{61BBFFF6-70FF-4AFF-974D-C8F1E6CB9A16}" destId="{57BB6E00-804E-41B6-BD97-A06FAF6A3A0A}" srcOrd="10" destOrd="0" presId="urn:microsoft.com/office/officeart/2005/8/layout/vProcess5"/>
    <dgm:cxn modelId="{603EF594-75C2-45E8-9F20-5631BF2D67EE}" type="presParOf" srcId="{61BBFFF6-70FF-4AFF-974D-C8F1E6CB9A16}" destId="{FCA782F7-C989-4343-813C-CBCCAC637AFD}" srcOrd="11" destOrd="0" presId="urn:microsoft.com/office/officeart/2005/8/layout/vProcess5"/>
    <dgm:cxn modelId="{25B2E56D-6F4C-401C-A847-EC7A2A14C6C1}" type="presParOf" srcId="{61BBFFF6-70FF-4AFF-974D-C8F1E6CB9A16}" destId="{073241BE-91AD-4325-A16A-147081311A15}" srcOrd="12" destOrd="0" presId="urn:microsoft.com/office/officeart/2005/8/layout/vProcess5"/>
    <dgm:cxn modelId="{EAF9ED58-18B5-42D2-8A21-92F35A95AC1E}" type="presParOf" srcId="{61BBFFF6-70FF-4AFF-974D-C8F1E6CB9A16}" destId="{06248C18-21D3-4F77-940C-6546382114C2}" srcOrd="13" destOrd="0" presId="urn:microsoft.com/office/officeart/2005/8/layout/vProcess5"/>
    <dgm:cxn modelId="{F24B9B95-F4EE-438F-BF5D-7E85EAC41819}" type="presParOf" srcId="{61BBFFF6-70FF-4AFF-974D-C8F1E6CB9A16}" destId="{94AA07B9-B011-4A9F-AD70-09D80DFDD9D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3BC8D-5F98-44A8-82B4-69BCAF5E06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381DA-8229-4212-9B3F-98D5D06C6BA6}">
      <dgm:prSet phldrT="[Text]"/>
      <dgm:spPr/>
      <dgm:t>
        <a:bodyPr/>
        <a:lstStyle/>
        <a:p>
          <a:r>
            <a:rPr lang="ru-RU" dirty="0" smtClean="0"/>
            <a:t>6. Мы использовали вышеперечисленные данные для того чтобы вычислить возможное число случаев туберкулеза среди мигрантов по полу и возрасту для каждой области</a:t>
          </a:r>
          <a:endParaRPr lang="en-US" dirty="0"/>
        </a:p>
      </dgm:t>
    </dgm:pt>
    <dgm:pt modelId="{8B618F1E-692A-4F2D-B654-B1481EB41C36}" type="parTrans" cxnId="{905FC351-16FA-4E87-BAE0-42A8C86FF09B}">
      <dgm:prSet/>
      <dgm:spPr/>
      <dgm:t>
        <a:bodyPr/>
        <a:lstStyle/>
        <a:p>
          <a:endParaRPr lang="en-US"/>
        </a:p>
      </dgm:t>
    </dgm:pt>
    <dgm:pt modelId="{E731E51E-1E05-48E7-8B11-8D318B7EDC1A}" type="sibTrans" cxnId="{905FC351-16FA-4E87-BAE0-42A8C86FF09B}">
      <dgm:prSet/>
      <dgm:spPr/>
      <dgm:t>
        <a:bodyPr/>
        <a:lstStyle/>
        <a:p>
          <a:endParaRPr lang="en-US"/>
        </a:p>
      </dgm:t>
    </dgm:pt>
    <dgm:pt modelId="{7E58CE37-00FC-46C3-8A88-0E3DB05A0748}">
      <dgm:prSet phldrT="[Text]"/>
      <dgm:spPr/>
      <dgm:t>
        <a:bodyPr/>
        <a:lstStyle/>
        <a:p>
          <a:r>
            <a:rPr lang="ru-RU" dirty="0" smtClean="0"/>
            <a:t>7. Потом мы ограничили данные возрастными рамками характерными для мигрантов</a:t>
          </a:r>
          <a:endParaRPr lang="en-US" dirty="0"/>
        </a:p>
      </dgm:t>
    </dgm:pt>
    <dgm:pt modelId="{FEDBC533-4330-4ED9-B20E-C97D4FB9C00F}" type="parTrans" cxnId="{30E18ED4-04E7-4AB0-80A6-39383A008638}">
      <dgm:prSet/>
      <dgm:spPr/>
      <dgm:t>
        <a:bodyPr/>
        <a:lstStyle/>
        <a:p>
          <a:endParaRPr lang="en-US"/>
        </a:p>
      </dgm:t>
    </dgm:pt>
    <dgm:pt modelId="{29ECEBD4-F941-458C-AABE-07C5AE383AFD}" type="sibTrans" cxnId="{30E18ED4-04E7-4AB0-80A6-39383A008638}">
      <dgm:prSet/>
      <dgm:spPr/>
      <dgm:t>
        <a:bodyPr/>
        <a:lstStyle/>
        <a:p>
          <a:endParaRPr lang="en-US"/>
        </a:p>
      </dgm:t>
    </dgm:pt>
    <dgm:pt modelId="{17370641-269B-4915-BD62-D91D8AC4C7C7}">
      <dgm:prSet phldrT="[Text]"/>
      <dgm:spPr/>
      <dgm:t>
        <a:bodyPr/>
        <a:lstStyle/>
        <a:p>
          <a:r>
            <a:rPr lang="ru-RU" dirty="0" smtClean="0"/>
            <a:t>8. Затем мы использовали только официальные данные по количеству мигрантов для того чтобы сделать базисную оценку для количесвта случаев туберкулеза среди миргрантов</a:t>
          </a:r>
          <a:endParaRPr lang="en-US" dirty="0"/>
        </a:p>
      </dgm:t>
    </dgm:pt>
    <dgm:pt modelId="{14610679-9A9F-4BD0-8BE8-9D4552040E2D}" type="parTrans" cxnId="{F27E9ED7-346D-4335-8058-2983B3A4EB33}">
      <dgm:prSet/>
      <dgm:spPr/>
      <dgm:t>
        <a:bodyPr/>
        <a:lstStyle/>
        <a:p>
          <a:endParaRPr lang="en-US"/>
        </a:p>
      </dgm:t>
    </dgm:pt>
    <dgm:pt modelId="{597674A5-5285-4E05-B352-D0614543B878}" type="sibTrans" cxnId="{F27E9ED7-346D-4335-8058-2983B3A4EB33}">
      <dgm:prSet/>
      <dgm:spPr/>
      <dgm:t>
        <a:bodyPr/>
        <a:lstStyle/>
        <a:p>
          <a:endParaRPr lang="en-US"/>
        </a:p>
      </dgm:t>
    </dgm:pt>
    <dgm:pt modelId="{44CC3FAC-FE37-43B4-8EA1-9B6BC209D6C0}">
      <dgm:prSet phldrT="[Text]"/>
      <dgm:spPr/>
      <dgm:t>
        <a:bodyPr/>
        <a:lstStyle/>
        <a:p>
          <a:r>
            <a:rPr lang="ru-RU" dirty="0" smtClean="0"/>
            <a:t>9. Наиболее неопределенной переменной было количество мигрантов, так как все остальные данные  были более или менее надежными.  </a:t>
          </a:r>
          <a:endParaRPr lang="en-US" dirty="0"/>
        </a:p>
      </dgm:t>
    </dgm:pt>
    <dgm:pt modelId="{08E1BAF8-5EDB-4B5B-A6B4-0714B84D6AE4}" type="parTrans" cxnId="{37AD6873-6976-4ECD-B5FD-2B516AC714CF}">
      <dgm:prSet/>
      <dgm:spPr/>
      <dgm:t>
        <a:bodyPr/>
        <a:lstStyle/>
        <a:p>
          <a:endParaRPr lang="en-US"/>
        </a:p>
      </dgm:t>
    </dgm:pt>
    <dgm:pt modelId="{DAC34951-4AFA-4592-B222-246DBB77BBE7}" type="sibTrans" cxnId="{37AD6873-6976-4ECD-B5FD-2B516AC714CF}">
      <dgm:prSet/>
      <dgm:spPr/>
      <dgm:t>
        <a:bodyPr/>
        <a:lstStyle/>
        <a:p>
          <a:endParaRPr lang="en-US"/>
        </a:p>
      </dgm:t>
    </dgm:pt>
    <dgm:pt modelId="{377E2030-8D28-4ACA-AEEE-09BFB9003FC2}" type="pres">
      <dgm:prSet presAssocID="{EA83BC8D-5F98-44A8-82B4-69BCAF5E06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9F224-498F-48CE-BB6B-5B46406C6BDB}" type="pres">
      <dgm:prSet presAssocID="{EA83BC8D-5F98-44A8-82B4-69BCAF5E06E3}" presName="dummyMaxCanvas" presStyleCnt="0">
        <dgm:presLayoutVars/>
      </dgm:prSet>
      <dgm:spPr/>
    </dgm:pt>
    <dgm:pt modelId="{AA0E08A0-2B8B-4619-8407-6F22B11F76A5}" type="pres">
      <dgm:prSet presAssocID="{EA83BC8D-5F98-44A8-82B4-69BCAF5E06E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76EE8-1881-472A-9C97-940B5CDA54DE}" type="pres">
      <dgm:prSet presAssocID="{EA83BC8D-5F98-44A8-82B4-69BCAF5E06E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C38A0-FB83-460C-B767-B97DD3A32E2F}" type="pres">
      <dgm:prSet presAssocID="{EA83BC8D-5F98-44A8-82B4-69BCAF5E06E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CFFC8-D5A5-4A9B-A0CA-832F9406637D}" type="pres">
      <dgm:prSet presAssocID="{EA83BC8D-5F98-44A8-82B4-69BCAF5E06E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A2CBE-A553-41F7-B4EE-C02A4AE61CC4}" type="pres">
      <dgm:prSet presAssocID="{EA83BC8D-5F98-44A8-82B4-69BCAF5E06E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0A578-325C-48E1-8E81-A9F9FF8852AE}" type="pres">
      <dgm:prSet presAssocID="{EA83BC8D-5F98-44A8-82B4-69BCAF5E06E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BDEEC-9206-4C66-BC6D-EF9CAE844A9D}" type="pres">
      <dgm:prSet presAssocID="{EA83BC8D-5F98-44A8-82B4-69BCAF5E06E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D8A0F-6ED1-4F0B-B49B-78B852EB7B63}" type="pres">
      <dgm:prSet presAssocID="{EA83BC8D-5F98-44A8-82B4-69BCAF5E06E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5F08-7C8F-4536-A44E-36249695F355}" type="pres">
      <dgm:prSet presAssocID="{EA83BC8D-5F98-44A8-82B4-69BCAF5E06E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48107-23EE-43B1-992C-9046BB664B58}" type="pres">
      <dgm:prSet presAssocID="{EA83BC8D-5F98-44A8-82B4-69BCAF5E06E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CAA47-CCFC-49BE-918E-B3596460F705}" type="pres">
      <dgm:prSet presAssocID="{EA83BC8D-5F98-44A8-82B4-69BCAF5E06E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D99E8-E95A-451C-B497-27E334D8C067}" type="presOf" srcId="{F75381DA-8229-4212-9B3F-98D5D06C6BA6}" destId="{367D8A0F-6ED1-4F0B-B49B-78B852EB7B63}" srcOrd="1" destOrd="0" presId="urn:microsoft.com/office/officeart/2005/8/layout/vProcess5"/>
    <dgm:cxn modelId="{B2DDBE09-489B-440C-A861-E0AF07DF3C4B}" type="presOf" srcId="{29ECEBD4-F941-458C-AABE-07C5AE383AFD}" destId="{AB60A578-325C-48E1-8E81-A9F9FF8852AE}" srcOrd="0" destOrd="0" presId="urn:microsoft.com/office/officeart/2005/8/layout/vProcess5"/>
    <dgm:cxn modelId="{C5BD6F5B-B0AA-4ACE-8955-C10F5B499FC0}" type="presOf" srcId="{44CC3FAC-FE37-43B4-8EA1-9B6BC209D6C0}" destId="{A63CFFC8-D5A5-4A9B-A0CA-832F9406637D}" srcOrd="0" destOrd="0" presId="urn:microsoft.com/office/officeart/2005/8/layout/vProcess5"/>
    <dgm:cxn modelId="{62496BC8-8F40-4D57-8AC6-02EDCAF61B85}" type="presOf" srcId="{44CC3FAC-FE37-43B4-8EA1-9B6BC209D6C0}" destId="{D54CAA47-CCFC-49BE-918E-B3596460F705}" srcOrd="1" destOrd="0" presId="urn:microsoft.com/office/officeart/2005/8/layout/vProcess5"/>
    <dgm:cxn modelId="{30E18ED4-04E7-4AB0-80A6-39383A008638}" srcId="{EA83BC8D-5F98-44A8-82B4-69BCAF5E06E3}" destId="{7E58CE37-00FC-46C3-8A88-0E3DB05A0748}" srcOrd="1" destOrd="0" parTransId="{FEDBC533-4330-4ED9-B20E-C97D4FB9C00F}" sibTransId="{29ECEBD4-F941-458C-AABE-07C5AE383AFD}"/>
    <dgm:cxn modelId="{D01ED05D-545A-42E1-A841-798D36337668}" type="presOf" srcId="{EA83BC8D-5F98-44A8-82B4-69BCAF5E06E3}" destId="{377E2030-8D28-4ACA-AEEE-09BFB9003FC2}" srcOrd="0" destOrd="0" presId="urn:microsoft.com/office/officeart/2005/8/layout/vProcess5"/>
    <dgm:cxn modelId="{24A88558-A878-48B8-B5AF-5CBAC50D9218}" type="presOf" srcId="{597674A5-5285-4E05-B352-D0614543B878}" destId="{E66BDEEC-9206-4C66-BC6D-EF9CAE844A9D}" srcOrd="0" destOrd="0" presId="urn:microsoft.com/office/officeart/2005/8/layout/vProcess5"/>
    <dgm:cxn modelId="{BEE559A4-8AB1-4C99-BEE6-B9B46A1FA5C2}" type="presOf" srcId="{F75381DA-8229-4212-9B3F-98D5D06C6BA6}" destId="{AA0E08A0-2B8B-4619-8407-6F22B11F76A5}" srcOrd="0" destOrd="0" presId="urn:microsoft.com/office/officeart/2005/8/layout/vProcess5"/>
    <dgm:cxn modelId="{D4AED9B4-3C07-4665-8273-B7B1C1679F79}" type="presOf" srcId="{17370641-269B-4915-BD62-D91D8AC4C7C7}" destId="{21A48107-23EE-43B1-992C-9046BB664B58}" srcOrd="1" destOrd="0" presId="urn:microsoft.com/office/officeart/2005/8/layout/vProcess5"/>
    <dgm:cxn modelId="{905FC351-16FA-4E87-BAE0-42A8C86FF09B}" srcId="{EA83BC8D-5F98-44A8-82B4-69BCAF5E06E3}" destId="{F75381DA-8229-4212-9B3F-98D5D06C6BA6}" srcOrd="0" destOrd="0" parTransId="{8B618F1E-692A-4F2D-B654-B1481EB41C36}" sibTransId="{E731E51E-1E05-48E7-8B11-8D318B7EDC1A}"/>
    <dgm:cxn modelId="{E641481A-46E2-4AA9-BEED-2FC7830C6221}" type="presOf" srcId="{E731E51E-1E05-48E7-8B11-8D318B7EDC1A}" destId="{1D0A2CBE-A553-41F7-B4EE-C02A4AE61CC4}" srcOrd="0" destOrd="0" presId="urn:microsoft.com/office/officeart/2005/8/layout/vProcess5"/>
    <dgm:cxn modelId="{F27E9ED7-346D-4335-8058-2983B3A4EB33}" srcId="{EA83BC8D-5F98-44A8-82B4-69BCAF5E06E3}" destId="{17370641-269B-4915-BD62-D91D8AC4C7C7}" srcOrd="2" destOrd="0" parTransId="{14610679-9A9F-4BD0-8BE8-9D4552040E2D}" sibTransId="{597674A5-5285-4E05-B352-D0614543B878}"/>
    <dgm:cxn modelId="{37AD6873-6976-4ECD-B5FD-2B516AC714CF}" srcId="{EA83BC8D-5F98-44A8-82B4-69BCAF5E06E3}" destId="{44CC3FAC-FE37-43B4-8EA1-9B6BC209D6C0}" srcOrd="3" destOrd="0" parTransId="{08E1BAF8-5EDB-4B5B-A6B4-0714B84D6AE4}" sibTransId="{DAC34951-4AFA-4592-B222-246DBB77BBE7}"/>
    <dgm:cxn modelId="{8A09ACF2-D87A-4986-9585-25A327A14C09}" type="presOf" srcId="{7E58CE37-00FC-46C3-8A88-0E3DB05A0748}" destId="{3A545F08-7C8F-4536-A44E-36249695F355}" srcOrd="1" destOrd="0" presId="urn:microsoft.com/office/officeart/2005/8/layout/vProcess5"/>
    <dgm:cxn modelId="{F51E2003-0C50-4B0F-8D2A-6609D27C06F1}" type="presOf" srcId="{17370641-269B-4915-BD62-D91D8AC4C7C7}" destId="{711C38A0-FB83-460C-B767-B97DD3A32E2F}" srcOrd="0" destOrd="0" presId="urn:microsoft.com/office/officeart/2005/8/layout/vProcess5"/>
    <dgm:cxn modelId="{A6DAB4DE-536E-45CA-9BBD-29D81863F969}" type="presOf" srcId="{7E58CE37-00FC-46C3-8A88-0E3DB05A0748}" destId="{73676EE8-1881-472A-9C97-940B5CDA54DE}" srcOrd="0" destOrd="0" presId="urn:microsoft.com/office/officeart/2005/8/layout/vProcess5"/>
    <dgm:cxn modelId="{97B24FEA-1852-4A9B-BD61-658D7E5101AA}" type="presParOf" srcId="{377E2030-8D28-4ACA-AEEE-09BFB9003FC2}" destId="{F1E9F224-498F-48CE-BB6B-5B46406C6BDB}" srcOrd="0" destOrd="0" presId="urn:microsoft.com/office/officeart/2005/8/layout/vProcess5"/>
    <dgm:cxn modelId="{75E8E897-88A8-4C45-BE66-7A2E984C4904}" type="presParOf" srcId="{377E2030-8D28-4ACA-AEEE-09BFB9003FC2}" destId="{AA0E08A0-2B8B-4619-8407-6F22B11F76A5}" srcOrd="1" destOrd="0" presId="urn:microsoft.com/office/officeart/2005/8/layout/vProcess5"/>
    <dgm:cxn modelId="{F3803410-9F5F-4E06-8845-815C9B5F9E5B}" type="presParOf" srcId="{377E2030-8D28-4ACA-AEEE-09BFB9003FC2}" destId="{73676EE8-1881-472A-9C97-940B5CDA54DE}" srcOrd="2" destOrd="0" presId="urn:microsoft.com/office/officeart/2005/8/layout/vProcess5"/>
    <dgm:cxn modelId="{7E03CD50-30BA-4119-A7DA-721FBF2A2B97}" type="presParOf" srcId="{377E2030-8D28-4ACA-AEEE-09BFB9003FC2}" destId="{711C38A0-FB83-460C-B767-B97DD3A32E2F}" srcOrd="3" destOrd="0" presId="urn:microsoft.com/office/officeart/2005/8/layout/vProcess5"/>
    <dgm:cxn modelId="{17512A26-D358-4D90-9667-CEE020ED7180}" type="presParOf" srcId="{377E2030-8D28-4ACA-AEEE-09BFB9003FC2}" destId="{A63CFFC8-D5A5-4A9B-A0CA-832F9406637D}" srcOrd="4" destOrd="0" presId="urn:microsoft.com/office/officeart/2005/8/layout/vProcess5"/>
    <dgm:cxn modelId="{7AD149B2-DFAE-4E6B-B7E5-9560AE6EB3D1}" type="presParOf" srcId="{377E2030-8D28-4ACA-AEEE-09BFB9003FC2}" destId="{1D0A2CBE-A553-41F7-B4EE-C02A4AE61CC4}" srcOrd="5" destOrd="0" presId="urn:microsoft.com/office/officeart/2005/8/layout/vProcess5"/>
    <dgm:cxn modelId="{0B77BC20-942F-439C-853A-461E04F7D726}" type="presParOf" srcId="{377E2030-8D28-4ACA-AEEE-09BFB9003FC2}" destId="{AB60A578-325C-48E1-8E81-A9F9FF8852AE}" srcOrd="6" destOrd="0" presId="urn:microsoft.com/office/officeart/2005/8/layout/vProcess5"/>
    <dgm:cxn modelId="{1D0103DA-1DBA-45B0-A608-058B0453B597}" type="presParOf" srcId="{377E2030-8D28-4ACA-AEEE-09BFB9003FC2}" destId="{E66BDEEC-9206-4C66-BC6D-EF9CAE844A9D}" srcOrd="7" destOrd="0" presId="urn:microsoft.com/office/officeart/2005/8/layout/vProcess5"/>
    <dgm:cxn modelId="{89F937F4-A375-43C6-A221-9465159DE13E}" type="presParOf" srcId="{377E2030-8D28-4ACA-AEEE-09BFB9003FC2}" destId="{367D8A0F-6ED1-4F0B-B49B-78B852EB7B63}" srcOrd="8" destOrd="0" presId="urn:microsoft.com/office/officeart/2005/8/layout/vProcess5"/>
    <dgm:cxn modelId="{B1063DA7-A53E-4CBB-8033-9A64A91CF60D}" type="presParOf" srcId="{377E2030-8D28-4ACA-AEEE-09BFB9003FC2}" destId="{3A545F08-7C8F-4536-A44E-36249695F355}" srcOrd="9" destOrd="0" presId="urn:microsoft.com/office/officeart/2005/8/layout/vProcess5"/>
    <dgm:cxn modelId="{D134E33B-D466-4724-8BE4-522734355EB1}" type="presParOf" srcId="{377E2030-8D28-4ACA-AEEE-09BFB9003FC2}" destId="{21A48107-23EE-43B1-992C-9046BB664B58}" srcOrd="10" destOrd="0" presId="urn:microsoft.com/office/officeart/2005/8/layout/vProcess5"/>
    <dgm:cxn modelId="{49C983D3-8B4A-4F64-8391-7B3CD98B66C4}" type="presParOf" srcId="{377E2030-8D28-4ACA-AEEE-09BFB9003FC2}" destId="{D54CAA47-CCFC-49BE-918E-B3596460F70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43CB3-996C-44FA-8B99-AD93A01FED8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8BF1BD-F3FF-4785-88B9-DB2D75B5B849}">
      <dgm:prSet phldrT="[Text]"/>
      <dgm:spPr/>
      <dgm:t>
        <a:bodyPr/>
        <a:lstStyle/>
        <a:p>
          <a:r>
            <a:rPr lang="ru-RU" dirty="0" smtClean="0"/>
            <a:t>10. Мы использовали альтернативные источники информации для оценки числа мигрантов, таким образом мы получили  также максимальные значения</a:t>
          </a:r>
          <a:endParaRPr lang="en-US" dirty="0"/>
        </a:p>
      </dgm:t>
    </dgm:pt>
    <dgm:pt modelId="{F3ADEDB6-18CF-4BCF-911D-7FC03490378F}" type="parTrans" cxnId="{EC855B49-ACD1-4303-AC5B-16F3CF55F73E}">
      <dgm:prSet/>
      <dgm:spPr/>
      <dgm:t>
        <a:bodyPr/>
        <a:lstStyle/>
        <a:p>
          <a:endParaRPr lang="en-US"/>
        </a:p>
      </dgm:t>
    </dgm:pt>
    <dgm:pt modelId="{DADB83C6-059C-4A60-9E32-DF6CC3303B6F}" type="sibTrans" cxnId="{EC855B49-ACD1-4303-AC5B-16F3CF55F73E}">
      <dgm:prSet/>
      <dgm:spPr/>
      <dgm:t>
        <a:bodyPr/>
        <a:lstStyle/>
        <a:p>
          <a:endParaRPr lang="en-US"/>
        </a:p>
      </dgm:t>
    </dgm:pt>
    <dgm:pt modelId="{759D5A0B-9EF6-4F9F-9B91-C4ED0636699A}">
      <dgm:prSet phldrT="[Text]"/>
      <dgm:spPr/>
      <dgm:t>
        <a:bodyPr/>
        <a:lstStyle/>
        <a:p>
          <a:r>
            <a:rPr lang="ru-RU" dirty="0" smtClean="0"/>
            <a:t>11. Число случаев туберкулеза может быть даже больше расчетного с учетом факторов риска, о которых мы говорили выше</a:t>
          </a:r>
          <a:endParaRPr lang="en-US" dirty="0"/>
        </a:p>
      </dgm:t>
    </dgm:pt>
    <dgm:pt modelId="{D2A22E14-3443-4124-AA95-877790992934}" type="parTrans" cxnId="{0A158360-B511-4A95-B8A8-51548008DC27}">
      <dgm:prSet/>
      <dgm:spPr/>
      <dgm:t>
        <a:bodyPr/>
        <a:lstStyle/>
        <a:p>
          <a:endParaRPr lang="en-US"/>
        </a:p>
      </dgm:t>
    </dgm:pt>
    <dgm:pt modelId="{9A56EC2B-683F-42E6-BBCB-051D076EE070}" type="sibTrans" cxnId="{0A158360-B511-4A95-B8A8-51548008DC27}">
      <dgm:prSet/>
      <dgm:spPr/>
      <dgm:t>
        <a:bodyPr/>
        <a:lstStyle/>
        <a:p>
          <a:endParaRPr lang="en-US"/>
        </a:p>
      </dgm:t>
    </dgm:pt>
    <dgm:pt modelId="{542D5FA0-BE7D-4604-8E7A-B3876B0905C1}">
      <dgm:prSet phldrT="[Text]"/>
      <dgm:spPr/>
      <dgm:t>
        <a:bodyPr/>
        <a:lstStyle/>
        <a:p>
          <a:r>
            <a:rPr lang="ru-RU" dirty="0" smtClean="0"/>
            <a:t>12.  Число мигрантов и число случаев тубрекулеза среди мигрантов может варьировать, в зависимости от системы координат и критериев оценки</a:t>
          </a:r>
          <a:endParaRPr lang="en-US" dirty="0"/>
        </a:p>
      </dgm:t>
    </dgm:pt>
    <dgm:pt modelId="{DCEAA4F4-4C26-49F4-807E-D6A8D110DEF8}" type="parTrans" cxnId="{697EF32C-1012-48E5-A189-0488AD69E637}">
      <dgm:prSet/>
      <dgm:spPr/>
      <dgm:t>
        <a:bodyPr/>
        <a:lstStyle/>
        <a:p>
          <a:endParaRPr lang="en-US"/>
        </a:p>
      </dgm:t>
    </dgm:pt>
    <dgm:pt modelId="{39105AF2-43E1-4AC3-8334-BDBD6E9C373D}" type="sibTrans" cxnId="{697EF32C-1012-48E5-A189-0488AD69E637}">
      <dgm:prSet/>
      <dgm:spPr/>
      <dgm:t>
        <a:bodyPr/>
        <a:lstStyle/>
        <a:p>
          <a:endParaRPr lang="en-US"/>
        </a:p>
      </dgm:t>
    </dgm:pt>
    <dgm:pt modelId="{6003A017-DB6C-4A80-B523-083506ED571D}" type="pres">
      <dgm:prSet presAssocID="{FE443CB3-996C-44FA-8B99-AD93A01FED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1653A4-ADF3-429C-91C4-741BB7C2C516}" type="pres">
      <dgm:prSet presAssocID="{FE443CB3-996C-44FA-8B99-AD93A01FED89}" presName="dummyMaxCanvas" presStyleCnt="0">
        <dgm:presLayoutVars/>
      </dgm:prSet>
      <dgm:spPr/>
    </dgm:pt>
    <dgm:pt modelId="{4D718DDA-F8CC-4D2E-B166-658BF4DE8F17}" type="pres">
      <dgm:prSet presAssocID="{FE443CB3-996C-44FA-8B99-AD93A01FED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353EE-A872-47A2-909F-C08F52D87ADF}" type="pres">
      <dgm:prSet presAssocID="{FE443CB3-996C-44FA-8B99-AD93A01FED8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92DDE-AAB9-48F1-9206-8C49F9427171}" type="pres">
      <dgm:prSet presAssocID="{FE443CB3-996C-44FA-8B99-AD93A01FED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14D1D-F4E6-493D-9EA0-B78CFDBF0571}" type="pres">
      <dgm:prSet presAssocID="{FE443CB3-996C-44FA-8B99-AD93A01FED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73D28-D738-4F3A-B2F5-D8F5ED2D27B2}" type="pres">
      <dgm:prSet presAssocID="{FE443CB3-996C-44FA-8B99-AD93A01FED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57334-A4DE-47AB-9E33-919B8FC8611D}" type="pres">
      <dgm:prSet presAssocID="{FE443CB3-996C-44FA-8B99-AD93A01FED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50D06-A4FC-4291-90DB-2BE548AFA0FF}" type="pres">
      <dgm:prSet presAssocID="{FE443CB3-996C-44FA-8B99-AD93A01FED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72F40-84D8-4E89-A494-E89AD4FE754E}" type="pres">
      <dgm:prSet presAssocID="{FE443CB3-996C-44FA-8B99-AD93A01FED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47D9A-668B-4675-820D-E48185571687}" type="presOf" srcId="{759D5A0B-9EF6-4F9F-9B91-C4ED0636699A}" destId="{7D7353EE-A872-47A2-909F-C08F52D87ADF}" srcOrd="0" destOrd="0" presId="urn:microsoft.com/office/officeart/2005/8/layout/vProcess5"/>
    <dgm:cxn modelId="{B811FB11-D715-4BD2-BB23-1D508623171C}" type="presOf" srcId="{759D5A0B-9EF6-4F9F-9B91-C4ED0636699A}" destId="{8A650D06-A4FC-4291-90DB-2BE548AFA0FF}" srcOrd="1" destOrd="0" presId="urn:microsoft.com/office/officeart/2005/8/layout/vProcess5"/>
    <dgm:cxn modelId="{EC855B49-ACD1-4303-AC5B-16F3CF55F73E}" srcId="{FE443CB3-996C-44FA-8B99-AD93A01FED89}" destId="{B98BF1BD-F3FF-4785-88B9-DB2D75B5B849}" srcOrd="0" destOrd="0" parTransId="{F3ADEDB6-18CF-4BCF-911D-7FC03490378F}" sibTransId="{DADB83C6-059C-4A60-9E32-DF6CC3303B6F}"/>
    <dgm:cxn modelId="{697EF32C-1012-48E5-A189-0488AD69E637}" srcId="{FE443CB3-996C-44FA-8B99-AD93A01FED89}" destId="{542D5FA0-BE7D-4604-8E7A-B3876B0905C1}" srcOrd="2" destOrd="0" parTransId="{DCEAA4F4-4C26-49F4-807E-D6A8D110DEF8}" sibTransId="{39105AF2-43E1-4AC3-8334-BDBD6E9C373D}"/>
    <dgm:cxn modelId="{0A158360-B511-4A95-B8A8-51548008DC27}" srcId="{FE443CB3-996C-44FA-8B99-AD93A01FED89}" destId="{759D5A0B-9EF6-4F9F-9B91-C4ED0636699A}" srcOrd="1" destOrd="0" parTransId="{D2A22E14-3443-4124-AA95-877790992934}" sibTransId="{9A56EC2B-683F-42E6-BBCB-051D076EE070}"/>
    <dgm:cxn modelId="{5BA25E84-1668-45F5-921B-CA6773443A5F}" type="presOf" srcId="{542D5FA0-BE7D-4604-8E7A-B3876B0905C1}" destId="{EB592DDE-AAB9-48F1-9206-8C49F9427171}" srcOrd="0" destOrd="0" presId="urn:microsoft.com/office/officeart/2005/8/layout/vProcess5"/>
    <dgm:cxn modelId="{B67B4340-6D0A-473D-860A-E29A4828C100}" type="presOf" srcId="{FE443CB3-996C-44FA-8B99-AD93A01FED89}" destId="{6003A017-DB6C-4A80-B523-083506ED571D}" srcOrd="0" destOrd="0" presId="urn:microsoft.com/office/officeart/2005/8/layout/vProcess5"/>
    <dgm:cxn modelId="{1B75632F-27EA-4D22-9BF9-79C7A7557317}" type="presOf" srcId="{542D5FA0-BE7D-4604-8E7A-B3876B0905C1}" destId="{10072F40-84D8-4E89-A494-E89AD4FE754E}" srcOrd="1" destOrd="0" presId="urn:microsoft.com/office/officeart/2005/8/layout/vProcess5"/>
    <dgm:cxn modelId="{81F1D0C9-A74F-4CC0-B3A0-6796329FF272}" type="presOf" srcId="{B98BF1BD-F3FF-4785-88B9-DB2D75B5B849}" destId="{32B57334-A4DE-47AB-9E33-919B8FC8611D}" srcOrd="1" destOrd="0" presId="urn:microsoft.com/office/officeart/2005/8/layout/vProcess5"/>
    <dgm:cxn modelId="{01672AC9-F023-447B-88CC-9AAD5E78C502}" type="presOf" srcId="{9A56EC2B-683F-42E6-BBCB-051D076EE070}" destId="{CA373D28-D738-4F3A-B2F5-D8F5ED2D27B2}" srcOrd="0" destOrd="0" presId="urn:microsoft.com/office/officeart/2005/8/layout/vProcess5"/>
    <dgm:cxn modelId="{2D30B3B2-F683-4C27-921C-2DC70CD60089}" type="presOf" srcId="{B98BF1BD-F3FF-4785-88B9-DB2D75B5B849}" destId="{4D718DDA-F8CC-4D2E-B166-658BF4DE8F17}" srcOrd="0" destOrd="0" presId="urn:microsoft.com/office/officeart/2005/8/layout/vProcess5"/>
    <dgm:cxn modelId="{FCA78A83-579D-4D89-9DEA-25FBDF142D9D}" type="presOf" srcId="{DADB83C6-059C-4A60-9E32-DF6CC3303B6F}" destId="{77014D1D-F4E6-493D-9EA0-B78CFDBF0571}" srcOrd="0" destOrd="0" presId="urn:microsoft.com/office/officeart/2005/8/layout/vProcess5"/>
    <dgm:cxn modelId="{D6B1B6C3-D3E3-42CA-B926-4FE7DEF3981F}" type="presParOf" srcId="{6003A017-DB6C-4A80-B523-083506ED571D}" destId="{071653A4-ADF3-429C-91C4-741BB7C2C516}" srcOrd="0" destOrd="0" presId="urn:microsoft.com/office/officeart/2005/8/layout/vProcess5"/>
    <dgm:cxn modelId="{5BB7FD78-7E63-4FFE-ADFC-6BB8F47B6A4A}" type="presParOf" srcId="{6003A017-DB6C-4A80-B523-083506ED571D}" destId="{4D718DDA-F8CC-4D2E-B166-658BF4DE8F17}" srcOrd="1" destOrd="0" presId="urn:microsoft.com/office/officeart/2005/8/layout/vProcess5"/>
    <dgm:cxn modelId="{2764C7E4-7C25-4AA9-B490-9F492C4F75E3}" type="presParOf" srcId="{6003A017-DB6C-4A80-B523-083506ED571D}" destId="{7D7353EE-A872-47A2-909F-C08F52D87ADF}" srcOrd="2" destOrd="0" presId="urn:microsoft.com/office/officeart/2005/8/layout/vProcess5"/>
    <dgm:cxn modelId="{3AD9A1D4-3CCA-4C58-A97F-CE7EB3B82AD5}" type="presParOf" srcId="{6003A017-DB6C-4A80-B523-083506ED571D}" destId="{EB592DDE-AAB9-48F1-9206-8C49F9427171}" srcOrd="3" destOrd="0" presId="urn:microsoft.com/office/officeart/2005/8/layout/vProcess5"/>
    <dgm:cxn modelId="{7399EB09-1251-45D7-80E9-46EF1786B82D}" type="presParOf" srcId="{6003A017-DB6C-4A80-B523-083506ED571D}" destId="{77014D1D-F4E6-493D-9EA0-B78CFDBF0571}" srcOrd="4" destOrd="0" presId="urn:microsoft.com/office/officeart/2005/8/layout/vProcess5"/>
    <dgm:cxn modelId="{9DA75F47-E0BC-4A45-AA95-96202EA98018}" type="presParOf" srcId="{6003A017-DB6C-4A80-B523-083506ED571D}" destId="{CA373D28-D738-4F3A-B2F5-D8F5ED2D27B2}" srcOrd="5" destOrd="0" presId="urn:microsoft.com/office/officeart/2005/8/layout/vProcess5"/>
    <dgm:cxn modelId="{76228C0C-31EB-4695-A4FB-068B3BA5B2CE}" type="presParOf" srcId="{6003A017-DB6C-4A80-B523-083506ED571D}" destId="{32B57334-A4DE-47AB-9E33-919B8FC8611D}" srcOrd="6" destOrd="0" presId="urn:microsoft.com/office/officeart/2005/8/layout/vProcess5"/>
    <dgm:cxn modelId="{8CF03649-74D3-4F67-9D78-9B3A62023C68}" type="presParOf" srcId="{6003A017-DB6C-4A80-B523-083506ED571D}" destId="{8A650D06-A4FC-4291-90DB-2BE548AFA0FF}" srcOrd="7" destOrd="0" presId="urn:microsoft.com/office/officeart/2005/8/layout/vProcess5"/>
    <dgm:cxn modelId="{3AA27907-9CC2-4BB7-A279-A9C0BB2F4A87}" type="presParOf" srcId="{6003A017-DB6C-4A80-B523-083506ED571D}" destId="{10072F40-84D8-4E89-A494-E89AD4FE75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40C2E-8843-4B0E-8B36-EE942546AD0B}">
      <dsp:nvSpPr>
        <dsp:cNvPr id="0" name=""/>
        <dsp:cNvSpPr/>
      </dsp:nvSpPr>
      <dsp:spPr>
        <a:xfrm>
          <a:off x="4516485" y="3678877"/>
          <a:ext cx="4170314" cy="1637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 </a:t>
          </a:r>
          <a:r>
            <a:rPr lang="ru-RU" sz="1200" b="1" kern="1200" dirty="0" smtClean="0"/>
            <a:t>КАК ФАКТОРЫ РИСКА</a:t>
          </a:r>
          <a:r>
            <a:rPr lang="en-US" sz="1200" b="1" kern="1200" dirty="0" smtClean="0"/>
            <a:t>           </a:t>
          </a:r>
          <a:r>
            <a:rPr lang="ru-RU" sz="1200" b="1" kern="1200" dirty="0" smtClean="0"/>
            <a:t>МОГУТ ПОВЛИЯТЬ НА</a:t>
          </a:r>
          <a:r>
            <a:rPr lang="en-US" sz="1200" b="1" kern="1200" dirty="0" smtClean="0"/>
            <a:t>    </a:t>
          </a:r>
          <a:r>
            <a:rPr lang="ru-RU" sz="1200" b="1" kern="1200" dirty="0" smtClean="0"/>
            <a:t>РАЗВИТИЕ ТУБЕРКУЛЕЗА У МИГРАНТОВ</a:t>
          </a:r>
          <a:endParaRPr lang="en-US" sz="1200" b="1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5767579" y="4088201"/>
        <a:ext cx="2919220" cy="1227972"/>
      </dsp:txXfrm>
    </dsp:sp>
    <dsp:sp modelId="{73A23D08-EE15-4711-8FB3-91028617EE3D}">
      <dsp:nvSpPr>
        <dsp:cNvPr id="0" name=""/>
        <dsp:cNvSpPr/>
      </dsp:nvSpPr>
      <dsp:spPr>
        <a:xfrm>
          <a:off x="0" y="3624207"/>
          <a:ext cx="4205771" cy="1746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/>
            <a:t> </a:t>
          </a:r>
          <a:r>
            <a:rPr lang="ru-RU" sz="1200" b="1" kern="1200" dirty="0" smtClean="0"/>
            <a:t>КОМПЛЕКСНАЯ ОЦЕНКА СИТУАЦИИ И РИСКА РАЗВИТИЯ ТУБЕРКУЛЕЗА У МИГРАНТОВ</a:t>
          </a:r>
          <a:endParaRPr lang="en-US" sz="1200" b="1" kern="1200" dirty="0" smtClean="0"/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0" y="4060867"/>
        <a:ext cx="2944040" cy="1309977"/>
      </dsp:txXfrm>
    </dsp:sp>
    <dsp:sp modelId="{5CD97EFF-AA7C-419C-881A-CAE4A722C804}">
      <dsp:nvSpPr>
        <dsp:cNvPr id="0" name=""/>
        <dsp:cNvSpPr/>
      </dsp:nvSpPr>
      <dsp:spPr>
        <a:xfrm>
          <a:off x="4788576" y="88255"/>
          <a:ext cx="3898223" cy="1859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ЭПИДЕМИОЛОГИЯ ТУБЕРКУЛЕЗА</a:t>
          </a:r>
          <a:endParaRPr lang="en-US" sz="1200" b="1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КАЗАХСТАН </a:t>
          </a:r>
          <a:endParaRPr lang="en-US" sz="1200" i="1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 КИРГИЗСТАН </a:t>
          </a:r>
          <a:endParaRPr lang="en-US" sz="1200" i="1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 УЗБЕКИСТАН </a:t>
          </a:r>
          <a:endParaRPr lang="en-US" sz="1200" i="1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 ТАДЖИКИСТАН </a:t>
          </a:r>
          <a:endParaRPr lang="en-US" sz="1200" i="1" kern="1200" dirty="0"/>
        </a:p>
      </dsp:txBody>
      <dsp:txXfrm>
        <a:off x="5958043" y="88255"/>
        <a:ext cx="2728756" cy="1394458"/>
      </dsp:txXfrm>
    </dsp:sp>
    <dsp:sp modelId="{EE95651B-E1B3-454A-AEFC-52B16384D12A}">
      <dsp:nvSpPr>
        <dsp:cNvPr id="0" name=""/>
        <dsp:cNvSpPr/>
      </dsp:nvSpPr>
      <dsp:spPr>
        <a:xfrm>
          <a:off x="0" y="89556"/>
          <a:ext cx="4030912" cy="1856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МАСШТАБЫ МИГРАЦИИ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ВНЕШНИЕ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ВНУТРЕННИЕ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ЛЕГАЛЬНЫЕ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НЕДОКУМЕНТИРОВАННЫЕ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/>
            <a:t>ПОТЕНЦИАЛЬНАЯ  МИГРАЦИЯ</a:t>
          </a:r>
          <a:endParaRPr lang="en-US" sz="1200" i="1" kern="1200" dirty="0"/>
        </a:p>
      </dsp:txBody>
      <dsp:txXfrm>
        <a:off x="0" y="89556"/>
        <a:ext cx="2821638" cy="1392506"/>
      </dsp:txXfrm>
    </dsp:sp>
    <dsp:sp modelId="{8227F7F8-AE0D-4A6B-AE41-CCCDE21686AC}">
      <dsp:nvSpPr>
        <dsp:cNvPr id="0" name=""/>
        <dsp:cNvSpPr/>
      </dsp:nvSpPr>
      <dsp:spPr>
        <a:xfrm>
          <a:off x="1925399" y="325199"/>
          <a:ext cx="2363417" cy="23634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МИГРАНТЫ</a:t>
          </a:r>
          <a:endParaRPr lang="en-US" sz="1600" kern="1200" dirty="0"/>
        </a:p>
      </dsp:txBody>
      <dsp:txXfrm>
        <a:off x="1925399" y="325199"/>
        <a:ext cx="2363417" cy="2363417"/>
      </dsp:txXfrm>
    </dsp:sp>
    <dsp:sp modelId="{B4F622F7-95A1-480F-AA21-130293105525}">
      <dsp:nvSpPr>
        <dsp:cNvPr id="0" name=""/>
        <dsp:cNvSpPr/>
      </dsp:nvSpPr>
      <dsp:spPr>
        <a:xfrm rot="5400000">
          <a:off x="4397982" y="325199"/>
          <a:ext cx="2363417" cy="23634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ТУБЕРКУЛЕЗ</a:t>
          </a:r>
          <a:endParaRPr lang="en-US" sz="1400" kern="1200" dirty="0"/>
        </a:p>
      </dsp:txBody>
      <dsp:txXfrm rot="5400000">
        <a:off x="4397982" y="325199"/>
        <a:ext cx="2363417" cy="2363417"/>
      </dsp:txXfrm>
    </dsp:sp>
    <dsp:sp modelId="{627E8C5A-6AAC-4260-896F-BE2605E4D381}">
      <dsp:nvSpPr>
        <dsp:cNvPr id="0" name=""/>
        <dsp:cNvSpPr/>
      </dsp:nvSpPr>
      <dsp:spPr>
        <a:xfrm rot="10800000">
          <a:off x="4397982" y="2797782"/>
          <a:ext cx="2363417" cy="23634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ФАКТОРЫ</a:t>
          </a:r>
          <a:r>
            <a:rPr lang="ru-RU" sz="1400" kern="1200" baseline="0" dirty="0" smtClean="0"/>
            <a:t> РИСКА</a:t>
          </a:r>
          <a:endParaRPr lang="en-US" sz="1400" kern="1200" dirty="0"/>
        </a:p>
      </dsp:txBody>
      <dsp:txXfrm rot="10800000">
        <a:off x="4397982" y="2797782"/>
        <a:ext cx="2363417" cy="2363417"/>
      </dsp:txXfrm>
    </dsp:sp>
    <dsp:sp modelId="{CD09AF4F-8776-4DFA-8A2F-9A7F00B2D07C}">
      <dsp:nvSpPr>
        <dsp:cNvPr id="0" name=""/>
        <dsp:cNvSpPr/>
      </dsp:nvSpPr>
      <dsp:spPr>
        <a:xfrm rot="16200000">
          <a:off x="1925399" y="2797782"/>
          <a:ext cx="2363417" cy="23634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ПРОГРАММА  ПО ПРОФИЛАКТИКЕ, ЛЕЧЕНИЮ И КОНТРОЛЮ ЗА ТУБЕРКУЛЕЗОМ СРЕДИ ВНУТРЕННИХ И ВНЕШНИХ МИГРАНТОВ</a:t>
          </a:r>
          <a:endParaRPr lang="en-US" sz="1000" kern="1200" dirty="0"/>
        </a:p>
      </dsp:txBody>
      <dsp:txXfrm rot="16200000">
        <a:off x="1925399" y="2797782"/>
        <a:ext cx="2363417" cy="2363417"/>
      </dsp:txXfrm>
    </dsp:sp>
    <dsp:sp modelId="{94D308F4-AA48-45E1-BC1B-032BD1125BC4}">
      <dsp:nvSpPr>
        <dsp:cNvPr id="0" name=""/>
        <dsp:cNvSpPr/>
      </dsp:nvSpPr>
      <dsp:spPr>
        <a:xfrm>
          <a:off x="3935396" y="2251958"/>
          <a:ext cx="816006" cy="7095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80BFB-8A55-4568-83CE-7409C737E27E}">
      <dsp:nvSpPr>
        <dsp:cNvPr id="0" name=""/>
        <dsp:cNvSpPr/>
      </dsp:nvSpPr>
      <dsp:spPr>
        <a:xfrm rot="10800000">
          <a:off x="3935396" y="2524870"/>
          <a:ext cx="816006" cy="7095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815F0-EFF3-4FFC-9CCD-516F01ED962A}">
      <dsp:nvSpPr>
        <dsp:cNvPr id="0" name=""/>
        <dsp:cNvSpPr/>
      </dsp:nvSpPr>
      <dsp:spPr>
        <a:xfrm>
          <a:off x="76231" y="0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1.  Получение всей возможной информации по мигрантам по странам по областям с разбивкой по полу и возрасту (в некоторых странах этой информации не было, например возраст)</a:t>
          </a:r>
          <a:endParaRPr lang="en-US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76231" y="0"/>
        <a:ext cx="5410101" cy="814673"/>
      </dsp:txXfrm>
    </dsp:sp>
    <dsp:sp modelId="{1CDD4FB6-EC37-48EB-A704-1AE502E23EC9}">
      <dsp:nvSpPr>
        <dsp:cNvPr id="0" name=""/>
        <dsp:cNvSpPr/>
      </dsp:nvSpPr>
      <dsp:spPr>
        <a:xfrm>
          <a:off x="473201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2. Официальная информаци из разных официальных источников</a:t>
          </a:r>
          <a:endParaRPr lang="en-US" sz="15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73201" y="927822"/>
        <a:ext cx="5334052" cy="814673"/>
      </dsp:txXfrm>
    </dsp:sp>
    <dsp:sp modelId="{04588722-0800-4FBA-946D-125F2C05A59D}">
      <dsp:nvSpPr>
        <dsp:cNvPr id="0" name=""/>
        <dsp:cNvSpPr/>
      </dsp:nvSpPr>
      <dsp:spPr>
        <a:xfrm>
          <a:off x="946403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 Демографическая информация по странам и областям по полу и возрасту </a:t>
          </a:r>
          <a:endParaRPr lang="en-US" sz="1500" kern="1200" dirty="0"/>
        </a:p>
      </dsp:txBody>
      <dsp:txXfrm>
        <a:off x="946403" y="1855644"/>
        <a:ext cx="5334052" cy="814673"/>
      </dsp:txXfrm>
    </dsp:sp>
    <dsp:sp modelId="{F71659CE-2A1D-4D65-A72F-A8E55388A064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4. Статистика  национальных программ по ТБ по полу возрасту, областям и статусу (МТБ +\МТБ-)</a:t>
          </a:r>
          <a:endParaRPr lang="en-US" sz="1500" kern="1200" dirty="0"/>
        </a:p>
      </dsp:txBody>
      <dsp:txXfrm>
        <a:off x="1419605" y="2783467"/>
        <a:ext cx="5334052" cy="814673"/>
      </dsp:txXfrm>
    </dsp:sp>
    <dsp:sp modelId="{FEE566CA-32A1-4114-9827-AA2D54A90F34}">
      <dsp:nvSpPr>
        <dsp:cNvPr id="0" name=""/>
        <dsp:cNvSpPr/>
      </dsp:nvSpPr>
      <dsp:spPr>
        <a:xfrm>
          <a:off x="1892807" y="3711289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5. Потом мы предположили что мигранты имееют такую же или даже выше  заболеваемость как и население, причем проанализировали  по каждой стране, области, полу и возрасту  </a:t>
          </a:r>
          <a:endParaRPr lang="en-US" sz="1500" kern="1200" dirty="0"/>
        </a:p>
      </dsp:txBody>
      <dsp:txXfrm>
        <a:off x="1892807" y="3711289"/>
        <a:ext cx="5334052" cy="814673"/>
      </dsp:txXfrm>
    </dsp:sp>
    <dsp:sp modelId="{5393C67C-FEC2-4764-9048-73C097BE3B1D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807254" y="595164"/>
        <a:ext cx="529537" cy="529537"/>
      </dsp:txXfrm>
    </dsp:sp>
    <dsp:sp modelId="{F07B154C-3263-4CA9-A284-6374B063267D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280456" y="1522986"/>
        <a:ext cx="529537" cy="529537"/>
      </dsp:txXfrm>
    </dsp:sp>
    <dsp:sp modelId="{45F044A9-7B08-4A22-9446-7AA4A6C530D2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753658" y="2437231"/>
        <a:ext cx="529537" cy="529537"/>
      </dsp:txXfrm>
    </dsp:sp>
    <dsp:sp modelId="{FAD45951-8E92-4205-9EE8-378BE7E0C16A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226860" y="3374105"/>
        <a:ext cx="529537" cy="5295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E08A0-2B8B-4619-8407-6F22B11F76A5}">
      <dsp:nvSpPr>
        <dsp:cNvPr id="0" name=""/>
        <dsp:cNvSpPr/>
      </dsp:nvSpPr>
      <dsp:spPr>
        <a:xfrm>
          <a:off x="0" y="0"/>
          <a:ext cx="6583679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6. Мы использовали вышеперечисленные данные для того чтобы вычислить возможное число случаев туберкулеза среди мигрантов по полу и возрасту для каждой области</a:t>
          </a:r>
          <a:endParaRPr lang="en-US" sz="1500" kern="1200" dirty="0"/>
        </a:p>
      </dsp:txBody>
      <dsp:txXfrm>
        <a:off x="0" y="0"/>
        <a:ext cx="5483418" cy="995711"/>
      </dsp:txXfrm>
    </dsp:sp>
    <dsp:sp modelId="{73676EE8-1881-472A-9C97-940B5CDA54DE}">
      <dsp:nvSpPr>
        <dsp:cNvPr id="0" name=""/>
        <dsp:cNvSpPr/>
      </dsp:nvSpPr>
      <dsp:spPr>
        <a:xfrm>
          <a:off x="551383" y="1176750"/>
          <a:ext cx="6583679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7. Потом мы ограничили данные возрастными рамками характерными для мигрантов</a:t>
          </a:r>
          <a:endParaRPr lang="en-US" sz="1500" kern="1200" dirty="0"/>
        </a:p>
      </dsp:txBody>
      <dsp:txXfrm>
        <a:off x="551383" y="1176750"/>
        <a:ext cx="5385084" cy="995711"/>
      </dsp:txXfrm>
    </dsp:sp>
    <dsp:sp modelId="{711C38A0-FB83-460C-B767-B97DD3A32E2F}">
      <dsp:nvSpPr>
        <dsp:cNvPr id="0" name=""/>
        <dsp:cNvSpPr/>
      </dsp:nvSpPr>
      <dsp:spPr>
        <a:xfrm>
          <a:off x="1094536" y="2353500"/>
          <a:ext cx="6583679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8. Затем мы использовали только официальные данные по количеству мигрантов для того чтобы сделать базисную оценку для количесвта случаев туберкулеза среди миргрантов</a:t>
          </a:r>
          <a:endParaRPr lang="en-US" sz="1500" kern="1200" dirty="0"/>
        </a:p>
      </dsp:txBody>
      <dsp:txXfrm>
        <a:off x="1094536" y="2353500"/>
        <a:ext cx="5393313" cy="995711"/>
      </dsp:txXfrm>
    </dsp:sp>
    <dsp:sp modelId="{A63CFFC8-D5A5-4A9B-A0CA-832F9406637D}">
      <dsp:nvSpPr>
        <dsp:cNvPr id="0" name=""/>
        <dsp:cNvSpPr/>
      </dsp:nvSpPr>
      <dsp:spPr>
        <a:xfrm>
          <a:off x="1645919" y="3530251"/>
          <a:ext cx="6583679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9. Наиболее неопределенной переменной было количество мигрантов, так как все остальные данные  были более или менее надежными.  </a:t>
          </a:r>
          <a:endParaRPr lang="en-US" sz="1500" kern="1200" dirty="0"/>
        </a:p>
      </dsp:txBody>
      <dsp:txXfrm>
        <a:off x="1645919" y="3530251"/>
        <a:ext cx="5385084" cy="995711"/>
      </dsp:txXfrm>
    </dsp:sp>
    <dsp:sp modelId="{1D0A2CBE-A553-41F7-B4EE-C02A4AE61CC4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936467" y="762624"/>
        <a:ext cx="647212" cy="647212"/>
      </dsp:txXfrm>
    </dsp:sp>
    <dsp:sp modelId="{AB60A578-325C-48E1-8E81-A9F9FF8852AE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487850" y="1939375"/>
        <a:ext cx="647212" cy="647212"/>
      </dsp:txXfrm>
    </dsp:sp>
    <dsp:sp modelId="{E66BDEEC-9206-4C66-BC6D-EF9CAE844A9D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031004" y="3116125"/>
        <a:ext cx="647212" cy="6472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18DDA-F8CC-4D2E-B166-658BF4DE8F1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10. Мы использовали альтернативные источники информации для оценки числа мигрантов, таким образом мы получили  также максимальные значения</a:t>
          </a:r>
          <a:endParaRPr lang="en-US" sz="2100" kern="1200" dirty="0"/>
        </a:p>
      </dsp:txBody>
      <dsp:txXfrm>
        <a:off x="0" y="0"/>
        <a:ext cx="5609536" cy="1357788"/>
      </dsp:txXfrm>
    </dsp:sp>
    <dsp:sp modelId="{7D7353EE-A872-47A2-909F-C08F52D87ADF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11. Число случаев туберкулеза может быть даже больше расчетного с учетом факторов риска, о которых мы говорили выше</a:t>
          </a:r>
          <a:endParaRPr lang="en-US" sz="2100" kern="1200" dirty="0"/>
        </a:p>
      </dsp:txBody>
      <dsp:txXfrm>
        <a:off x="617219" y="1584087"/>
        <a:ext cx="5495377" cy="1357788"/>
      </dsp:txXfrm>
    </dsp:sp>
    <dsp:sp modelId="{EB592DDE-AAB9-48F1-9206-8C49F9427171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12.  Число мигрантов и число случаев тубрекулеза среди мигрантов может варьировать, в зависимости от системы координат и критериев оценки</a:t>
          </a:r>
          <a:endParaRPr lang="en-US" sz="2100" kern="1200" dirty="0"/>
        </a:p>
      </dsp:txBody>
      <dsp:txXfrm>
        <a:off x="1234439" y="3168174"/>
        <a:ext cx="5495377" cy="1357788"/>
      </dsp:txXfrm>
    </dsp:sp>
    <dsp:sp modelId="{77014D1D-F4E6-493D-9EA0-B78CFDBF0571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12597" y="1029656"/>
        <a:ext cx="882562" cy="882562"/>
      </dsp:txXfrm>
    </dsp:sp>
    <dsp:sp modelId="{CA373D28-D738-4F3A-B2F5-D8F5ED2D27B2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29817" y="2604691"/>
        <a:ext cx="882562" cy="88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0.01042</cdr:x>
      <cdr:y>0.0565</cdr:y>
    </cdr:from>
    <cdr:to>
      <cdr:x>0.21042</cdr:x>
      <cdr:y>0.32768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" y="190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+mn-lt"/>
              <a:ea typeface="+mn-ea"/>
              <a:cs typeface="+mn-cs"/>
            </a:rPr>
            <a:t>МЛУ ТБ (абс) среди всех зарегистрированных в 2011 году</a:t>
          </a:r>
          <a:endParaRPr lang="en-US" sz="1200" b="1"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0.01458</cdr:x>
      <cdr:y>0.06545</cdr:y>
    </cdr:from>
    <cdr:to>
      <cdr:x>0.21458</cdr:x>
      <cdr:y>0.31675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75" y="238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МЛУ ТБ (%) среди всех зарегистрированных в 2011 году</a:t>
          </a:r>
          <a:endParaRPr lang="en-US" sz="12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0.0463</cdr:x>
      <cdr:y>0</cdr:y>
    </cdr:from>
    <cdr:to>
      <cdr:x>0.89783</cdr:x>
      <cdr:y>0.22559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0"/>
          <a:ext cx="7007752" cy="1106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Расчетное</a:t>
          </a:r>
          <a:r>
            <a:rPr lang="ru-RU" sz="1600" b="1" baseline="0" dirty="0"/>
            <a:t> число случаев туберкулеза в Республике Казахстан среди мигрантов из</a:t>
          </a:r>
        </a:p>
        <a:p xmlns:a="http://schemas.openxmlformats.org/drawingml/2006/main">
          <a:r>
            <a:rPr lang="ru-RU" sz="1600" b="1" baseline="0" dirty="0"/>
            <a:t> Киргизстана, Таджикистана и Узберкистана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6878EE-21EA-4C9D-A6E8-68EFCEF47130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DD12C6-BB22-40B1-B968-F1CE7B928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E554C-9C42-476D-9207-5FCC35FA452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8" descr="Picture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4"/>
          <p:cNvSpPr>
            <a:spLocks noChangeArrowheads="1"/>
          </p:cNvSpPr>
          <p:nvPr userDrawn="1"/>
        </p:nvSpPr>
        <p:spPr bwMode="gray">
          <a:xfrm>
            <a:off x="0" y="1146175"/>
            <a:ext cx="9144000" cy="117475"/>
          </a:xfrm>
          <a:prstGeom prst="rect">
            <a:avLst/>
          </a:prstGeom>
          <a:solidFill>
            <a:srgbClr val="AAA073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29" name="Picture 6" descr="Founded In blue &amp; white large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5943600"/>
            <a:ext cx="10604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mmons.wikimedia.org/wiki/File:%D0%96%D1%83%D0%B7.sv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4D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Calibri" pitchFamily="34" charset="0"/>
                <a:cs typeface="Calibri" pitchFamily="34" charset="0"/>
              </a:rPr>
              <a:t>Обзор ситуации и оценка бремени туберкулеза среди мигрантов</a:t>
            </a:r>
            <a:endParaRPr lang="en-US" sz="3200" dirty="0" smtClean="0">
              <a:solidFill>
                <a:srgbClr val="004D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600" b="1" smtClean="0">
                <a:solidFill>
                  <a:srgbClr val="A47900"/>
                </a:solidFill>
              </a:rPr>
              <a:t>Трусов</a:t>
            </a:r>
            <a:r>
              <a:rPr lang="en-US" sz="2600" b="1" smtClean="0">
                <a:solidFill>
                  <a:srgbClr val="A47900"/>
                </a:solidFill>
              </a:rPr>
              <a:t> </a:t>
            </a:r>
            <a:r>
              <a:rPr lang="ru-RU" sz="2600" b="1" smtClean="0">
                <a:solidFill>
                  <a:srgbClr val="A47900"/>
                </a:solidFill>
              </a:rPr>
              <a:t>Александр</a:t>
            </a:r>
            <a:endParaRPr lang="en-US" sz="2600" b="1" smtClean="0">
              <a:solidFill>
                <a:srgbClr val="A47900"/>
              </a:solidFill>
            </a:endParaRPr>
          </a:p>
          <a:p>
            <a:r>
              <a:rPr lang="ru-RU" sz="2200" b="1" smtClean="0">
                <a:solidFill>
                  <a:srgbClr val="A47900"/>
                </a:solidFill>
              </a:rPr>
              <a:t>Проект ХОУП</a:t>
            </a:r>
            <a:r>
              <a:rPr lang="en-US" sz="2200" b="1" smtClean="0">
                <a:solidFill>
                  <a:srgbClr val="A47900"/>
                </a:solidFill>
              </a:rPr>
              <a:t>  </a:t>
            </a:r>
          </a:p>
          <a:p>
            <a:endParaRPr lang="en-US" sz="2200" b="1" smtClean="0">
              <a:solidFill>
                <a:srgbClr val="A47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Жуз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800" cy="4114800"/>
          </a:xfrm>
          <a:noFill/>
          <a:ln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09600" y="1371600"/>
            <a:ext cx="8153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/>
              <a:t>  В Центрально-Азиатском регионе Казахстан – крупнейшая страна приема мигрантов. Согласно независимым данным на территории республики находится 1 млн. мигрантов с неурегулированным статусом.</a:t>
            </a:r>
          </a:p>
          <a:p>
            <a:endParaRPr lang="en-US" sz="3200" b="1"/>
          </a:p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19400"/>
            <a:ext cx="8229600" cy="3306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Только за полгода число внутренних мигрантов составило примерно 150 тыс человек</a:t>
            </a:r>
            <a:r>
              <a:rPr lang="ru-RU" sz="2000" dirty="0">
                <a:latin typeface="+mn-lt"/>
                <a:cs typeface="+mn-cs"/>
              </a:rPr>
              <a:t/>
            </a:r>
            <a:br>
              <a:rPr lang="ru-RU" sz="2000" dirty="0">
                <a:latin typeface="+mn-lt"/>
                <a:cs typeface="+mn-cs"/>
              </a:rPr>
            </a:br>
            <a:r>
              <a:rPr lang="ru-RU" sz="2000" dirty="0">
                <a:solidFill>
                  <a:srgbClr val="004D9A"/>
                </a:solidFill>
                <a:latin typeface="+mn-lt"/>
                <a:cs typeface="+mn-cs"/>
              </a:rPr>
              <a:t> </a:t>
            </a:r>
            <a:r>
              <a:rPr lang="en-US" sz="1200" u="sng" dirty="0">
                <a:solidFill>
                  <a:srgbClr val="004D9A"/>
                </a:solidFill>
                <a:latin typeface="+mn-lt"/>
                <a:cs typeface="+mn-cs"/>
              </a:rPr>
              <a:t>http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://</a:t>
            </a:r>
            <a:r>
              <a:rPr lang="en-US" sz="1200" u="sng" dirty="0" err="1">
                <a:solidFill>
                  <a:srgbClr val="004D9A"/>
                </a:solidFill>
                <a:latin typeface="+mn-lt"/>
                <a:cs typeface="+mn-cs"/>
              </a:rPr>
              <a:t>tengrinews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.</a:t>
            </a:r>
            <a:r>
              <a:rPr lang="en-US" sz="1200" u="sng" dirty="0" err="1">
                <a:solidFill>
                  <a:srgbClr val="004D9A"/>
                </a:solidFill>
                <a:latin typeface="+mn-lt"/>
                <a:cs typeface="+mn-cs"/>
              </a:rPr>
              <a:t>kz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/</a:t>
            </a:r>
            <a:r>
              <a:rPr lang="en-US" sz="1200" u="sng" dirty="0" err="1">
                <a:solidFill>
                  <a:srgbClr val="004D9A"/>
                </a:solidFill>
                <a:latin typeface="+mn-lt"/>
                <a:cs typeface="+mn-cs"/>
              </a:rPr>
              <a:t>kazakhstan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_</a:t>
            </a:r>
            <a:r>
              <a:rPr lang="en-US" sz="1200" u="sng" dirty="0">
                <a:solidFill>
                  <a:srgbClr val="004D9A"/>
                </a:solidFill>
                <a:latin typeface="+mn-lt"/>
                <a:cs typeface="+mn-cs"/>
              </a:rPr>
              <a:t>news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/</a:t>
            </a:r>
            <a:r>
              <a:rPr lang="en-US" sz="1200" u="sng" dirty="0">
                <a:solidFill>
                  <a:srgbClr val="004D9A"/>
                </a:solidFill>
                <a:latin typeface="+mn-lt"/>
                <a:cs typeface="+mn-cs"/>
              </a:rPr>
              <a:t>v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-</a:t>
            </a:r>
            <a:r>
              <a:rPr lang="en-US" sz="1200" u="sng" dirty="0" err="1">
                <a:solidFill>
                  <a:srgbClr val="004D9A"/>
                </a:solidFill>
                <a:latin typeface="+mn-lt"/>
                <a:cs typeface="+mn-cs"/>
              </a:rPr>
              <a:t>kazahstane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-</a:t>
            </a:r>
            <a:r>
              <a:rPr lang="en-US" sz="1200" u="sng" dirty="0" err="1">
                <a:solidFill>
                  <a:srgbClr val="004D9A"/>
                </a:solidFill>
                <a:latin typeface="+mn-lt"/>
                <a:cs typeface="+mn-cs"/>
              </a:rPr>
              <a:t>snizilas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-</a:t>
            </a:r>
            <a:r>
              <a:rPr lang="en-US" sz="1200" u="sng" dirty="0" err="1">
                <a:solidFill>
                  <a:srgbClr val="004D9A"/>
                </a:solidFill>
                <a:latin typeface="+mn-lt"/>
                <a:cs typeface="+mn-cs"/>
              </a:rPr>
              <a:t>vnutrennyaya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-</a:t>
            </a:r>
            <a:r>
              <a:rPr lang="en-US" sz="1200" u="sng" dirty="0" err="1">
                <a:solidFill>
                  <a:srgbClr val="004D9A"/>
                </a:solidFill>
                <a:latin typeface="+mn-lt"/>
                <a:cs typeface="+mn-cs"/>
              </a:rPr>
              <a:t>migratsiya</a:t>
            </a:r>
            <a:r>
              <a:rPr lang="ru-RU" sz="1200" u="sng" dirty="0">
                <a:solidFill>
                  <a:srgbClr val="004D9A"/>
                </a:solidFill>
                <a:latin typeface="+mn-lt"/>
                <a:cs typeface="+mn-cs"/>
              </a:rPr>
              <a:t>-217329/</a:t>
            </a:r>
            <a:r>
              <a:rPr lang="ru-RU" sz="2000" dirty="0">
                <a:latin typeface="+mn-lt"/>
                <a:cs typeface="+mn-cs"/>
              </a:rPr>
              <a:t/>
            </a:r>
            <a:br>
              <a:rPr lang="ru-RU" sz="2000" dirty="0">
                <a:latin typeface="+mn-lt"/>
                <a:cs typeface="+mn-cs"/>
              </a:rPr>
            </a:b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b="1" dirty="0">
                <a:latin typeface="+mn-lt"/>
                <a:cs typeface="+mn-cs"/>
              </a:rPr>
              <a:t>Основной внутримиграционный поток складывается по городам Астана, Алматы, Алматинской и Мангистауской областям, куда приезжают мигранты почти со всех регионов страны. </a:t>
            </a:r>
            <a:r>
              <a:rPr lang="ru-RU" sz="3200" b="1" dirty="0">
                <a:latin typeface="+mn-lt"/>
                <a:cs typeface="+mn-cs"/>
              </a:rPr>
              <a:t/>
            </a:r>
            <a:br>
              <a:rPr lang="ru-RU" sz="3200" b="1" dirty="0">
                <a:latin typeface="+mn-lt"/>
                <a:cs typeface="+mn-cs"/>
              </a:rPr>
            </a:br>
            <a:r>
              <a:rPr lang="ru-RU" sz="3200" dirty="0">
                <a:latin typeface="+mn-lt"/>
                <a:cs typeface="+mn-cs"/>
              </a:rPr>
              <a:t/>
            </a:r>
            <a:br>
              <a:rPr lang="ru-RU" sz="3200" dirty="0">
                <a:latin typeface="+mn-lt"/>
                <a:cs typeface="+mn-cs"/>
              </a:rPr>
            </a:b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1269" name="Picture 7" descr="В Казахстане снизилась внутренняя мигр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1816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304800" y="2286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200" b="1" dirty="0">
                <a:solidFill>
                  <a:schemeClr val="bg1"/>
                </a:solidFill>
                <a:latin typeface="Arial" charset="0"/>
              </a:rPr>
              <a:t>Масштабы </a:t>
            </a:r>
            <a:r>
              <a:rPr lang="ru-RU" sz="3200" b="1" dirty="0" smtClean="0">
                <a:solidFill>
                  <a:schemeClr val="bg1"/>
                </a:solidFill>
                <a:latin typeface="Arial" charset="0"/>
              </a:rPr>
              <a:t>миграции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r>
              <a:rPr lang="ru-RU" sz="1200" smtClean="0"/>
              <a:t>По данным Международного валютного фонда, в 2011 году Казахстан занял 53 место среди 182 стран мира по объему ВВП - 214,84 миллиарда долларов. </a:t>
            </a:r>
            <a:endParaRPr lang="en-US" sz="1200" smtClean="0"/>
          </a:p>
        </p:txBody>
      </p:sp>
      <p:pic>
        <p:nvPicPr>
          <p:cNvPr id="12291" name="Content Placeholder 3" descr="http://tengrinews.kz/userdata/gallery/gallery_307/photo_73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553200" cy="4648200"/>
          </a:xfrm>
          <a:noFill/>
          <a:ln>
            <a:miter lim="800000"/>
            <a:headEnd/>
            <a:tailEnd/>
          </a:ln>
        </p:spPr>
      </p:pic>
      <p:pic>
        <p:nvPicPr>
          <p:cNvPr id="12292" name="Picture 4" descr="http://www.stat.kz/images/kaz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1722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 b="1" dirty="0">
                <a:solidFill>
                  <a:schemeClr val="bg1"/>
                </a:solidFill>
                <a:latin typeface="Arial" charset="0"/>
              </a:rPr>
              <a:t>Экономический 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потенциал  масштаба  миграции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r>
              <a:rPr lang="ru-RU" sz="3200" dirty="0" smtClean="0"/>
              <a:t>Потенциальная </a:t>
            </a:r>
            <a:r>
              <a:rPr lang="ru-RU" sz="3200" dirty="0" smtClean="0"/>
              <a:t>миграция </a:t>
            </a:r>
            <a:r>
              <a:rPr lang="en-US" sz="3200" dirty="0" smtClean="0"/>
              <a:t>п</a:t>
            </a:r>
            <a:r>
              <a:rPr lang="ru-RU" sz="3200" dirty="0" smtClean="0"/>
              <a:t>о </a:t>
            </a:r>
            <a:r>
              <a:rPr lang="ru-RU" sz="3200" dirty="0" smtClean="0"/>
              <a:t>профессиям</a:t>
            </a:r>
            <a:endParaRPr lang="en-US" sz="3200" dirty="0" smtClean="0"/>
          </a:p>
        </p:txBody>
      </p:sp>
      <p:pic>
        <p:nvPicPr>
          <p:cNvPr id="13315" name="Content Placeholder 3" descr="http://www.stat.kz/news/PublishingImages/2013/апрель/29_04_2013_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458200" cy="5562600"/>
          </a:xfrm>
          <a:noFill/>
          <a:ln>
            <a:miter lim="800000"/>
            <a:headEnd/>
            <a:tailEnd/>
          </a:ln>
        </p:spPr>
      </p:pic>
      <p:pic>
        <p:nvPicPr>
          <p:cNvPr id="13316" name="Picture 5" descr="http://www.stat.kz/images/kaz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770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39763"/>
          </a:xfrm>
        </p:spPr>
        <p:txBody>
          <a:bodyPr/>
          <a:lstStyle/>
          <a:p>
            <a:r>
              <a:rPr lang="ru-RU" sz="3200" dirty="0" smtClean="0"/>
              <a:t>Потенциальная </a:t>
            </a:r>
            <a:r>
              <a:rPr lang="ru-RU" sz="3200" dirty="0" smtClean="0"/>
              <a:t>миграция </a:t>
            </a:r>
            <a:r>
              <a:rPr lang="en-US" sz="3200" dirty="0" smtClean="0"/>
              <a:t>п</a:t>
            </a:r>
            <a:r>
              <a:rPr lang="ru-RU" sz="3200" dirty="0" smtClean="0"/>
              <a:t>о </a:t>
            </a:r>
            <a:r>
              <a:rPr lang="ru-RU" sz="3200" dirty="0" smtClean="0"/>
              <a:t>областям</a:t>
            </a:r>
            <a:endParaRPr lang="en-US" sz="3200" dirty="0" smtClean="0"/>
          </a:p>
        </p:txBody>
      </p:sp>
      <p:pic>
        <p:nvPicPr>
          <p:cNvPr id="14339" name="Content Placeholder 3" descr="http://www.stat.kz/news/PublishingImages/2013/апрель/29_04_2013_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89050"/>
            <a:ext cx="8686800" cy="5422900"/>
          </a:xfrm>
          <a:noFill/>
          <a:ln>
            <a:miter lim="800000"/>
            <a:headEnd/>
            <a:tailEnd/>
          </a:ln>
        </p:spPr>
      </p:pic>
      <p:pic>
        <p:nvPicPr>
          <p:cNvPr id="14340" name="Picture 4" descr="http://www.stat.kz/images/kaz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77000"/>
            <a:ext cx="1981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400" smtClean="0"/>
              <a:t>Эпидемиология Туберкулеза</a:t>
            </a:r>
            <a:endParaRPr lang="en-US" sz="3400" smtClean="0"/>
          </a:p>
        </p:txBody>
      </p:sp>
      <p:graphicFrame>
        <p:nvGraphicFramePr>
          <p:cNvPr id="3" name="Chart 2"/>
          <p:cNvGraphicFramePr/>
          <p:nvPr/>
        </p:nvGraphicFramePr>
        <p:xfrm>
          <a:off x="519531" y="12192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95800" y="1295400"/>
          <a:ext cx="4343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09600" y="3886200"/>
          <a:ext cx="4011822" cy="282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2819400" y="6623050"/>
            <a:ext cx="31734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http://www.who.int/tb/country/data/profiles/en/index.html</a:t>
            </a:r>
          </a:p>
          <a:p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4724400" y="3886200"/>
          <a:ext cx="4419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533400"/>
          </a:xfrm>
        </p:spPr>
        <p:txBody>
          <a:bodyPr/>
          <a:lstStyle/>
          <a:p>
            <a:r>
              <a:rPr lang="ru-RU" sz="3400" smtClean="0"/>
              <a:t>Эпидемиология Туберкулеза</a:t>
            </a:r>
            <a:br>
              <a:rPr lang="ru-RU" sz="3400" smtClean="0"/>
            </a:br>
            <a:r>
              <a:rPr lang="ru-RU" sz="3400" smtClean="0"/>
              <a:t>М</a:t>
            </a:r>
            <a:r>
              <a:rPr lang="en-US" sz="3400" smtClean="0"/>
              <a:t>ЛУ</a:t>
            </a:r>
            <a:r>
              <a:rPr lang="ru-RU" sz="3400" smtClean="0"/>
              <a:t> Т</a:t>
            </a:r>
            <a:r>
              <a:rPr lang="en-US" sz="3400" smtClean="0"/>
              <a:t>Б в ЦАР</a:t>
            </a: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685800" y="609600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http://www.who.int/tb/country/data/profiles/en/index.html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4648200" y="1295400"/>
          <a:ext cx="4038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533400"/>
          </a:xfrm>
        </p:spPr>
        <p:txBody>
          <a:bodyPr/>
          <a:lstStyle/>
          <a:p>
            <a:r>
              <a:rPr lang="ru-RU" sz="2400" smtClean="0"/>
              <a:t>Факторы Риска, Влияющие </a:t>
            </a:r>
            <a:r>
              <a:rPr lang="en-US" sz="2400" smtClean="0"/>
              <a:t>н</a:t>
            </a:r>
            <a:r>
              <a:rPr lang="ru-RU" sz="2400" smtClean="0"/>
              <a:t>а Развитие Туберкулеза </a:t>
            </a:r>
            <a:r>
              <a:rPr lang="en-US" sz="2400" smtClean="0"/>
              <a:t>у</a:t>
            </a:r>
            <a:r>
              <a:rPr lang="ru-RU" sz="2400" smtClean="0"/>
              <a:t> Мигрантов </a:t>
            </a:r>
            <a:endParaRPr lang="en-US" sz="2400" smtClean="0"/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6106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100" smtClean="0"/>
              <a:t>Создание предельно низкого стандарта трудовых отношений работодателями, нанимающими недокументированных мигрантов</a:t>
            </a:r>
          </a:p>
          <a:p>
            <a:r>
              <a:rPr lang="ru-RU" sz="2100" smtClean="0"/>
              <a:t>Правовая незащищенность</a:t>
            </a:r>
            <a:endParaRPr lang="en-US" sz="2100" smtClean="0"/>
          </a:p>
          <a:p>
            <a:r>
              <a:rPr lang="ru-RU" sz="2100" smtClean="0"/>
              <a:t>Опасные виды работ (стройка, химичекий завод и т.д)</a:t>
            </a:r>
          </a:p>
          <a:p>
            <a:r>
              <a:rPr lang="ru-RU" sz="2100" smtClean="0"/>
              <a:t>Нерегламентированная продолжительность рабочего дня при заниженной оплате</a:t>
            </a:r>
          </a:p>
          <a:p>
            <a:r>
              <a:rPr lang="ru-RU" sz="2100" smtClean="0"/>
              <a:t>Нарушение жилищного кодекса, иными словами перенаселение занимаемых жилых площадей, так как недокументированные мигранты</a:t>
            </a:r>
            <a:r>
              <a:rPr lang="en-US" sz="2100" smtClean="0"/>
              <a:t> </a:t>
            </a:r>
            <a:r>
              <a:rPr lang="ru-RU" sz="2100" smtClean="0"/>
              <a:t>или их подрядчики стараются сэкономить на аренде</a:t>
            </a:r>
          </a:p>
          <a:p>
            <a:r>
              <a:rPr lang="ru-RU" sz="2100" smtClean="0"/>
              <a:t>Антисанитарные жилищные условия</a:t>
            </a:r>
          </a:p>
          <a:p>
            <a:r>
              <a:rPr lang="ru-RU" sz="2100" smtClean="0"/>
              <a:t>Плохое питание</a:t>
            </a:r>
          </a:p>
          <a:p>
            <a:r>
              <a:rPr lang="ru-RU" sz="2100" smtClean="0"/>
              <a:t>Разрушение семей, так как мигранты-рабочие вынуждены очень долго находиться далеко от своих семей. </a:t>
            </a:r>
          </a:p>
          <a:p>
            <a:r>
              <a:rPr lang="ru-RU" sz="2100" smtClean="0"/>
              <a:t>Низкий уровень знаний по вопросам профилактики инфекционных заболеваний</a:t>
            </a:r>
          </a:p>
          <a:p>
            <a:endParaRPr lang="ru-RU" sz="2100" smtClean="0"/>
          </a:p>
          <a:p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639763"/>
          </a:xfrm>
        </p:spPr>
        <p:txBody>
          <a:bodyPr/>
          <a:lstStyle/>
          <a:p>
            <a:r>
              <a:rPr lang="ru-RU" sz="2600" smtClean="0"/>
              <a:t>Проблема ТБ в Казахстане как стране принимающей мигрантов: Фактор риска?</a:t>
            </a:r>
            <a:endParaRPr lang="en-US" sz="2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/>
              <a:t>Существенной проблемой остается распространенность мультирезистентного туберкулеза (МЛУ ТБ) (показатель - 10,1 на 100 тыс. населения). Высокий уровень заболеваемости населения (МЛУ ТБ) отмечается в Атырауской - 17,5; Кызылорординской - 15,0; Мангистауской -12,5; Северо-Казахстанской - 12,1 областях на 100 тыс. населения, превышающий данные по республике.</a:t>
            </a:r>
          </a:p>
          <a:p>
            <a:pPr>
              <a:buFontTx/>
              <a:buNone/>
              <a:defRPr/>
            </a:pPr>
            <a:endParaRPr lang="en-US" sz="400" dirty="0" smtClean="0"/>
          </a:p>
          <a:p>
            <a:pPr>
              <a:defRPr/>
            </a:pPr>
            <a:r>
              <a:rPr lang="ru-RU" sz="1800" dirty="0" smtClean="0"/>
              <a:t>Заболеваемость детей от 0 до 14 лет в 2011г. - 5,1, подростков - 97,4 на 100 тыс. населения. Регистрируются случаи туберкулеза у детей в возрасте до 1 года, основной причиной которой, является поздняя диагностика на уровне сети ПМСП и недостаточная работа в очагах туберкулезной инфекции. </a:t>
            </a:r>
            <a:endParaRPr lang="ru-RU" sz="1800" b="1" dirty="0" smtClean="0"/>
          </a:p>
          <a:p>
            <a:pPr>
              <a:defRPr/>
            </a:pPr>
            <a:endParaRPr lang="en-US" sz="400" dirty="0" smtClean="0"/>
          </a:p>
          <a:p>
            <a:pPr>
              <a:defRPr/>
            </a:pPr>
            <a:r>
              <a:rPr lang="ru-RU" sz="1800" dirty="0" smtClean="0"/>
              <a:t>Продолжают регистрироваться запущенные и тяжелые формы туберкулеза. </a:t>
            </a:r>
          </a:p>
          <a:p>
            <a:pPr>
              <a:defRPr/>
            </a:pPr>
            <a:endParaRPr lang="en-US" sz="400" dirty="0" smtClean="0"/>
          </a:p>
          <a:p>
            <a:pPr>
              <a:defRPr/>
            </a:pPr>
            <a:r>
              <a:rPr lang="ru-RU" sz="1800" dirty="0" smtClean="0"/>
              <a:t>В 2011г. в республике выявлено 15 случаев туберкулезного менингита </a:t>
            </a:r>
            <a:endParaRPr lang="en-US" sz="400" dirty="0" smtClean="0"/>
          </a:p>
          <a:p>
            <a:pPr marL="0" indent="0">
              <a:buFontTx/>
              <a:buNone/>
              <a:defRPr/>
            </a:pPr>
            <a:endParaRPr lang="en-US" sz="400" dirty="0" smtClean="0"/>
          </a:p>
          <a:p>
            <a:pPr marL="0" indent="0">
              <a:buFontTx/>
              <a:buNone/>
              <a:defRPr/>
            </a:pPr>
            <a:endParaRPr lang="en-US" sz="400" dirty="0" smtClean="0"/>
          </a:p>
          <a:p>
            <a:pPr>
              <a:defRPr/>
            </a:pPr>
            <a:r>
              <a:rPr lang="ru-RU" sz="1800" dirty="0" smtClean="0"/>
              <a:t>Не снижается число заболевших туберкулезом беременных и женщин после родов. </a:t>
            </a:r>
          </a:p>
          <a:p>
            <a:pPr>
              <a:defRPr/>
            </a:pPr>
            <a:endParaRPr lang="en-US" sz="400" dirty="0" smtClean="0"/>
          </a:p>
          <a:p>
            <a:pPr>
              <a:defRPr/>
            </a:pPr>
            <a:r>
              <a:rPr lang="ru-RU" sz="1800" dirty="0" smtClean="0"/>
              <a:t>Туберкулез все еще остается ведущей причиной смерти среди взрослых, </a:t>
            </a:r>
            <a:r>
              <a:rPr lang="en-US" sz="1800" dirty="0"/>
              <a:t> </a:t>
            </a:r>
            <a:r>
              <a:rPr lang="en-US" sz="1800" dirty="0" smtClean="0"/>
              <a:t>                     </a:t>
            </a:r>
            <a:r>
              <a:rPr lang="ru-RU" sz="1800" dirty="0" smtClean="0"/>
              <a:t>особенно среди популяций высокого риска (мигранты, социально-незащищенные</a:t>
            </a:r>
            <a:r>
              <a:rPr lang="en-US" sz="1800" dirty="0" smtClean="0"/>
              <a:t>        </a:t>
            </a:r>
            <a:r>
              <a:rPr lang="ru-RU" sz="1800" dirty="0" smtClean="0"/>
              <a:t> группы населения, осужденные).</a:t>
            </a:r>
            <a:endParaRPr lang="en-US" sz="1800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/>
          <a:lstStyle/>
          <a:p>
            <a:r>
              <a:rPr lang="ru-RU" sz="2500" smtClean="0"/>
              <a:t>Структура Заболеваемости Населения </a:t>
            </a:r>
            <a:r>
              <a:rPr lang="en-US" sz="2500" smtClean="0"/>
              <a:t>в</a:t>
            </a:r>
            <a:r>
              <a:rPr lang="ru-RU" sz="2500" smtClean="0"/>
              <a:t> 2011 </a:t>
            </a:r>
            <a:r>
              <a:rPr lang="en-US" sz="2500" smtClean="0"/>
              <a:t>г</a:t>
            </a:r>
            <a:r>
              <a:rPr lang="ru-RU" sz="2500" smtClean="0"/>
              <a:t>оду (По Данным Министерства Здравоохранения РК)</a:t>
            </a:r>
            <a:br>
              <a:rPr lang="ru-RU" sz="2500" smtClean="0"/>
            </a:br>
            <a:endParaRPr lang="en-US" sz="25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Picture 4" descr="http://www.stat.kz/images/kaz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00800"/>
            <a:ext cx="1828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73163"/>
          </a:xfrm>
        </p:spPr>
        <p:txBody>
          <a:bodyPr/>
          <a:lstStyle/>
          <a:p>
            <a:r>
              <a:rPr lang="ru-RU" sz="2500" smtClean="0"/>
              <a:t>Заболеваемость </a:t>
            </a:r>
            <a:r>
              <a:rPr lang="en-US" sz="2500" smtClean="0"/>
              <a:t>А</a:t>
            </a:r>
            <a:r>
              <a:rPr lang="ru-RU" sz="2500" smtClean="0"/>
              <a:t>ктивным </a:t>
            </a:r>
            <a:r>
              <a:rPr lang="en-US" sz="2500" smtClean="0"/>
              <a:t>Т</a:t>
            </a:r>
            <a:r>
              <a:rPr lang="ru-RU" sz="2500" smtClean="0"/>
              <a:t>уберкулезом по </a:t>
            </a:r>
            <a:r>
              <a:rPr lang="en-US" sz="2500" smtClean="0"/>
              <a:t>В</a:t>
            </a:r>
            <a:r>
              <a:rPr lang="ru-RU" sz="2500" smtClean="0"/>
              <a:t>озрастным </a:t>
            </a:r>
            <a:r>
              <a:rPr lang="en-US" sz="2500" smtClean="0"/>
              <a:t>Г</a:t>
            </a:r>
            <a:r>
              <a:rPr lang="ru-RU" sz="2500" smtClean="0"/>
              <a:t>руппам в 2011 году (по данным </a:t>
            </a:r>
            <a:r>
              <a:rPr lang="en-US" sz="2500" smtClean="0"/>
              <a:t>МЗ </a:t>
            </a:r>
            <a:r>
              <a:rPr lang="ru-RU" sz="2500" smtClean="0"/>
              <a:t>РК)</a:t>
            </a:r>
            <a:br>
              <a:rPr lang="ru-RU" sz="2500" smtClean="0"/>
            </a:br>
            <a:endParaRPr lang="en-US" sz="25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1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Picture 4" descr="http://www.stat.kz/images/kaz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246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57200" y="5562600"/>
            <a:ext cx="454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&gt; 85 % </a:t>
            </a:r>
            <a:r>
              <a:rPr lang="ru-RU" b="1"/>
              <a:t>мигрантов в возрасте от 15 до 44 лет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>
            <a:lum bright="39000" contrast="-27000"/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2590800" y="10668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 b="1" i="1">
                <a:solidFill>
                  <a:srgbClr val="0000FF"/>
                </a:solidFill>
              </a:rPr>
              <a:t>Трусов</a:t>
            </a:r>
            <a:endParaRPr lang="en-US" sz="3200" b="1" i="1">
              <a:solidFill>
                <a:srgbClr val="0000FF"/>
              </a:solidFill>
            </a:endParaRP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2667000" y="1447800"/>
            <a:ext cx="210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00FF"/>
                </a:solidFill>
              </a:rPr>
              <a:t>Александр</a:t>
            </a:r>
            <a:endParaRPr lang="en-US" sz="3200" b="1" i="1">
              <a:solidFill>
                <a:srgbClr val="0000FF"/>
              </a:solidFill>
            </a:endParaRPr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4191000" y="19812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Calibri" pitchFamily="34" charset="0"/>
              </a:rPr>
              <a:t>Обзор ситуации и оценка бремени туберкулеза среди мигрантов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5334000" y="27432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Проект </a:t>
            </a:r>
            <a:r>
              <a:rPr lang="ru-RU" sz="2800" b="1" i="1" dirty="0">
                <a:solidFill>
                  <a:srgbClr val="0000FF"/>
                </a:solidFill>
              </a:rPr>
              <a:t>ХОУП</a:t>
            </a:r>
            <a:r>
              <a:rPr lang="en-US" sz="2800" b="1" i="1" dirty="0">
                <a:solidFill>
                  <a:srgbClr val="0000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944563"/>
          </a:xfrm>
        </p:spPr>
        <p:txBody>
          <a:bodyPr/>
          <a:lstStyle/>
          <a:p>
            <a:r>
              <a:rPr lang="ru-RU" sz="2600" smtClean="0"/>
              <a:t>Правовые основы миграционного законодательства, включая оказание медицинской помощи мигрантам</a:t>
            </a:r>
            <a:endParaRPr lang="en-US" sz="2600" smtClean="0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1695837"/>
            <a:ext cx="8686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dirty="0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Приказ Министра здравоохранения Республики Казахстан от 30 сентября 2011 года № 665</a:t>
            </a:r>
            <a:r>
              <a:rPr lang="en-US" sz="1800" b="1" dirty="0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800" b="1" dirty="0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Об утверждении Правил оказания иммигрантам медицинской помощи</a:t>
            </a:r>
          </a:p>
          <a:p>
            <a:pPr algn="ctr" eaLnBrk="0" hangingPunct="0"/>
            <a:endParaRPr lang="ru-RU" sz="8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19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. Для граждан государств - участников Содружества Независимых Государств, скорая и неотложная медицинская помощь оказывается </a:t>
            </a:r>
            <a:r>
              <a:rPr lang="ru-RU" sz="1600" b="1" dirty="0">
                <a:solidFill>
                  <a:srgbClr val="004D9A"/>
                </a:solidFill>
                <a:latin typeface="Arial" charset="0"/>
              </a:rPr>
              <a:t>на </a:t>
            </a:r>
            <a:r>
              <a:rPr lang="ru-RU" sz="1600" b="1" i="1" dirty="0">
                <a:solidFill>
                  <a:srgbClr val="0000FF"/>
                </a:solidFill>
                <a:latin typeface="Arial" charset="0"/>
              </a:rPr>
              <a:t>бесплатной основе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в соответствии с </a:t>
            </a:r>
            <a:r>
              <a:rPr lang="ru-RU" sz="1600" u="sng" dirty="0">
                <a:solidFill>
                  <a:srgbClr val="004D9A"/>
                </a:solidFill>
                <a:latin typeface="Arial" charset="0"/>
              </a:rPr>
              <a:t>Соглашением</a:t>
            </a:r>
            <a:r>
              <a:rPr lang="en-US" sz="1600" dirty="0">
                <a:solidFill>
                  <a:srgbClr val="004D9A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об оказании медицинской помощи гражданам государств-участников Содружества Независимых Государств, ратифицированными Республикой Казахстан, подписанным 27 марта 1997 года.</a:t>
            </a:r>
          </a:p>
          <a:p>
            <a:endParaRPr lang="en-US" sz="400" dirty="0">
              <a:solidFill>
                <a:srgbClr val="002060"/>
              </a:solidFill>
              <a:latin typeface="Arial" charset="0"/>
            </a:endParaRPr>
          </a:p>
          <a:p>
            <a:endParaRPr lang="en-US" sz="400" dirty="0">
              <a:solidFill>
                <a:srgbClr val="002060"/>
              </a:solidFill>
              <a:latin typeface="Arial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20.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С момента, когда устранена угроза жизни иммигранту или здоровью окружающих, оказание плановой медицинской помощи иммигрантам осуществляется </a:t>
            </a:r>
            <a:r>
              <a:rPr lang="ru-RU" sz="1600" b="1" i="1" dirty="0">
                <a:solidFill>
                  <a:srgbClr val="0000FF"/>
                </a:solidFill>
                <a:latin typeface="Arial" charset="0"/>
              </a:rPr>
              <a:t>на платной основе</a:t>
            </a:r>
            <a:r>
              <a:rPr lang="ru-RU" sz="1600" dirty="0">
                <a:solidFill>
                  <a:srgbClr val="004D9A"/>
                </a:solidFill>
                <a:latin typeface="Arial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за счет направляющей стороны, личных средств граждан, страховых компаний, а также за счет благотворительных взносов и пожертвований предприятий, организаций.</a:t>
            </a:r>
          </a:p>
          <a:p>
            <a:endParaRPr lang="en-US" sz="800" dirty="0">
              <a:solidFill>
                <a:srgbClr val="002060"/>
              </a:solidFill>
              <a:latin typeface="Arial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21.</a:t>
            </a:r>
            <a:r>
              <a:rPr lang="ru-RU" sz="18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В случаях, когда угроза жизни иммигранту устранена, а иммигрант не способен оплатить услуги плановой медицинской помощи, то </a:t>
            </a:r>
            <a:endParaRPr lang="en-US" sz="1600" dirty="0">
              <a:solidFill>
                <a:srgbClr val="002060"/>
              </a:solidFill>
              <a:latin typeface="Arial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charset="0"/>
              </a:rPr>
              <a:t>иммигрант </a:t>
            </a:r>
            <a:r>
              <a:rPr lang="ru-RU" sz="1600" b="1" i="1" dirty="0">
                <a:solidFill>
                  <a:srgbClr val="0000FF"/>
                </a:solidFill>
                <a:latin typeface="Arial" charset="0"/>
              </a:rPr>
              <a:t>препровождается в страну проживания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для </a:t>
            </a:r>
            <a:endParaRPr lang="en-US" sz="1600" dirty="0">
              <a:solidFill>
                <a:srgbClr val="002060"/>
              </a:solidFill>
              <a:latin typeface="Arial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charset="0"/>
              </a:rPr>
              <a:t>продолжения лечения при содействии миграционной службы</a:t>
            </a:r>
            <a:r>
              <a:rPr lang="ru-RU" sz="1800" dirty="0">
                <a:solidFill>
                  <a:srgbClr val="002060"/>
                </a:solidFill>
                <a:latin typeface="Arial" charset="0"/>
              </a:rPr>
              <a:t>.</a:t>
            </a:r>
            <a:endParaRPr lang="en-US" sz="18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1417638"/>
          </a:xfrm>
        </p:spPr>
        <p:txBody>
          <a:bodyPr/>
          <a:lstStyle/>
          <a:p>
            <a:r>
              <a:rPr lang="ru-RU" sz="2800" smtClean="0"/>
              <a:t>Комплексная Оценка Ситуации </a:t>
            </a:r>
            <a:r>
              <a:rPr lang="en-US" sz="2800" smtClean="0"/>
              <a:t>и</a:t>
            </a:r>
            <a:r>
              <a:rPr lang="ru-RU" sz="2800" smtClean="0"/>
              <a:t> Риска Развития Туберкулеза </a:t>
            </a:r>
            <a:r>
              <a:rPr lang="en-US" sz="2800" smtClean="0"/>
              <a:t>у </a:t>
            </a:r>
            <a:r>
              <a:rPr lang="ru-RU" sz="2800" smtClean="0"/>
              <a:t>Мигрантов</a:t>
            </a:r>
            <a:endParaRPr lang="en-US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1417638"/>
          </a:xfrm>
        </p:spPr>
        <p:txBody>
          <a:bodyPr/>
          <a:lstStyle/>
          <a:p>
            <a:r>
              <a:rPr lang="ru-RU" sz="2800" smtClean="0"/>
              <a:t>Комплексная Оценка Ситуации </a:t>
            </a:r>
            <a:r>
              <a:rPr lang="en-US" sz="2800" smtClean="0"/>
              <a:t>и</a:t>
            </a:r>
            <a:r>
              <a:rPr lang="ru-RU" sz="2800" smtClean="0"/>
              <a:t> Риска Развития Туберкулеза </a:t>
            </a:r>
            <a:r>
              <a:rPr lang="en-US" sz="2800" smtClean="0"/>
              <a:t>у </a:t>
            </a:r>
            <a:r>
              <a:rPr lang="ru-RU" sz="2800" smtClean="0"/>
              <a:t>Мигрантов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1417638"/>
          </a:xfrm>
        </p:spPr>
        <p:txBody>
          <a:bodyPr/>
          <a:lstStyle/>
          <a:p>
            <a:r>
              <a:rPr lang="ru-RU" sz="2600" smtClean="0"/>
              <a:t>Комплексная Оценка Ситуации </a:t>
            </a:r>
            <a:r>
              <a:rPr lang="en-US" sz="2600" smtClean="0"/>
              <a:t>и</a:t>
            </a:r>
            <a:r>
              <a:rPr lang="ru-RU" sz="2600" smtClean="0"/>
              <a:t> Риска Развития Туберкулеза </a:t>
            </a:r>
            <a:r>
              <a:rPr lang="en-US" sz="2600" smtClean="0"/>
              <a:t>у </a:t>
            </a:r>
            <a:r>
              <a:rPr lang="ru-RU" sz="2600" smtClean="0"/>
              <a:t>Мигрантов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76200" y="0"/>
            <a:ext cx="8991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kern="0" dirty="0" smtClean="0"/>
              <a:t>Комплексная Оценка Ситуации </a:t>
            </a:r>
            <a:r>
              <a:rPr lang="en-US" sz="2800" kern="0" dirty="0" smtClean="0"/>
              <a:t>и</a:t>
            </a:r>
            <a:r>
              <a:rPr lang="ru-RU" sz="2800" kern="0" dirty="0" smtClean="0"/>
              <a:t> Риска Развития Туберкулеза </a:t>
            </a:r>
            <a:r>
              <a:rPr lang="en-US" sz="2800" kern="0" dirty="0" smtClean="0"/>
              <a:t>у </a:t>
            </a:r>
            <a:r>
              <a:rPr lang="ru-RU" sz="2800" kern="0" dirty="0" smtClean="0"/>
              <a:t>Мигрантов</a:t>
            </a:r>
            <a:endParaRPr lang="en-US" sz="2800" kern="0" dirty="0" smtClean="0"/>
          </a:p>
          <a:p>
            <a:pPr>
              <a:spcBef>
                <a:spcPts val="0"/>
              </a:spcBef>
              <a:defRPr/>
            </a:pPr>
            <a:r>
              <a:rPr lang="ru-RU" sz="1400" i="1" dirty="0"/>
              <a:t>Расчетное число случаев туберкулеза среди мигрантов</a:t>
            </a:r>
            <a:endParaRPr lang="en-US" sz="1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91600" cy="1447800"/>
          </a:xfrm>
        </p:spPr>
        <p:txBody>
          <a:bodyPr/>
          <a:lstStyle/>
          <a:p>
            <a:r>
              <a:rPr lang="ru-RU" sz="2600" smtClean="0"/>
              <a:t>Комплексная Оценка Ситуации </a:t>
            </a:r>
            <a:r>
              <a:rPr lang="en-US" sz="2600" smtClean="0"/>
              <a:t>и</a:t>
            </a:r>
            <a:r>
              <a:rPr lang="ru-RU" sz="2600" smtClean="0"/>
              <a:t> Риска Развития Туберкулеза </a:t>
            </a:r>
            <a:r>
              <a:rPr lang="en-US" sz="2600" smtClean="0"/>
              <a:t>у </a:t>
            </a:r>
            <a:r>
              <a:rPr lang="ru-RU" sz="2600" smtClean="0"/>
              <a:t>Мигрантов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400" i="1" smtClean="0"/>
              <a:t>Процентное соотношение случаев ТБ среди мигрантов ко всем случаем ТБ в своих странах</a:t>
            </a:r>
            <a:endParaRPr lang="en-US" sz="1400" i="1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20763"/>
          </a:xfrm>
        </p:spPr>
        <p:txBody>
          <a:bodyPr/>
          <a:lstStyle/>
          <a:p>
            <a:r>
              <a:rPr lang="ru-RU" sz="2600" smtClean="0"/>
              <a:t>Комплексная Оценка Ситуации </a:t>
            </a:r>
            <a:r>
              <a:rPr lang="en-US" sz="2600" smtClean="0"/>
              <a:t>и</a:t>
            </a:r>
            <a:r>
              <a:rPr lang="ru-RU" sz="2600" smtClean="0"/>
              <a:t> Риска Развития Туберкулеза </a:t>
            </a:r>
            <a:r>
              <a:rPr lang="en-US" sz="2600" smtClean="0"/>
              <a:t>у </a:t>
            </a:r>
            <a:r>
              <a:rPr lang="ru-RU" sz="2600" smtClean="0"/>
              <a:t>Мигрантов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ru-RU" sz="1400" i="1" smtClean="0"/>
              <a:t>Расчетное число случаев ТБ среди мигрантов в Казахстане</a:t>
            </a:r>
            <a:endParaRPr lang="en-US" sz="1400" i="1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«Мигрантская» парадигма</a:t>
            </a:r>
            <a:endParaRPr 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Никто не знает точное число мигрантов, и уж тем более число случаев туберкулеза среди </a:t>
            </a:r>
            <a:r>
              <a:rPr lang="ru-RU" sz="2000" dirty="0" smtClean="0"/>
              <a:t>мигрантов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A47900"/>
                </a:solidFill>
              </a:rPr>
              <a:t> </a:t>
            </a:r>
            <a:r>
              <a:rPr lang="ru-RU" sz="2000" dirty="0" smtClean="0"/>
              <a:t>Важно привести мигрантов в медицинскую систему</a:t>
            </a:r>
          </a:p>
          <a:p>
            <a:endParaRPr lang="ru-RU" sz="2000" dirty="0" smtClean="0"/>
          </a:p>
          <a:p>
            <a:r>
              <a:rPr lang="ru-RU" sz="2000" dirty="0" smtClean="0"/>
              <a:t>Этот процесс сам по себе приведет к тому, что мы будем иметь более точные данные по количеству мигрантов и случаев туберкулеза</a:t>
            </a:r>
          </a:p>
          <a:p>
            <a:endParaRPr lang="ru-RU" sz="2000" b="1" dirty="0" smtClean="0">
              <a:solidFill>
                <a:srgbClr val="A47900"/>
              </a:solidFill>
            </a:endParaRPr>
          </a:p>
          <a:p>
            <a:r>
              <a:rPr lang="ru-RU" sz="2000" dirty="0" smtClean="0"/>
              <a:t>Надо </a:t>
            </a:r>
            <a:r>
              <a:rPr lang="ru-RU" sz="2000" dirty="0" smtClean="0"/>
              <a:t>делать сейчас пока это не стало проблемой  М/ШЛУ ТБ среди мигрантов и легло дополнительным бременем на страны ЦАР, и в первую очередь на Казахстан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81000" y="60198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Парадигмой является любая исходная концептуальная схема, модель постановки </a:t>
            </a:r>
            <a:endParaRPr lang="en-US" sz="1400" i="1"/>
          </a:p>
          <a:p>
            <a:r>
              <a:rPr lang="ru-RU" sz="1400" i="1"/>
              <a:t>проблем и их решения</a:t>
            </a:r>
            <a:endParaRPr lang="en-US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>
                <a:cs typeface="Times New Roman" pitchFamily="18" charset="0"/>
              </a:rPr>
              <a:t>Ф</a:t>
            </a:r>
            <a:r>
              <a:rPr lang="ru-RU" sz="3400" smtClean="0">
                <a:cs typeface="Times New Roman" pitchFamily="18" charset="0"/>
              </a:rPr>
              <a:t>акторы </a:t>
            </a:r>
            <a:r>
              <a:rPr lang="en-US" sz="3400" smtClean="0">
                <a:cs typeface="Times New Roman" pitchFamily="18" charset="0"/>
              </a:rPr>
              <a:t>влияющие на </a:t>
            </a:r>
            <a:r>
              <a:rPr lang="ru-RU" sz="3400" smtClean="0">
                <a:cs typeface="Times New Roman" pitchFamily="18" charset="0"/>
              </a:rPr>
              <a:t>уязвимость мигрантов</a:t>
            </a:r>
            <a:r>
              <a:rPr lang="en-US" sz="3400" smtClean="0">
                <a:cs typeface="Times New Roman" pitchFamily="18" charset="0"/>
              </a:rPr>
              <a:t> к туберкулезу</a:t>
            </a:r>
            <a:endParaRPr lang="en-US" sz="340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377950"/>
            <a:ext cx="8020050" cy="5202238"/>
            <a:chOff x="-129" y="3600"/>
            <a:chExt cx="12777" cy="99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-129" y="3600"/>
              <a:ext cx="12777" cy="9000"/>
              <a:chOff x="-129" y="3600"/>
              <a:chExt cx="12777" cy="90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440" y="3600"/>
                <a:ext cx="9360" cy="9000"/>
                <a:chOff x="2160" y="4680"/>
                <a:chExt cx="9360" cy="9000"/>
              </a:xfrm>
            </p:grpSpPr>
            <p:sp>
              <p:nvSpPr>
                <p:cNvPr id="24" name="AutoShape 5"/>
                <p:cNvSpPr>
                  <a:spLocks noChangeArrowheads="1"/>
                </p:cNvSpPr>
                <p:nvPr/>
              </p:nvSpPr>
              <p:spPr bwMode="auto">
                <a:xfrm>
                  <a:off x="3960" y="7559"/>
                  <a:ext cx="6118" cy="610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tIns="91440" bIns="9144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AutoShape 6"/>
                <p:cNvSpPr>
                  <a:spLocks noChangeArrowheads="1"/>
                </p:cNvSpPr>
                <p:nvPr/>
              </p:nvSpPr>
              <p:spPr bwMode="auto">
                <a:xfrm>
                  <a:off x="2159" y="4680"/>
                  <a:ext cx="6120" cy="611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tIns="91440" bIns="9144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AutoShape 7"/>
                <p:cNvSpPr>
                  <a:spLocks noChangeArrowheads="1"/>
                </p:cNvSpPr>
                <p:nvPr/>
              </p:nvSpPr>
              <p:spPr bwMode="auto">
                <a:xfrm>
                  <a:off x="5399" y="4680"/>
                  <a:ext cx="6120" cy="611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tIns="91440" bIns="9144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056" name="Text Box 8"/>
              <p:cNvSpPr txBox="1">
                <a:spLocks noChangeArrowheads="1"/>
              </p:cNvSpPr>
              <p:nvPr/>
            </p:nvSpPr>
            <p:spPr bwMode="auto">
              <a:xfrm>
                <a:off x="4606" y="6660"/>
                <a:ext cx="2872" cy="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pPr algn="ctr"/>
                <a:r>
                  <a:rPr lang="en-US" sz="1100" b="1">
                    <a:solidFill>
                      <a:srgbClr val="FF0000"/>
                    </a:solidFill>
                    <a:latin typeface="Arial" charset="0"/>
                  </a:rPr>
                  <a:t>- </a:t>
                </a:r>
                <a:r>
                  <a:rPr lang="ru-RU" sz="1100" b="1">
                    <a:solidFill>
                      <a:srgbClr val="FF0000"/>
                    </a:solidFill>
                    <a:latin typeface="Arial" charset="0"/>
                  </a:rPr>
                  <a:t>Уязвимость к </a:t>
                </a:r>
                <a:r>
                  <a:rPr lang="en-US" sz="1100" b="1">
                    <a:solidFill>
                      <a:srgbClr val="FF0000"/>
                    </a:solidFill>
                    <a:latin typeface="Arial" charset="0"/>
                  </a:rPr>
                  <a:t> </a:t>
                </a:r>
              </a:p>
              <a:p>
                <a:pPr algn="ctr"/>
                <a:r>
                  <a:rPr lang="en-US" sz="1100" b="1">
                    <a:solidFill>
                      <a:srgbClr val="FF0000"/>
                    </a:solidFill>
                    <a:latin typeface="Arial" charset="0"/>
                  </a:rPr>
                  <a:t>   </a:t>
                </a:r>
                <a:r>
                  <a:rPr lang="ru-RU" sz="1100" b="1">
                    <a:solidFill>
                      <a:srgbClr val="FF0000"/>
                    </a:solidFill>
                    <a:latin typeface="Arial" charset="0"/>
                  </a:rPr>
                  <a:t>туберкулезу</a:t>
                </a:r>
                <a:br>
                  <a:rPr lang="ru-RU" sz="1100" b="1">
                    <a:solidFill>
                      <a:srgbClr val="FF0000"/>
                    </a:solidFill>
                    <a:latin typeface="Arial" charset="0"/>
                  </a:rPr>
                </a:br>
                <a:r>
                  <a:rPr lang="ru-RU" sz="1100" b="1">
                    <a:solidFill>
                      <a:srgbClr val="FF0000"/>
                    </a:solidFill>
                    <a:latin typeface="Arial" charset="0"/>
                  </a:rPr>
                  <a:t>-</a:t>
                </a:r>
                <a:r>
                  <a:rPr lang="en-US" sz="1100" b="1">
                    <a:solidFill>
                      <a:srgbClr val="FF0000"/>
                    </a:solidFill>
                    <a:latin typeface="Arial" charset="0"/>
                  </a:rPr>
                  <a:t> О</a:t>
                </a:r>
                <a:r>
                  <a:rPr lang="ru-RU" sz="1100" b="1">
                    <a:solidFill>
                      <a:srgbClr val="FF0000"/>
                    </a:solidFill>
                    <a:latin typeface="Arial" charset="0"/>
                  </a:rPr>
                  <a:t>граниченный </a:t>
                </a:r>
                <a:endParaRPr lang="en-US" sz="1100" b="1">
                  <a:solidFill>
                    <a:srgbClr val="FF0000"/>
                  </a:solidFill>
                  <a:latin typeface="Arial" charset="0"/>
                </a:endParaRPr>
              </a:p>
              <a:p>
                <a:pPr algn="ctr"/>
                <a:r>
                  <a:rPr lang="en-US" sz="1100" b="1">
                    <a:solidFill>
                      <a:srgbClr val="FF0000"/>
                    </a:solidFill>
                    <a:latin typeface="Arial" charset="0"/>
                  </a:rPr>
                  <a:t>   </a:t>
                </a:r>
                <a:r>
                  <a:rPr lang="ru-RU" sz="1100" b="1">
                    <a:solidFill>
                      <a:srgbClr val="FF0000"/>
                    </a:solidFill>
                    <a:latin typeface="Arial" charset="0"/>
                  </a:rPr>
                  <a:t>доступ к лечению</a:t>
                </a:r>
                <a:endParaRPr lang="en-US" sz="11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8723" y="11103"/>
                <a:ext cx="3176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pPr algn="ctr"/>
                <a:r>
                  <a:rPr lang="en-US" sz="1400" b="1">
                    <a:latin typeface="Arial" charset="0"/>
                    <a:cs typeface="Times New Roman" pitchFamily="18" charset="0"/>
                  </a:rPr>
                  <a:t>Сфера </a:t>
                </a:r>
                <a:r>
                  <a:rPr lang="ru-RU" sz="1400" b="1">
                    <a:latin typeface="Arial" charset="0"/>
                    <a:cs typeface="Times New Roman" pitchFamily="18" charset="0"/>
                  </a:rPr>
                  <a:t>здравоохранени</a:t>
                </a:r>
                <a:r>
                  <a:rPr lang="en-US" sz="1400" b="1">
                    <a:latin typeface="Arial" charset="0"/>
                    <a:cs typeface="Times New Roman" pitchFamily="18" charset="0"/>
                  </a:rPr>
                  <a:t>я</a:t>
                </a:r>
              </a:p>
            </p:txBody>
          </p:sp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>
                <a:off x="10311" y="4028"/>
                <a:ext cx="2337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pPr algn="ctr"/>
                <a:r>
                  <a:rPr lang="en-US" sz="1400" b="1">
                    <a:latin typeface="Arial" charset="0"/>
                    <a:cs typeface="Times New Roman" pitchFamily="18" charset="0"/>
                  </a:rPr>
                  <a:t>Трудовая сфера</a:t>
                </a:r>
              </a:p>
            </p:txBody>
          </p:sp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-129" y="4039"/>
                <a:ext cx="2114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pPr algn="ctr"/>
                <a:r>
                  <a:rPr lang="en-US" sz="1400" b="1">
                    <a:latin typeface="Arial" charset="0"/>
                    <a:cs typeface="Times New Roman" pitchFamily="18" charset="0"/>
                  </a:rPr>
                  <a:t>Правовая сфера</a:t>
                </a:r>
              </a:p>
            </p:txBody>
          </p:sp>
          <p:sp>
            <p:nvSpPr>
              <p:cNvPr id="2060" name="Text Box 12"/>
              <p:cNvSpPr txBox="1">
                <a:spLocks noChangeArrowheads="1"/>
              </p:cNvSpPr>
              <p:nvPr/>
            </p:nvSpPr>
            <p:spPr bwMode="auto">
              <a:xfrm>
                <a:off x="1767" y="4759"/>
                <a:ext cx="3810" cy="1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r>
                  <a:rPr lang="en-US" sz="1000">
                    <a:latin typeface="Arial" charset="0"/>
                  </a:rPr>
                  <a:t>- С</a:t>
                </a:r>
                <a:r>
                  <a:rPr lang="ru-RU" sz="1000">
                    <a:latin typeface="Arial" charset="0"/>
                  </a:rPr>
                  <a:t>ложност</a:t>
                </a:r>
                <a:r>
                  <a:rPr lang="en-US" sz="1000">
                    <a:latin typeface="Arial" charset="0"/>
                  </a:rPr>
                  <a:t>ь существующих    </a:t>
                </a:r>
              </a:p>
              <a:p>
                <a:r>
                  <a:rPr lang="en-US" sz="1000">
                    <a:latin typeface="Arial" charset="0"/>
                  </a:rPr>
                  <a:t>   правил и стоимость   </a:t>
                </a:r>
              </a:p>
              <a:p>
                <a:r>
                  <a:rPr lang="en-US" sz="1000">
                    <a:latin typeface="Arial" charset="0"/>
                  </a:rPr>
                  <a:t>- </a:t>
                </a:r>
                <a:r>
                  <a:rPr lang="ru-RU" sz="1000">
                    <a:latin typeface="Arial" charset="0"/>
                  </a:rPr>
                  <a:t>Полицейск</a:t>
                </a:r>
                <a:r>
                  <a:rPr lang="en-US" sz="1000">
                    <a:latin typeface="Arial" charset="0"/>
                  </a:rPr>
                  <a:t>ие </a:t>
                </a:r>
                <a:r>
                  <a:rPr lang="ru-RU" sz="1000">
                    <a:latin typeface="Arial" charset="0"/>
                  </a:rPr>
                  <a:t>преследования, </a:t>
                </a:r>
                <a:r>
                  <a:rPr lang="en-US" sz="1000">
                    <a:latin typeface="Arial" charset="0"/>
                  </a:rPr>
                  <a:t> </a:t>
                </a:r>
              </a:p>
              <a:p>
                <a:r>
                  <a:rPr lang="en-US" sz="1000">
                    <a:latin typeface="Arial" charset="0"/>
                  </a:rPr>
                  <a:t>   </a:t>
                </a:r>
                <a:r>
                  <a:rPr lang="ru-RU" sz="1000">
                    <a:latin typeface="Arial" charset="0"/>
                  </a:rPr>
                  <a:t>жесто</a:t>
                </a:r>
                <a:r>
                  <a:rPr lang="en-US" sz="1000">
                    <a:latin typeface="Arial" charset="0"/>
                  </a:rPr>
                  <a:t>кое обращение</a:t>
                </a:r>
                <a:r>
                  <a:rPr lang="ru-RU" sz="1000">
                    <a:latin typeface="Arial" charset="0"/>
                  </a:rPr>
                  <a:t> и </a:t>
                </a:r>
                <a:r>
                  <a:rPr lang="en-US" sz="1000">
                    <a:latin typeface="Arial" charset="0"/>
                  </a:rPr>
                  <a:t>  </a:t>
                </a:r>
              </a:p>
              <a:p>
                <a:r>
                  <a:rPr lang="en-US" sz="1000">
                    <a:latin typeface="Arial" charset="0"/>
                  </a:rPr>
                  <a:t>   </a:t>
                </a:r>
                <a:r>
                  <a:rPr lang="ru-RU" sz="1000">
                    <a:latin typeface="Arial" charset="0"/>
                  </a:rPr>
                  <a:t>вымогательства</a:t>
                </a:r>
                <a:endParaRPr lang="en-US" sz="1000">
                  <a:latin typeface="Arial" charset="0"/>
                </a:endParaRPr>
              </a:p>
              <a:p>
                <a:r>
                  <a:rPr lang="en-US" sz="1000">
                    <a:latin typeface="Arial" charset="0"/>
                  </a:rPr>
                  <a:t>- </a:t>
                </a:r>
                <a:r>
                  <a:rPr lang="ru-RU" sz="1000">
                    <a:latin typeface="Arial" charset="0"/>
                  </a:rPr>
                  <a:t>Страх</a:t>
                </a:r>
                <a:r>
                  <a:rPr lang="en-US" sz="1000">
                    <a:latin typeface="Arial" charset="0"/>
                  </a:rPr>
                  <a:t> оказаться на улице</a:t>
                </a:r>
              </a:p>
              <a:p>
                <a:endParaRPr lang="en-US" sz="1000">
                  <a:latin typeface="Arial" charset="0"/>
                </a:endParaRPr>
              </a:p>
              <a:p>
                <a:endParaRPr lang="en-US" sz="1000">
                  <a:latin typeface="Arial" charset="0"/>
                </a:endParaRPr>
              </a:p>
            </p:txBody>
          </p:sp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4918" y="5063"/>
                <a:ext cx="2618" cy="1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r>
                  <a:rPr lang="en-US" sz="1000">
                    <a:latin typeface="Arial" charset="0"/>
                  </a:rPr>
                  <a:t>- Укрытие </a:t>
                </a:r>
                <a:r>
                  <a:rPr lang="ru-RU" sz="1000">
                    <a:latin typeface="Arial" charset="0"/>
                  </a:rPr>
                  <a:t>мигрантов </a:t>
                </a:r>
                <a:endParaRPr lang="en-US" sz="1000">
                  <a:latin typeface="Arial" charset="0"/>
                </a:endParaRPr>
              </a:p>
              <a:p>
                <a:r>
                  <a:rPr lang="en-US" sz="1000">
                    <a:latin typeface="Arial" charset="0"/>
                  </a:rPr>
                  <a:t>   от</a:t>
                </a:r>
                <a:r>
                  <a:rPr lang="ru-RU" sz="1000">
                    <a:latin typeface="Arial" charset="0"/>
                  </a:rPr>
                  <a:t> полиции</a:t>
                </a:r>
                <a:br>
                  <a:rPr lang="ru-RU" sz="1000">
                    <a:latin typeface="Arial" charset="0"/>
                  </a:rPr>
                </a:br>
                <a:r>
                  <a:rPr lang="ru-RU" sz="1000">
                    <a:latin typeface="Arial" charset="0"/>
                  </a:rPr>
                  <a:t>-</a:t>
                </a:r>
                <a:r>
                  <a:rPr lang="en-US" sz="1000">
                    <a:latin typeface="Arial" charset="0"/>
                  </a:rPr>
                  <a:t> </a:t>
                </a:r>
                <a:r>
                  <a:rPr lang="ru-RU" sz="1000">
                    <a:latin typeface="Arial" charset="0"/>
                  </a:rPr>
                  <a:t>Полицейские рейды</a:t>
                </a:r>
                <a:r>
                  <a:rPr lang="en-US" sz="1000">
                    <a:latin typeface="Arial" charset="0"/>
                  </a:rPr>
                  <a:t>  </a:t>
                </a:r>
              </a:p>
              <a:p>
                <a:r>
                  <a:rPr lang="en-US" sz="1000">
                    <a:latin typeface="Arial" charset="0"/>
                  </a:rPr>
                  <a:t>    </a:t>
                </a:r>
                <a:r>
                  <a:rPr lang="ru-RU" sz="1000">
                    <a:latin typeface="Arial" charset="0"/>
                  </a:rPr>
                  <a:t>и</a:t>
                </a:r>
                <a:r>
                  <a:rPr lang="en-US" sz="1000">
                    <a:latin typeface="Arial" charset="0"/>
                  </a:rPr>
                  <a:t> </a:t>
                </a:r>
                <a:r>
                  <a:rPr lang="ru-RU" sz="1000">
                    <a:latin typeface="Arial" charset="0"/>
                  </a:rPr>
                  <a:t>взятки</a:t>
                </a:r>
                <a:endParaRPr lang="en-US" sz="1000">
                  <a:latin typeface="Arial" charset="0"/>
                </a:endParaRPr>
              </a:p>
              <a:p>
                <a:endParaRPr lang="en-US" sz="1000">
                  <a:latin typeface="Arial" charset="0"/>
                </a:endParaRPr>
              </a:p>
              <a:p>
                <a:endParaRPr lang="en-US" sz="1000">
                  <a:latin typeface="Arial" charset="0"/>
                </a:endParaRPr>
              </a:p>
              <a:p>
                <a:endParaRPr lang="en-US" sz="1000">
                  <a:latin typeface="Arial" charset="0"/>
                </a:endParaRPr>
              </a:p>
            </p:txBody>
          </p:sp>
          <p:sp>
            <p:nvSpPr>
              <p:cNvPr id="2062" name="Text Box 15"/>
              <p:cNvSpPr txBox="1">
                <a:spLocks noChangeArrowheads="1"/>
              </p:cNvSpPr>
              <p:nvPr/>
            </p:nvSpPr>
            <p:spPr bwMode="auto">
              <a:xfrm>
                <a:off x="3270" y="8269"/>
                <a:ext cx="2537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r>
                  <a:rPr lang="en-US" sz="1000">
                    <a:latin typeface="Arial" charset="0"/>
                    <a:cs typeface="Times New Roman" pitchFamily="18" charset="0"/>
                  </a:rPr>
                  <a:t>- </a:t>
                </a:r>
                <a:r>
                  <a:rPr lang="en-US" sz="1000">
                    <a:latin typeface="Arial" charset="0"/>
                  </a:rPr>
                  <a:t>Страх депортации</a:t>
                </a:r>
              </a:p>
              <a:p>
                <a:r>
                  <a:rPr lang="en-US" sz="1000">
                    <a:latin typeface="Arial" charset="0"/>
                  </a:rPr>
                  <a:t>- Оплата и </a:t>
                </a:r>
                <a:r>
                  <a:rPr lang="ru-RU" sz="1000">
                    <a:latin typeface="Arial" charset="0"/>
                  </a:rPr>
                  <a:t>взятки</a:t>
                </a:r>
                <a:endParaRPr lang="en-US" sz="1000">
                  <a:latin typeface="Arial" charset="0"/>
                </a:endParaRPr>
              </a:p>
              <a:p>
                <a:r>
                  <a:rPr lang="en-US" sz="1000">
                    <a:latin typeface="Arial" charset="0"/>
                  </a:rPr>
                  <a:t>   медр</a:t>
                </a:r>
                <a:r>
                  <a:rPr lang="ru-RU" sz="1000">
                    <a:latin typeface="Arial" charset="0"/>
                  </a:rPr>
                  <a:t>аботник</a:t>
                </a:r>
                <a:r>
                  <a:rPr lang="en-US" sz="1000">
                    <a:latin typeface="Arial" charset="0"/>
                  </a:rPr>
                  <a:t>ам</a:t>
                </a:r>
              </a:p>
            </p:txBody>
          </p:sp>
          <p:sp>
            <p:nvSpPr>
              <p:cNvPr id="2063" name="Text Box 16"/>
              <p:cNvSpPr txBox="1">
                <a:spLocks noChangeArrowheads="1"/>
              </p:cNvSpPr>
              <p:nvPr/>
            </p:nvSpPr>
            <p:spPr bwMode="auto">
              <a:xfrm>
                <a:off x="6912" y="7976"/>
                <a:ext cx="357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r>
                  <a:rPr lang="en-US" sz="1000">
                    <a:latin typeface="Arial" charset="0"/>
                  </a:rPr>
                  <a:t>- </a:t>
                </a:r>
                <a:r>
                  <a:rPr lang="ru-RU" sz="1000">
                    <a:latin typeface="Arial" charset="0"/>
                  </a:rPr>
                  <a:t>Плохое здоровье</a:t>
                </a:r>
                <a:br>
                  <a:rPr lang="ru-RU" sz="1000">
                    <a:latin typeface="Arial" charset="0"/>
                  </a:rPr>
                </a:br>
                <a:r>
                  <a:rPr lang="en-US" sz="1000">
                    <a:latin typeface="Arial" charset="0"/>
                  </a:rPr>
                  <a:t>- </a:t>
                </a:r>
                <a:r>
                  <a:rPr lang="ru-RU" sz="1000">
                    <a:latin typeface="Arial" charset="0"/>
                  </a:rPr>
                  <a:t>Недоедание</a:t>
                </a:r>
                <a:br>
                  <a:rPr lang="ru-RU" sz="1000">
                    <a:latin typeface="Arial" charset="0"/>
                  </a:rPr>
                </a:br>
                <a:r>
                  <a:rPr lang="ru-RU" sz="1000">
                    <a:latin typeface="Arial" charset="0"/>
                  </a:rPr>
                  <a:t>-</a:t>
                </a:r>
                <a:r>
                  <a:rPr lang="en-US" sz="1000">
                    <a:latin typeface="Arial" charset="0"/>
                  </a:rPr>
                  <a:t> Позднее о</a:t>
                </a:r>
                <a:r>
                  <a:rPr lang="ru-RU" sz="1000">
                    <a:latin typeface="Arial" charset="0"/>
                  </a:rPr>
                  <a:t>бращения за </a:t>
                </a:r>
                <a:r>
                  <a:rPr lang="en-US" sz="1000">
                    <a:latin typeface="Arial" charset="0"/>
                  </a:rPr>
                  <a:t>   </a:t>
                </a:r>
              </a:p>
              <a:p>
                <a:r>
                  <a:rPr lang="en-US" sz="1000">
                    <a:latin typeface="Arial" charset="0"/>
                  </a:rPr>
                  <a:t>  </a:t>
                </a:r>
                <a:r>
                  <a:rPr lang="ru-RU" sz="1000">
                    <a:latin typeface="Arial" charset="0"/>
                  </a:rPr>
                  <a:t>медицинской помощью 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2064" name="Text Box 17"/>
              <p:cNvSpPr txBox="1">
                <a:spLocks noChangeArrowheads="1"/>
              </p:cNvSpPr>
              <p:nvPr/>
            </p:nvSpPr>
            <p:spPr bwMode="auto">
              <a:xfrm>
                <a:off x="3756" y="10023"/>
                <a:ext cx="576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r>
                  <a:rPr lang="en-US" sz="1000">
                    <a:latin typeface="Arial" charset="0"/>
                    <a:cs typeface="Times New Roman" pitchFamily="18" charset="0"/>
                  </a:rPr>
                  <a:t>- </a:t>
                </a:r>
                <a:r>
                  <a:rPr lang="ru-RU" sz="1000">
                    <a:latin typeface="Arial" charset="0"/>
                    <a:cs typeface="Times New Roman" pitchFamily="18" charset="0"/>
                  </a:rPr>
                  <a:t>Барьеры </a:t>
                </a:r>
                <a:r>
                  <a:rPr lang="en-US" sz="1000">
                    <a:latin typeface="Arial" charset="0"/>
                    <a:cs typeface="Times New Roman" pitchFamily="18" charset="0"/>
                  </a:rPr>
                  <a:t>для доступа к </a:t>
                </a:r>
                <a:r>
                  <a:rPr lang="ru-RU" sz="1000">
                    <a:latin typeface="Arial" charset="0"/>
                    <a:cs typeface="Times New Roman" pitchFamily="18" charset="0"/>
                  </a:rPr>
                  <a:t>здравоохранению</a:t>
                </a:r>
              </a:p>
              <a:p>
                <a:r>
                  <a:rPr lang="ru-RU" sz="1000">
                    <a:latin typeface="Arial" charset="0"/>
                    <a:cs typeface="Times New Roman" pitchFamily="18" charset="0"/>
                  </a:rPr>
                  <a:t>- Отношение медработников</a:t>
                </a:r>
              </a:p>
              <a:p>
                <a:r>
                  <a:rPr lang="en-US" sz="1000">
                    <a:latin typeface="Arial" charset="0"/>
                    <a:cs typeface="Times New Roman" pitchFamily="18" charset="0"/>
                  </a:rPr>
                  <a:t>- </a:t>
                </a:r>
                <a:r>
                  <a:rPr lang="ru-RU" sz="1000">
                    <a:latin typeface="Arial" charset="0"/>
                    <a:cs typeface="Times New Roman" pitchFamily="18" charset="0"/>
                  </a:rPr>
                  <a:t>Структура системы здравоохранения: ПМСП </a:t>
                </a:r>
                <a:r>
                  <a:rPr lang="en-US" sz="1000">
                    <a:latin typeface="Arial" charset="0"/>
                    <a:cs typeface="Times New Roman" pitchFamily="18" charset="0"/>
                  </a:rPr>
                  <a:t>v</a:t>
                </a:r>
                <a:r>
                  <a:rPr lang="ru-RU" sz="1000">
                    <a:latin typeface="Arial" charset="0"/>
                    <a:cs typeface="Times New Roman" pitchFamily="18" charset="0"/>
                  </a:rPr>
                  <a:t>s. ТБ</a:t>
                </a:r>
              </a:p>
              <a:p>
                <a:r>
                  <a:rPr lang="ru-RU" sz="1000">
                    <a:latin typeface="Arial" charset="0"/>
                    <a:cs typeface="Times New Roman" pitchFamily="18" charset="0"/>
                  </a:rPr>
                  <a:t>- Языковые и культурные барьеры</a:t>
                </a:r>
                <a:endParaRPr lang="en-US" sz="1000">
                  <a:latin typeface="Arial" charset="0"/>
                  <a:cs typeface="Times New Roman" pitchFamily="18" charset="0"/>
                </a:endParaRPr>
              </a:p>
            </p:txBody>
          </p:sp>
        </p:grpSp>
        <p:sp>
          <p:nvSpPr>
            <p:cNvPr id="2054" name="Text Box 18"/>
            <p:cNvSpPr txBox="1">
              <a:spLocks noChangeArrowheads="1"/>
            </p:cNvSpPr>
            <p:nvPr/>
          </p:nvSpPr>
          <p:spPr bwMode="auto">
            <a:xfrm>
              <a:off x="1107" y="12621"/>
              <a:ext cx="11050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ru-RU" sz="1000">
                  <a:latin typeface="Arial" charset="0"/>
                  <a:cs typeface="Times New Roman" pitchFamily="18" charset="0"/>
                </a:rPr>
                <a:t>Структурные факторы</a:t>
              </a:r>
              <a:r>
                <a:rPr lang="en-US" sz="1000">
                  <a:latin typeface="Arial" charset="0"/>
                  <a:cs typeface="Times New Roman" pitchFamily="18" charset="0"/>
                </a:rPr>
                <a:t> влияющие на </a:t>
              </a:r>
              <a:r>
                <a:rPr lang="ru-RU" sz="1000">
                  <a:latin typeface="Arial" charset="0"/>
                  <a:cs typeface="Times New Roman" pitchFamily="18" charset="0"/>
                </a:rPr>
                <a:t>уязвимость мигрантов. Х</a:t>
              </a:r>
              <a:r>
                <a:rPr lang="en-US" sz="1000">
                  <a:latin typeface="Arial" charset="0"/>
                  <a:cs typeface="Times New Roman" pitchFamily="18" charset="0"/>
                </a:rPr>
                <a:t>о</a:t>
              </a:r>
              <a:r>
                <a:rPr lang="ru-RU" sz="1000">
                  <a:latin typeface="Arial" charset="0"/>
                  <a:cs typeface="Times New Roman" pitchFamily="18" charset="0"/>
                </a:rPr>
                <a:t>ффман,С.А.</a:t>
              </a:r>
              <a:r>
                <a:rPr lang="en-US" sz="1000">
                  <a:latin typeface="Arial" charset="0"/>
                  <a:cs typeface="Times New Roman" pitchFamily="18" charset="0"/>
                </a:rPr>
                <a:t> </a:t>
              </a:r>
              <a:r>
                <a:rPr lang="ru-RU" sz="1000">
                  <a:latin typeface="Arial" charset="0"/>
                  <a:cs typeface="Times New Roman" pitchFamily="18" charset="0"/>
                </a:rPr>
                <a:t>и др., Эксплуатация, уязвимость к туберкулезу и доступ к лечению среди узбекских трудовых мигрантов в Казахстане. Социальные науки и медицина. (2011)</a:t>
              </a:r>
              <a:r>
                <a:rPr lang="en-US" sz="1000">
                  <a:latin typeface="Arial" charset="0"/>
                  <a:cs typeface="Times New Roman" pitchFamily="18" charset="0"/>
                </a:rPr>
                <a:t> </a:t>
              </a:r>
              <a:r>
                <a:rPr lang="ru-RU" sz="1000">
                  <a:latin typeface="Arial" charset="0"/>
                  <a:cs typeface="Times New Roman" pitchFamily="18" charset="0"/>
                </a:rPr>
                <a:t>doi:10:1016/j.soccimed.2011.07.019 - в прессе.</a:t>
              </a:r>
              <a:endParaRPr lang="en-US" sz="1000"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305425" y="1781175"/>
            <a:ext cx="2743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ru-RU" sz="1000">
                <a:latin typeface="Arial" charset="0"/>
              </a:rPr>
              <a:t>-</a:t>
            </a:r>
            <a:r>
              <a:rPr lang="en-US" sz="1000">
                <a:latin typeface="Arial" charset="0"/>
              </a:rPr>
              <a:t> </a:t>
            </a:r>
            <a:r>
              <a:rPr lang="ru-RU" sz="1000">
                <a:latin typeface="Arial" charset="0"/>
              </a:rPr>
              <a:t>Неформальны</a:t>
            </a:r>
            <a:r>
              <a:rPr lang="en-US" sz="1000">
                <a:latin typeface="Arial" charset="0"/>
              </a:rPr>
              <a:t>е</a:t>
            </a:r>
            <a:r>
              <a:rPr lang="ru-RU" sz="1000">
                <a:latin typeface="Arial" charset="0"/>
              </a:rPr>
              <a:t> </a:t>
            </a:r>
            <a:r>
              <a:rPr lang="en-US" sz="1000">
                <a:latin typeface="Arial" charset="0"/>
              </a:rPr>
              <a:t>договора</a:t>
            </a:r>
            <a:r>
              <a:rPr lang="ru-RU" sz="1000">
                <a:latin typeface="Arial" charset="0"/>
              </a:rPr>
              <a:t/>
            </a:r>
            <a:br>
              <a:rPr lang="ru-RU" sz="1000">
                <a:latin typeface="Arial" charset="0"/>
              </a:rPr>
            </a:br>
            <a:r>
              <a:rPr lang="ru-RU" sz="1000">
                <a:latin typeface="Arial" charset="0"/>
              </a:rPr>
              <a:t>-</a:t>
            </a:r>
            <a:r>
              <a:rPr lang="en-US" sz="1000">
                <a:latin typeface="Arial" charset="0"/>
              </a:rPr>
              <a:t> </a:t>
            </a:r>
            <a:r>
              <a:rPr lang="ru-RU" sz="1000">
                <a:latin typeface="Arial" charset="0"/>
              </a:rPr>
              <a:t>Отсутствие регистрации</a:t>
            </a:r>
            <a:br>
              <a:rPr lang="ru-RU" sz="1000">
                <a:latin typeface="Arial" charset="0"/>
              </a:rPr>
            </a:br>
            <a:r>
              <a:rPr lang="en-US" sz="1000">
                <a:latin typeface="Arial" charset="0"/>
              </a:rPr>
              <a:t>- С</a:t>
            </a:r>
            <a:r>
              <a:rPr lang="ru-RU" sz="1000">
                <a:latin typeface="Arial" charset="0"/>
              </a:rPr>
              <a:t>еквестрации</a:t>
            </a:r>
            <a:br>
              <a:rPr lang="ru-RU" sz="1000">
                <a:latin typeface="Arial" charset="0"/>
              </a:rPr>
            </a:br>
            <a:r>
              <a:rPr lang="ru-RU" sz="1000">
                <a:latin typeface="Arial" charset="0"/>
              </a:rPr>
              <a:t>-</a:t>
            </a:r>
            <a:r>
              <a:rPr lang="en-US" sz="1000">
                <a:latin typeface="Arial" charset="0"/>
              </a:rPr>
              <a:t> К</a:t>
            </a:r>
            <a:r>
              <a:rPr lang="ru-RU" sz="1000">
                <a:latin typeface="Arial" charset="0"/>
              </a:rPr>
              <a:t>онфискаци</a:t>
            </a:r>
            <a:r>
              <a:rPr lang="en-US" sz="1000">
                <a:latin typeface="Arial" charset="0"/>
              </a:rPr>
              <a:t>я паспорта</a:t>
            </a:r>
            <a:r>
              <a:rPr lang="ru-RU" sz="1000">
                <a:latin typeface="Arial" charset="0"/>
              </a:rPr>
              <a:t/>
            </a:r>
            <a:br>
              <a:rPr lang="ru-RU" sz="1000">
                <a:latin typeface="Arial" charset="0"/>
              </a:rPr>
            </a:br>
            <a:r>
              <a:rPr lang="ru-RU" sz="1000">
                <a:latin typeface="Arial" charset="0"/>
              </a:rPr>
              <a:t>-</a:t>
            </a:r>
            <a:r>
              <a:rPr lang="en-US" sz="1000">
                <a:latin typeface="Arial" charset="0"/>
              </a:rPr>
              <a:t> </a:t>
            </a:r>
            <a:r>
              <a:rPr lang="ru-RU" sz="1000">
                <a:latin typeface="Arial" charset="0"/>
              </a:rPr>
              <a:t>Эксплуатация/</a:t>
            </a:r>
            <a:r>
              <a:rPr lang="en-US" sz="1000">
                <a:latin typeface="Arial" charset="0"/>
              </a:rPr>
              <a:t>сверхнагрузки</a:t>
            </a:r>
            <a:r>
              <a:rPr lang="ru-RU" sz="1000">
                <a:latin typeface="Arial" charset="0"/>
              </a:rPr>
              <a:t/>
            </a:r>
            <a:br>
              <a:rPr lang="ru-RU" sz="1000">
                <a:latin typeface="Arial" charset="0"/>
              </a:rPr>
            </a:br>
            <a:r>
              <a:rPr lang="ru-RU" sz="1000">
                <a:latin typeface="Arial" charset="0"/>
              </a:rPr>
              <a:t>-</a:t>
            </a:r>
            <a:r>
              <a:rPr lang="en-US" sz="1000">
                <a:latin typeface="Arial" charset="0"/>
              </a:rPr>
              <a:t> </a:t>
            </a:r>
            <a:r>
              <a:rPr lang="ru-RU" sz="1000">
                <a:latin typeface="Arial" charset="0"/>
              </a:rPr>
              <a:t>Плох</a:t>
            </a:r>
            <a:r>
              <a:rPr lang="en-US" sz="1000">
                <a:latin typeface="Arial" charset="0"/>
              </a:rPr>
              <a:t>ие</a:t>
            </a:r>
            <a:r>
              <a:rPr lang="ru-RU" sz="1000">
                <a:latin typeface="Arial" charset="0"/>
              </a:rPr>
              <a:t> рабоч</a:t>
            </a:r>
            <a:r>
              <a:rPr lang="en-US" sz="1000">
                <a:latin typeface="Arial" charset="0"/>
              </a:rPr>
              <a:t>ие</a:t>
            </a:r>
            <a:r>
              <a:rPr lang="ru-RU" sz="1000">
                <a:latin typeface="Arial" charset="0"/>
              </a:rPr>
              <a:t> и </a:t>
            </a:r>
            <a:r>
              <a:rPr lang="en-US" sz="1000">
                <a:latin typeface="Arial" charset="0"/>
              </a:rPr>
              <a:t>жизненные  </a:t>
            </a:r>
          </a:p>
          <a:p>
            <a:r>
              <a:rPr lang="en-US" sz="1000">
                <a:latin typeface="Arial" charset="0"/>
              </a:rPr>
              <a:t>   у</a:t>
            </a:r>
            <a:r>
              <a:rPr lang="ru-RU" sz="1000">
                <a:latin typeface="Arial" charset="0"/>
              </a:rPr>
              <a:t>словия</a:t>
            </a:r>
            <a:endParaRPr lang="en-US" sz="1000">
              <a:latin typeface="Arial" charset="0"/>
            </a:endParaRPr>
          </a:p>
          <a:p>
            <a:r>
              <a:rPr lang="en-US" sz="1000">
                <a:latin typeface="Arial" charset="0"/>
              </a:rPr>
              <a:t>- П</a:t>
            </a:r>
            <a:r>
              <a:rPr lang="ru-RU" sz="1000">
                <a:latin typeface="Arial" charset="0"/>
              </a:rPr>
              <a:t>еренаселенность</a:t>
            </a:r>
            <a:endParaRPr 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Предупреждение для горнолыжников и сноубордистов  – деревья не двигаются </a:t>
            </a:r>
            <a:endParaRPr lang="en-US" sz="2800" smtClean="0"/>
          </a:p>
        </p:txBody>
      </p:sp>
      <p:pic>
        <p:nvPicPr>
          <p:cNvPr id="31747" name="Content Placeholder 3" descr="DSCN3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05600" cy="3886200"/>
          </a:xfrm>
          <a:noFill/>
          <a:ln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04800" y="5486400"/>
            <a:ext cx="865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ПРЕДУПРЕЖДЕНИЕ  ДЛЯ  НАС – МИГРАНТЫ ПОСТОЯННО В ДВИЖЕНИИ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114800" y="1295400"/>
            <a:ext cx="4953000" cy="2400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ru-RU" b="1" smtClean="0"/>
              <a:t>Миграция населения</a:t>
            </a:r>
            <a:r>
              <a:rPr lang="ru-RU" smtClean="0"/>
              <a:t> </a:t>
            </a:r>
            <a:r>
              <a:rPr lang="ru-RU" sz="1800" smtClean="0"/>
              <a:t>(</a:t>
            </a:r>
            <a:r>
              <a:rPr lang="ru-RU" sz="1800" u="sng" smtClean="0">
                <a:hlinkClick r:id="rId2" tooltip="Латинский язык"/>
              </a:rPr>
              <a:t>лат.</a:t>
            </a:r>
            <a:r>
              <a:rPr lang="en-US" sz="1800" smtClean="0"/>
              <a:t> </a:t>
            </a:r>
            <a:r>
              <a:rPr lang="la-Latn" sz="1800" i="1" smtClean="0"/>
              <a:t>migratio</a:t>
            </a:r>
            <a:r>
              <a:rPr lang="ru-RU" sz="1800" smtClean="0"/>
              <a:t> — переселение) — перемещение людей из одного региона (страны, мира) в другой, в ряде случаев большими группами и на большие расстояния.</a:t>
            </a:r>
            <a:endParaRPr lang="en-US" sz="1800" smtClean="0"/>
          </a:p>
        </p:txBody>
      </p:sp>
      <p:pic>
        <p:nvPicPr>
          <p:cNvPr id="4099" name="Content Placeholder 3" descr="CCF05032013_000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124200" cy="4070350"/>
          </a:xfrm>
          <a:noFill/>
          <a:ln>
            <a:miter lim="800000"/>
            <a:headEnd/>
            <a:tailEnd/>
          </a:ln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04800" y="5334000"/>
            <a:ext cx="3454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/>
              <a:t>Коче́вники</a:t>
            </a:r>
            <a:r>
              <a:rPr lang="ru-RU" sz="2300"/>
              <a:t> — люди, временно или постоянно ведущие кочевой образ жизни</a:t>
            </a:r>
            <a:endParaRPr lang="en-US" sz="2300"/>
          </a:p>
        </p:txBody>
      </p:sp>
      <p:pic>
        <p:nvPicPr>
          <p:cNvPr id="4101" name="Content Placeholder 7" descr="800px-Nomad-Tuareg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400" y="3695700"/>
            <a:ext cx="2413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Content Placeholder 5" descr="300px-VW_Touareg_II_V6_TD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975" y="4302125"/>
            <a:ext cx="23844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Терминология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en-US" sz="4000" b="1" smtClean="0">
              <a:solidFill>
                <a:srgbClr val="004D9A"/>
              </a:solidFill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n-US" sz="4000" b="1" smtClean="0">
              <a:solidFill>
                <a:srgbClr val="004D9A"/>
              </a:solidFill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n-US" sz="4000" b="1" smtClean="0">
                <a:solidFill>
                  <a:srgbClr val="004D9A"/>
                </a:solidFill>
                <a:ea typeface="Calibri" pitchFamily="34" charset="0"/>
                <a:cs typeface="Calibri" pitchFamily="34" charset="0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Терминология</a:t>
            </a:r>
            <a:endParaRPr lang="en-US" smtClean="0"/>
          </a:p>
        </p:txBody>
      </p:sp>
      <p:pic>
        <p:nvPicPr>
          <p:cNvPr id="5123" name="Content Placeholder 3" descr="Трудовые мигранты приносят экономике Казахстана 1,1 миллиарда долларов в год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657600" cy="2133600"/>
          </a:xfrm>
          <a:noFill/>
          <a:ln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28600" y="1465263"/>
            <a:ext cx="86868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200">
                <a:latin typeface="Arial" charset="0"/>
                <a:cs typeface="Times New Roman" pitchFamily="18" charset="0"/>
              </a:rPr>
              <a:t>Люди, совершающие миграцию, называются </a:t>
            </a:r>
            <a:r>
              <a:rPr lang="ru-RU" sz="2200" b="1" i="1">
                <a:latin typeface="Arial" charset="0"/>
                <a:cs typeface="Times New Roman" pitchFamily="18" charset="0"/>
              </a:rPr>
              <a:t>мигрантами</a:t>
            </a:r>
            <a:r>
              <a:rPr lang="ru-RU" sz="2200">
                <a:latin typeface="Arial" charset="0"/>
                <a:cs typeface="Times New Roman" pitchFamily="18" charset="0"/>
              </a:rPr>
              <a:t>. Различаются </a:t>
            </a:r>
            <a:r>
              <a:rPr lang="ru-RU" sz="2200" b="1" i="1">
                <a:latin typeface="Arial" charset="0"/>
                <a:cs typeface="Times New Roman" pitchFamily="18" charset="0"/>
              </a:rPr>
              <a:t>внешние миграции </a:t>
            </a:r>
            <a:r>
              <a:rPr lang="ru-RU" sz="2200">
                <a:latin typeface="Arial" charset="0"/>
                <a:cs typeface="Times New Roman" pitchFamily="18" charset="0"/>
              </a:rPr>
              <a:t>(межконтинентальные, межгосударственные) и </a:t>
            </a:r>
            <a:r>
              <a:rPr lang="ru-RU" sz="2200" b="1" i="1">
                <a:latin typeface="Arial" charset="0"/>
                <a:cs typeface="Times New Roman" pitchFamily="18" charset="0"/>
              </a:rPr>
              <a:t>внутренние</a:t>
            </a:r>
            <a:r>
              <a:rPr lang="ru-RU" sz="2200">
                <a:latin typeface="Arial" charset="0"/>
                <a:cs typeface="Times New Roman" pitchFamily="18" charset="0"/>
              </a:rPr>
              <a:t> (внутри страны — между регионами, </a:t>
            </a:r>
            <a:r>
              <a:rPr lang="ru-RU" sz="2200" u="sng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городами</a:t>
            </a:r>
            <a:r>
              <a:rPr lang="ru-RU" sz="2200">
                <a:latin typeface="Arial" charset="0"/>
                <a:cs typeface="Times New Roman" pitchFamily="18" charset="0"/>
              </a:rPr>
              <a:t>, сельской </a:t>
            </a:r>
            <a:r>
              <a:rPr lang="ru-RU" sz="2200" u="sng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местностью</a:t>
            </a:r>
            <a:r>
              <a:rPr lang="ru-RU" sz="2200">
                <a:latin typeface="Arial" charset="0"/>
                <a:cs typeface="Times New Roman" pitchFamily="18" charset="0"/>
              </a:rPr>
              <a:t> и т. д.).</a:t>
            </a:r>
            <a:endParaRPr lang="en-US" sz="2200">
              <a:latin typeface="Arial" charset="0"/>
              <a:cs typeface="Times New Roman" pitchFamily="18" charset="0"/>
            </a:endParaRPr>
          </a:p>
          <a:p>
            <a:endParaRPr lang="en-US" sz="1000"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ru-RU" sz="2200">
                <a:latin typeface="Arial" charset="0"/>
                <a:cs typeface="Times New Roman" pitchFamily="18" charset="0"/>
              </a:rPr>
              <a:t>Лица, переселившиеся за пределы страны — </a:t>
            </a:r>
            <a:r>
              <a:rPr lang="ru-RU" sz="2200" i="1" u="sng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эмигранты</a:t>
            </a:r>
            <a:r>
              <a:rPr lang="ru-RU" sz="2200">
                <a:latin typeface="Arial" charset="0"/>
                <a:cs typeface="Times New Roman" pitchFamily="18" charset="0"/>
              </a:rPr>
              <a:t>, переселившиеся в данную страну — </a:t>
            </a:r>
            <a:r>
              <a:rPr lang="ru-RU" sz="2200" i="1" u="sng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иммигранты</a:t>
            </a:r>
            <a:r>
              <a:rPr lang="ru-RU" sz="2200">
                <a:latin typeface="Arial" charset="0"/>
                <a:cs typeface="Times New Roman" pitchFamily="18" charset="0"/>
              </a:rPr>
              <a:t>. Разница между численностью первых и вторых — </a:t>
            </a:r>
            <a:r>
              <a:rPr lang="ru-RU" sz="2200" i="1">
                <a:latin typeface="Arial" charset="0"/>
                <a:cs typeface="Times New Roman" pitchFamily="18" charset="0"/>
              </a:rPr>
              <a:t>миграционное </a:t>
            </a:r>
            <a:r>
              <a:rPr lang="ru-RU" sz="2200" i="1" u="sng">
                <a:solidFill>
                  <a:srgbClr val="004D9A"/>
                </a:solidFill>
                <a:latin typeface="Arial" charset="0"/>
                <a:cs typeface="Times New Roman" pitchFamily="18" charset="0"/>
              </a:rPr>
              <a:t>сальдо</a:t>
            </a:r>
            <a:r>
              <a:rPr lang="ru-RU" sz="2200">
                <a:latin typeface="Arial" charset="0"/>
                <a:cs typeface="Times New Roman" pitchFamily="18" charset="0"/>
              </a:rPr>
              <a:t>, непосредственно влияющее на численность населения страны</a:t>
            </a:r>
            <a:endParaRPr lang="ru-RU" sz="2200">
              <a:latin typeface="Arial" charset="0"/>
            </a:endParaRPr>
          </a:p>
        </p:txBody>
      </p:sp>
      <p:pic>
        <p:nvPicPr>
          <p:cNvPr id="5125" name="Picture 4" descr="Таджикские мигранты нахлынут в Казахстан при ограничении въезда в Росс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4572000"/>
            <a:ext cx="3848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миграции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b="1" i="1" dirty="0" smtClean="0">
                <a:solidFill>
                  <a:srgbClr val="004D9A"/>
                </a:solidFill>
              </a:rPr>
              <a:t>По типам</a:t>
            </a:r>
            <a:r>
              <a:rPr lang="ru-RU" sz="1800" dirty="0" smtClean="0">
                <a:solidFill>
                  <a:srgbClr val="004D9A"/>
                </a:solidFill>
              </a:rPr>
              <a:t>: </a:t>
            </a:r>
            <a:r>
              <a:rPr lang="ru-RU" sz="2200" i="1" dirty="0" smtClean="0"/>
              <a:t>сезонная миграция, миграция из сельской местности в города, миграция из городов в сельскую местность, </a:t>
            </a:r>
            <a:r>
              <a:rPr lang="ru-RU" sz="2200" i="1" u="sng" dirty="0" smtClean="0">
                <a:solidFill>
                  <a:srgbClr val="004D9A"/>
                </a:solidFill>
              </a:rPr>
              <a:t>кочевничество</a:t>
            </a:r>
            <a:r>
              <a:rPr lang="ru-RU" sz="2200" i="1" dirty="0" smtClean="0"/>
              <a:t> и </a:t>
            </a:r>
            <a:r>
              <a:rPr lang="ru-RU" sz="2200" i="1" u="sng" dirty="0" smtClean="0">
                <a:solidFill>
                  <a:srgbClr val="004D9A"/>
                </a:solidFill>
              </a:rPr>
              <a:t>паломничество</a:t>
            </a:r>
            <a:r>
              <a:rPr lang="ru-RU" sz="2200" i="1" dirty="0" smtClean="0">
                <a:solidFill>
                  <a:srgbClr val="004D9A"/>
                </a:solidFill>
              </a:rPr>
              <a:t>,</a:t>
            </a:r>
            <a:r>
              <a:rPr lang="ru-RU" sz="2200" i="1" dirty="0" smtClean="0"/>
              <a:t> временная и долгосрочная, маятникообразная, приграничная и транзитная</a:t>
            </a:r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 marL="0" indent="0">
              <a:buFontTx/>
              <a:buNone/>
              <a:defRPr/>
            </a:pPr>
            <a:r>
              <a:rPr lang="ru-RU" sz="2800" b="1" i="1" dirty="0">
                <a:solidFill>
                  <a:srgbClr val="004D9A"/>
                </a:solidFill>
              </a:rPr>
              <a:t>По формам: </a:t>
            </a:r>
            <a:r>
              <a:rPr lang="ru-RU" sz="2200" i="1" dirty="0" smtClean="0"/>
              <a:t>общественно организованная и неорганизованная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r>
              <a:rPr lang="ru-RU" sz="2800" b="1" i="1" dirty="0">
                <a:solidFill>
                  <a:srgbClr val="004D9A"/>
                </a:solidFill>
              </a:rPr>
              <a:t>По причинам</a:t>
            </a:r>
            <a:r>
              <a:rPr lang="ru-RU" sz="1800" dirty="0" smtClean="0">
                <a:solidFill>
                  <a:srgbClr val="004D9A"/>
                </a:solidFill>
              </a:rPr>
              <a:t>:</a:t>
            </a:r>
            <a:endParaRPr lang="en-US" sz="1800" dirty="0" smtClean="0">
              <a:solidFill>
                <a:srgbClr val="004D9A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2200" i="1" dirty="0" smtClean="0"/>
              <a:t>экономическая</a:t>
            </a:r>
            <a:endParaRPr lang="en-US" sz="2200" i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200" i="1" dirty="0" smtClean="0"/>
              <a:t>социальная</a:t>
            </a:r>
            <a:endParaRPr lang="en-US" sz="2200" i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200" i="1" dirty="0" smtClean="0"/>
              <a:t>культурная</a:t>
            </a:r>
            <a:endParaRPr lang="en-US" sz="2200" i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200" i="1" dirty="0" smtClean="0"/>
              <a:t>политическая</a:t>
            </a:r>
            <a:endParaRPr lang="en-US" sz="2200" i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200" i="1" dirty="0" smtClean="0"/>
              <a:t>военная</a:t>
            </a:r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 marL="0" indent="0">
              <a:buFontTx/>
              <a:buNone/>
              <a:defRPr/>
            </a:pPr>
            <a:r>
              <a:rPr lang="ru-RU" sz="3000" b="1" i="1" dirty="0" smtClean="0">
                <a:solidFill>
                  <a:srgbClr val="004D9A"/>
                </a:solidFill>
              </a:rPr>
              <a:t>По стадиям</a:t>
            </a:r>
            <a:r>
              <a:rPr lang="ru-RU" sz="2400" i="1" dirty="0" smtClean="0">
                <a:solidFill>
                  <a:srgbClr val="004D9A"/>
                </a:solidFill>
              </a:rPr>
              <a:t>: </a:t>
            </a:r>
            <a:r>
              <a:rPr lang="ru-RU" sz="2200" i="1" dirty="0" smtClean="0"/>
              <a:t>принятие решений, территориальное </a:t>
            </a:r>
            <a:endParaRPr lang="en-US" sz="2200" i="1" dirty="0" smtClean="0"/>
          </a:p>
          <a:p>
            <a:pPr marL="0" indent="0">
              <a:buFontTx/>
              <a:buNone/>
              <a:defRPr/>
            </a:pPr>
            <a:r>
              <a:rPr lang="ru-RU" sz="2200" i="1" dirty="0" smtClean="0"/>
              <a:t>перемещение и адаптация</a:t>
            </a:r>
            <a:endParaRPr lang="en-US" sz="2200" i="1" dirty="0" smtClean="0"/>
          </a:p>
        </p:txBody>
      </p:sp>
      <p:pic>
        <p:nvPicPr>
          <p:cNvPr id="6148" name="Picture 3" descr="Половина кыргызстанцев еще не легализовались в Казахст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533400"/>
          </a:xfrm>
        </p:spPr>
        <p:txBody>
          <a:bodyPr/>
          <a:lstStyle/>
          <a:p>
            <a:r>
              <a:rPr lang="ru-RU" sz="3200" smtClean="0"/>
              <a:t>Причины внутренней и внешней миграции</a:t>
            </a:r>
            <a:endParaRPr lang="en-US" sz="320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smtClean="0"/>
              <a:t>Причинами </a:t>
            </a:r>
            <a:r>
              <a:rPr lang="ru-RU" sz="2800" b="1" i="1" smtClean="0">
                <a:solidFill>
                  <a:srgbClr val="004D9A"/>
                </a:solidFill>
              </a:rPr>
              <a:t>внутренних миграций </a:t>
            </a:r>
            <a:r>
              <a:rPr lang="ru-RU" sz="2800" smtClean="0"/>
              <a:t>являются поиск работы, улучшение жилищных условий, повышение уровня и изменение образа жизни, лечение и т. д. </a:t>
            </a:r>
          </a:p>
          <a:p>
            <a:pPr>
              <a:buFontTx/>
              <a:buNone/>
            </a:pPr>
            <a:endParaRPr lang="ru-RU" sz="2800" smtClean="0"/>
          </a:p>
          <a:p>
            <a:r>
              <a:rPr lang="ru-RU" sz="2800" smtClean="0"/>
              <a:t>Основной причиной </a:t>
            </a:r>
            <a:r>
              <a:rPr lang="ru-RU" sz="2800" b="1" i="1" smtClean="0">
                <a:solidFill>
                  <a:srgbClr val="004D9A"/>
                </a:solidFill>
              </a:rPr>
              <a:t>международной миграции </a:t>
            </a:r>
            <a:r>
              <a:rPr lang="ru-RU" sz="2800" smtClean="0"/>
              <a:t>является экономическая: разница в уровне </a:t>
            </a:r>
            <a:r>
              <a:rPr lang="ru-RU" sz="2800" u="sng" smtClean="0">
                <a:solidFill>
                  <a:srgbClr val="004D9A"/>
                </a:solidFill>
              </a:rPr>
              <a:t>заработной платы</a:t>
            </a:r>
            <a:r>
              <a:rPr lang="ru-RU" sz="2800" smtClean="0"/>
              <a:t>, которая может быть получена за одинаковую работу в разных странах мира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609600"/>
          </a:xfrm>
        </p:spPr>
        <p:txBody>
          <a:bodyPr/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ru-RU" sz="2000" smtClean="0"/>
              <a:t> Минимальный пакет для трансграничной борьбы с ТБ и противотуберкулезной помощи в Европейском регионе ВОЗ: консенсусное заявление Вольфхезе </a:t>
            </a:r>
            <a:endParaRPr lang="en-US" sz="2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029200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ru-RU" sz="3100" dirty="0" smtClean="0"/>
              <a:t>«Мигрант» - человек, переезжающий из страны своего обычного проживания [3]. </a:t>
            </a:r>
          </a:p>
          <a:p>
            <a:pPr>
              <a:defRPr/>
            </a:pPr>
            <a:r>
              <a:rPr lang="ru-RU" sz="3100" dirty="0" smtClean="0"/>
              <a:t>«Долговременный мигрант» - человек, переезжающий в страну, не являющуюся страной своего обычного проживания, на период в ≥365 дней (страна назначения становится его/ее новой страной обычного проживания) [3]. </a:t>
            </a:r>
          </a:p>
          <a:p>
            <a:pPr>
              <a:defRPr/>
            </a:pPr>
            <a:r>
              <a:rPr lang="ru-RU" sz="3100" dirty="0" smtClean="0"/>
              <a:t>«Кратковременный мигрант» - человек, переезжающий в страну, не являющуюся страной своего обычного проживания, по крайней мере на три месяца (но менее, чем на один год), за исключением случаев, когда миграция в эту страну происходит с целью проведения отпуска, посещения друзей и родственников, деловой поездки, получения медицинской помощи или паломничества [3]. 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6200" b="1" i="1" dirty="0" smtClean="0">
                <a:solidFill>
                  <a:srgbClr val="004D9A"/>
                </a:solidFill>
              </a:rPr>
              <a:t>«Недокументированный мигрант» </a:t>
            </a:r>
            <a:r>
              <a:rPr lang="ru-RU" sz="6200" b="1" i="1" dirty="0" smtClean="0"/>
              <a:t>- </a:t>
            </a:r>
            <a:r>
              <a:rPr lang="ru-RU" sz="6200" dirty="0" smtClean="0"/>
              <a:t>человек, который вследствие въезда в страну без законных документов или истечения срока визы не имеет легального статуса в транзитной или принимающей стране. Слово «нелегальный» не используется, поскольку вызывает ассоциации с преступлением [3].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3100" dirty="0" smtClean="0"/>
              <a:t>«Беженец»: согласно Конвенции о статусе беженцев 1951 г., беженец – это человек, который в силу вполне обоснованных опасений стать жертвой преследований по признаку расы, вероисповедания, гражданства,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 [3]. </a:t>
            </a:r>
          </a:p>
          <a:p>
            <a:pPr>
              <a:defRPr/>
            </a:pPr>
            <a:r>
              <a:rPr lang="ru-RU" sz="3100" dirty="0" smtClean="0"/>
              <a:t>«Лицо, ищущее убежища» - это человек, спасающийся от преследований в стране, не являющейся страной своего обычного проживания, и ожидающий решения по своему ходатайству о получении статуса беженца согласно соответствующим международным и национальным механизмам. В случае отрицательного решения его/ее могут выдворить из страны, за исключением случаев, когда разрешение остаться дается из гуманитарных соображений или на иных подобных основаниях. 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6200" b="1" i="1" dirty="0" smtClean="0">
                <a:solidFill>
                  <a:srgbClr val="004D9A"/>
                </a:solidFill>
              </a:rPr>
              <a:t>«Трудящийся-мигрант» </a:t>
            </a:r>
            <a:r>
              <a:rPr lang="ru-RU" sz="6200" dirty="0" smtClean="0"/>
              <a:t>- человек, который будет заниматься, занимается или занимался оплачиваемой деятельностью в государстве, гражданином которого он/она не является. (Статья 2(1), </a:t>
            </a:r>
            <a:r>
              <a:rPr lang="en-US" sz="6200" i="1" dirty="0" smtClean="0"/>
              <a:t>М</a:t>
            </a:r>
            <a:r>
              <a:rPr lang="ru-RU" sz="6200" i="1" dirty="0" smtClean="0"/>
              <a:t>еждународная Конвенция о защите прав всех трудящихся-мигрантов и членов их семей, 1990) [3]. 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/>
              <a:t>ПРОЕКТ </a:t>
            </a:r>
            <a:r>
              <a:rPr lang="ru-RU" sz="3600" dirty="0" smtClean="0"/>
              <a:t>«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Calibri" pitchFamily="34" charset="0"/>
                <a:cs typeface="Calibri" pitchFamily="34" charset="0"/>
              </a:rPr>
              <a:t>ремя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Calibri" pitchFamily="34" charset="0"/>
                <a:cs typeface="Calibri" pitchFamily="34" charset="0"/>
              </a:rPr>
              <a:t>туберкулеза среди мигрантов</a:t>
            </a:r>
            <a:r>
              <a:rPr lang="ru-RU" sz="3600" dirty="0" smtClean="0"/>
              <a:t>»</a:t>
            </a:r>
            <a:endParaRPr lang="en-US" sz="3600" dirty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smtClean="0"/>
          </a:p>
          <a:p>
            <a:endParaRPr lang="ru-RU" b="1" smtClean="0"/>
          </a:p>
          <a:p>
            <a:pPr>
              <a:buFont typeface="Wingdings" pitchFamily="2" charset="2"/>
              <a:buChar char="Ø"/>
            </a:pPr>
            <a:endParaRPr lang="ru-RU" sz="1800" i="1" smtClean="0"/>
          </a:p>
          <a:p>
            <a:pPr>
              <a:buFontTx/>
              <a:buNone/>
            </a:pPr>
            <a:endParaRPr lang="en-US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1387415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458200" cy="5562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Расчетное число мигрантов  в Республике Казахстан 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(Туркменистан не включен)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Источник:</a:t>
            </a:r>
            <a:r>
              <a:rPr lang="en-US" sz="1600" dirty="0" smtClean="0">
                <a:solidFill>
                  <a:schemeClr val="tx1"/>
                </a:solidFill>
              </a:rPr>
              <a:t>http://demoscope.ru/weekly/2010/0415/analit04.php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4999"/>
          <a:ext cx="8534400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200" b="1" dirty="0">
                <a:solidFill>
                  <a:schemeClr val="bg1"/>
                </a:solidFill>
                <a:latin typeface="Arial" charset="0"/>
              </a:rPr>
              <a:t>Масштабы </a:t>
            </a:r>
            <a:r>
              <a:rPr lang="ru-RU" sz="3200" b="1" dirty="0" smtClean="0">
                <a:solidFill>
                  <a:schemeClr val="bg1"/>
                </a:solidFill>
                <a:latin typeface="Arial" charset="0"/>
              </a:rPr>
              <a:t>миграции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1834</Words>
  <Application>Microsoft Office PowerPoint</Application>
  <PresentationFormat>On-screen Show (4:3)</PresentationFormat>
  <Paragraphs>193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Times</vt:lpstr>
      <vt:lpstr>Arial</vt:lpstr>
      <vt:lpstr>Calibri</vt:lpstr>
      <vt:lpstr>Times New Roman</vt:lpstr>
      <vt:lpstr>Wingdings</vt:lpstr>
      <vt:lpstr>Blank Presentation</vt:lpstr>
      <vt:lpstr>Обзор ситуации и оценка бремени туберкулеза среди мигрантов</vt:lpstr>
      <vt:lpstr>Slide 2</vt:lpstr>
      <vt:lpstr>Терминология</vt:lpstr>
      <vt:lpstr>Терминология</vt:lpstr>
      <vt:lpstr>Классификация миграции</vt:lpstr>
      <vt:lpstr>Причины внутренней и внешней миграции</vt:lpstr>
      <vt:lpstr>  Минимальный пакет для трансграничной борьбы с ТБ и противотуберкулезной помощи в Европейском регионе ВОЗ: консенсусное заявление Вольфхезе </vt:lpstr>
      <vt:lpstr>ПРОЕКТ «Бремя туберкулеза среди мигрантов»</vt:lpstr>
      <vt:lpstr>Расчетное число мигрантов  в Республике Казахстан   (Туркменистан не включен)                   Источник:http://demoscope.ru/weekly/2010/0415/analit04.php </vt:lpstr>
      <vt:lpstr>Slide 10</vt:lpstr>
      <vt:lpstr>По данным Международного валютного фонда, в 2011 году Казахстан занял 53 место среди 182 стран мира по объему ВВП - 214,84 миллиарда долларов. </vt:lpstr>
      <vt:lpstr>Потенциальная миграция по профессиям</vt:lpstr>
      <vt:lpstr>Потенциальная миграция по областям</vt:lpstr>
      <vt:lpstr>Эпидемиология Туберкулеза</vt:lpstr>
      <vt:lpstr>Эпидемиология Туберкулеза МЛУ ТБ в ЦАР</vt:lpstr>
      <vt:lpstr>Факторы Риска, Влияющие на Развитие Туберкулеза у Мигрантов </vt:lpstr>
      <vt:lpstr>Проблема ТБ в Казахстане как стране принимающей мигрантов: Фактор риска?</vt:lpstr>
      <vt:lpstr>Структура Заболеваемости Населения в 2011 году (По Данным Министерства Здравоохранения РК) </vt:lpstr>
      <vt:lpstr>Заболеваемость Активным Туберкулезом по Возрастным Группам в 2011 году (по данным МЗ РК) </vt:lpstr>
      <vt:lpstr>Правовые основы миграционного законодательства, включая оказание медицинской помощи мигрантам</vt:lpstr>
      <vt:lpstr>Комплексная Оценка Ситуации и Риска Развития Туберкулеза у Мигрантов</vt:lpstr>
      <vt:lpstr>Комплексная Оценка Ситуации и Риска Развития Туберкулеза у Мигрантов</vt:lpstr>
      <vt:lpstr>Комплексная Оценка Ситуации и Риска Развития Туберкулеза у Мигрантов</vt:lpstr>
      <vt:lpstr>Slide 24</vt:lpstr>
      <vt:lpstr>Комплексная Оценка Ситуации и Риска Развития Туберкулеза у Мигрантов Процентное соотношение случаев ТБ среди мигрантов ко всем случаем ТБ в своих странах</vt:lpstr>
      <vt:lpstr>Комплексная Оценка Ситуации и Риска Развития Туберкулеза у Мигрантов Расчетное число случаев ТБ среди мигрантов в Казахстане</vt:lpstr>
      <vt:lpstr>«Мигрантская» парадигма</vt:lpstr>
      <vt:lpstr>Факторы влияющие на уязвимость мигрантов к туберкулезу</vt:lpstr>
      <vt:lpstr>Предупреждение для горнолыжников и сноубордистов  – деревья не двигаются </vt:lpstr>
      <vt:lpstr>Slide 30</vt:lpstr>
    </vt:vector>
  </TitlesOfParts>
  <Company>Cueto &amp; Reed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Richard Reed</dc:creator>
  <cp:lastModifiedBy>atrusov</cp:lastModifiedBy>
  <cp:revision>144</cp:revision>
  <dcterms:created xsi:type="dcterms:W3CDTF">2006-09-13T21:20:12Z</dcterms:created>
  <dcterms:modified xsi:type="dcterms:W3CDTF">2013-05-10T14:51:48Z</dcterms:modified>
</cp:coreProperties>
</file>