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352" r:id="rId4"/>
    <p:sldId id="273" r:id="rId5"/>
    <p:sldId id="324" r:id="rId6"/>
    <p:sldId id="354" r:id="rId7"/>
    <p:sldId id="336" r:id="rId8"/>
    <p:sldId id="360" r:id="rId9"/>
    <p:sldId id="361" r:id="rId10"/>
    <p:sldId id="32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20" autoAdjust="0"/>
  </p:normalViewPr>
  <p:slideViewPr>
    <p:cSldViewPr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-_-\Desktop\&#1084;&#1072;&#1090;&#1077;&#1088;&#1080;&#1072;&#1083;&#1099;%20&#1076;&#1083;&#1103;%20&#1075;&#1086;&#1076;&#1086;&#1074;&#1086;&#1075;&#1086;%20&#1072;&#1085;&#1072;&#1083;&#1080;&#1079;&#1072;%202012%20&#1075;&#1086;&#1076;\&#1090;&#1072;&#1073;&#1083;&#1080;&#1094;&#1099;%20&#1082;%20&#1075;&#1086;&#1076;&#1086;&#1074;&#1086;&#1084;&#1091;%20&#1086;&#1090;&#1095;&#1077;&#1090;&#109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-_-\Desktop\&#1075;&#1088;&#1072;&#1092;&#1080;&#1082;&#1080;%20&#1082;%20&#1087;&#1088;&#1077;&#1079;&#1077;&#1085;&#1090;&#1072;&#1094;&#1080;&#1080;%20&#1082;&#1086;&#1085;&#1092;&#1077;&#1088;&#1077;&#1085;&#1094;&#1080;&#1080;%20&#1086;&#1090;%2013-14%20&#1085;&#1086;&#1103;&#1073;&#1088;&#1103;%202012%20&#1075;&#1086;&#1076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90;&#1072;&#1073;&#1083;&#1080;&#1094;&#1099;%20&#1082;%20&#1075;&#1086;&#1076;&#1086;&#1074;&#1086;&#1084;&#1091;%20&#1086;&#1090;&#1095;&#1077;&#1090;&#10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487</a:t>
                    </a:r>
                    <a:r>
                      <a:rPr lang="ru-RU"/>
                      <a:t> (32%)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106</a:t>
                    </a:r>
                    <a:r>
                      <a:rPr lang="ru-RU"/>
                      <a:t> (7%)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751</a:t>
                    </a:r>
                    <a:r>
                      <a:rPr lang="ru-RU"/>
                      <a:t> (49%)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435</a:t>
                    </a:r>
                    <a:r>
                      <a:rPr lang="ru-RU"/>
                      <a:t> (58%)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Лист2!$A$783:$A$787</c:f>
              <c:strCache>
                <c:ptCount val="5"/>
                <c:pt idx="0">
                  <c:v>ЛЖВ с сочетанной ВИЧ/ТБ инфекцией</c:v>
                </c:pt>
                <c:pt idx="1">
                  <c:v>получили профлечение котримаксозолом</c:v>
                </c:pt>
                <c:pt idx="2">
                  <c:v>получили профлечение изониазидом</c:v>
                </c:pt>
                <c:pt idx="3">
                  <c:v>находятся на АРТ</c:v>
                </c:pt>
                <c:pt idx="4">
                  <c:v>имеют вирусологическую эффективность</c:v>
                </c:pt>
              </c:strCache>
            </c:strRef>
          </c:cat>
          <c:val>
            <c:numRef>
              <c:f>Лист2!$B$783:$B$787</c:f>
              <c:numCache>
                <c:formatCode>General</c:formatCode>
                <c:ptCount val="5"/>
                <c:pt idx="0">
                  <c:v>1536</c:v>
                </c:pt>
                <c:pt idx="1">
                  <c:v>487</c:v>
                </c:pt>
                <c:pt idx="2">
                  <c:v>106</c:v>
                </c:pt>
                <c:pt idx="3">
                  <c:v>751</c:v>
                </c:pt>
                <c:pt idx="4">
                  <c:v>435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041536"/>
        <c:axId val="109043072"/>
      </c:barChart>
      <c:catAx>
        <c:axId val="10904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 i="0" baseline="0">
                <a:latin typeface="Calibri" pitchFamily="34" charset="0"/>
              </a:defRPr>
            </a:pPr>
            <a:endParaRPr lang="ru-RU"/>
          </a:p>
        </c:txPr>
        <c:crossAx val="109043072"/>
        <c:crosses val="autoZero"/>
        <c:auto val="1"/>
        <c:lblAlgn val="ctr"/>
        <c:lblOffset val="100"/>
        <c:noMultiLvlLbl val="0"/>
      </c:catAx>
      <c:valAx>
        <c:axId val="109043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9041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Лист1!$C$186:$I$186</c:f>
              <c:strCache>
                <c:ptCount val="7"/>
                <c:pt idx="0">
                  <c:v>имеют активный ТБ</c:v>
                </c:pt>
                <c:pt idx="1">
                  <c:v>выявлены как больные туберкулезом</c:v>
                </c:pt>
                <c:pt idx="2">
                  <c:v>находятся в МЛС</c:v>
                </c:pt>
                <c:pt idx="3">
                  <c:v>на 4 клинической стадии</c:v>
                </c:pt>
                <c:pt idx="4">
                  <c:v>имели положительный РГ</c:v>
                </c:pt>
                <c:pt idx="5">
                  <c:v>имели положительную ФГ</c:v>
                </c:pt>
                <c:pt idx="6">
                  <c:v>имели ТБ в анамнезе</c:v>
                </c:pt>
              </c:strCache>
            </c:strRef>
          </c:cat>
          <c:val>
            <c:numRef>
              <c:f>Лист1!$C$187:$I$187</c:f>
              <c:numCache>
                <c:formatCode>0%</c:formatCode>
                <c:ptCount val="7"/>
                <c:pt idx="0">
                  <c:v>0.47000000000000008</c:v>
                </c:pt>
                <c:pt idx="1">
                  <c:v>0.30000000000000032</c:v>
                </c:pt>
                <c:pt idx="2">
                  <c:v>0.13</c:v>
                </c:pt>
                <c:pt idx="3">
                  <c:v>0.11</c:v>
                </c:pt>
                <c:pt idx="4">
                  <c:v>0.58000000000000007</c:v>
                </c:pt>
                <c:pt idx="5">
                  <c:v>0.28000000000000008</c:v>
                </c:pt>
                <c:pt idx="6">
                  <c:v>0.38000000000000084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293568"/>
        <c:axId val="109295104"/>
      </c:barChart>
      <c:catAx>
        <c:axId val="109293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09295104"/>
        <c:crosses val="autoZero"/>
        <c:auto val="1"/>
        <c:lblAlgn val="ctr"/>
        <c:lblOffset val="100"/>
        <c:noMultiLvlLbl val="0"/>
      </c:catAx>
      <c:valAx>
        <c:axId val="10929510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9293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 b="1" i="0" baseline="0">
                    <a:latin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Лист2!$A$1274:$A$1281</c:f>
              <c:strCache>
                <c:ptCount val="8"/>
                <c:pt idx="0">
                  <c:v>гепатиты</c:v>
                </c:pt>
                <c:pt idx="1">
                  <c:v>другие ОЗ</c:v>
                </c:pt>
                <c:pt idx="2">
                  <c:v>опухоли</c:v>
                </c:pt>
                <c:pt idx="3">
                  <c:v>пневмонии</c:v>
                </c:pt>
                <c:pt idx="4">
                  <c:v>ПЦП</c:v>
                </c:pt>
                <c:pt idx="5">
                  <c:v>сепсис</c:v>
                </c:pt>
                <c:pt idx="6">
                  <c:v>туберкулез</c:v>
                </c:pt>
                <c:pt idx="7">
                  <c:v>цирроз печени </c:v>
                </c:pt>
              </c:strCache>
            </c:strRef>
          </c:cat>
          <c:val>
            <c:numRef>
              <c:f>Лист2!$B$1274:$B$1281</c:f>
              <c:numCache>
                <c:formatCode>0%</c:formatCode>
                <c:ptCount val="8"/>
                <c:pt idx="0">
                  <c:v>1.0000000000000005E-2</c:v>
                </c:pt>
                <c:pt idx="1">
                  <c:v>0.14000000000000001</c:v>
                </c:pt>
                <c:pt idx="2">
                  <c:v>4.0000000000000022E-2</c:v>
                </c:pt>
                <c:pt idx="3">
                  <c:v>0.11</c:v>
                </c:pt>
                <c:pt idx="4">
                  <c:v>1.0000000000000005E-2</c:v>
                </c:pt>
                <c:pt idx="5">
                  <c:v>0.05</c:v>
                </c:pt>
                <c:pt idx="6">
                  <c:v>0.52</c:v>
                </c:pt>
                <c:pt idx="7">
                  <c:v>0.12000000000000002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 b="1" i="0" baseline="0">
              <a:latin typeface="Calibri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2056B-4C52-42A0-B2FE-8128AA8BEFCC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8B120-D0CD-445D-B26F-9CB139563D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4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Наиболее точный метод исследования для подтверждения</a:t>
            </a:r>
          </a:p>
          <a:p>
            <a:r>
              <a:rPr lang="ru-RU" i="1" dirty="0" smtClean="0"/>
              <a:t>ПП — окрашивание мазков промывной жидкости БАС после</a:t>
            </a:r>
          </a:p>
          <a:p>
            <a:r>
              <a:rPr lang="ru-RU" i="1" dirty="0" smtClean="0"/>
              <a:t>бронхоскопии. При этом используют </a:t>
            </a:r>
            <a:r>
              <a:rPr lang="ru-RU" i="1" dirty="0" err="1" smtClean="0"/>
              <a:t>моноклональные</a:t>
            </a:r>
            <a:r>
              <a:rPr lang="ru-RU" i="1" dirty="0" smtClean="0"/>
              <a:t> анти-</a:t>
            </a:r>
          </a:p>
          <a:p>
            <a:r>
              <a:rPr lang="ru-RU" i="1" dirty="0" smtClean="0"/>
              <a:t>тела и метод серебрения. Клинический диагноз ПП, </a:t>
            </a:r>
            <a:r>
              <a:rPr lang="ru-RU" i="1" dirty="0" err="1" smtClean="0"/>
              <a:t>установ</a:t>
            </a:r>
            <a:r>
              <a:rPr lang="ru-RU" i="1" dirty="0" smtClean="0"/>
              <a:t>-</a:t>
            </a:r>
          </a:p>
          <a:p>
            <a:r>
              <a:rPr lang="ru-RU" i="1" dirty="0" smtClean="0"/>
              <a:t>ленный без подтверждения этими методами, у каждого </a:t>
            </a:r>
            <a:r>
              <a:rPr lang="ru-RU" i="1" dirty="0" err="1" smtClean="0"/>
              <a:t>вто</a:t>
            </a:r>
            <a:r>
              <a:rPr lang="ru-RU" i="1" dirty="0" smtClean="0"/>
              <a:t>-</a:t>
            </a:r>
          </a:p>
          <a:p>
            <a:r>
              <a:rPr lang="ru-RU" i="1" dirty="0" err="1" smtClean="0"/>
              <a:t>рого</a:t>
            </a:r>
            <a:r>
              <a:rPr lang="ru-RU" i="1" dirty="0" smtClean="0"/>
              <a:t> больного оказывается ошибочным.</a:t>
            </a:r>
          </a:p>
          <a:p>
            <a:r>
              <a:rPr lang="ru-RU" b="1" dirty="0" smtClean="0"/>
              <a:t>Инфекция, вызванная </a:t>
            </a:r>
            <a:r>
              <a:rPr lang="en-US" b="1" i="1" dirty="0" smtClean="0"/>
              <a:t>Mycobacterium </a:t>
            </a:r>
            <a:r>
              <a:rPr lang="en-US" b="1" i="1" dirty="0" err="1" smtClean="0"/>
              <a:t>avium</a:t>
            </a:r>
            <a:r>
              <a:rPr lang="en-US" b="1" i="1" dirty="0" smtClean="0"/>
              <a:t> – </a:t>
            </a:r>
            <a:r>
              <a:rPr lang="en-US" b="1" i="1" dirty="0" err="1" smtClean="0"/>
              <a:t>intracellulare</a:t>
            </a:r>
            <a:r>
              <a:rPr lang="en-US" b="1" i="1" dirty="0" smtClean="0"/>
              <a:t>,</a:t>
            </a:r>
            <a:endParaRPr lang="ru-RU" b="1" i="1" dirty="0" smtClean="0"/>
          </a:p>
          <a:p>
            <a:r>
              <a:rPr lang="ru-RU" dirty="0" smtClean="0"/>
              <a:t>В мазках мокроты </a:t>
            </a:r>
            <a:r>
              <a:rPr lang="ru-RU" i="1" dirty="0" smtClean="0"/>
              <a:t>M. </a:t>
            </a:r>
            <a:r>
              <a:rPr lang="ru-RU" i="1" dirty="0" err="1" smtClean="0"/>
              <a:t>аvium</a:t>
            </a:r>
            <a:r>
              <a:rPr lang="ru-RU" i="1" dirty="0" smtClean="0"/>
              <a:t> и М. </a:t>
            </a:r>
            <a:r>
              <a:rPr lang="ru-RU" i="1" dirty="0" err="1" smtClean="0"/>
              <a:t>intracellulare</a:t>
            </a:r>
            <a:r>
              <a:rPr lang="ru-RU" i="1" dirty="0" smtClean="0"/>
              <a:t> окрашивают по</a:t>
            </a:r>
          </a:p>
          <a:p>
            <a:r>
              <a:rPr lang="ru-RU" dirty="0" smtClean="0"/>
              <a:t>методу </a:t>
            </a:r>
            <a:r>
              <a:rPr lang="ru-RU" dirty="0" err="1" smtClean="0"/>
              <a:t>Циля</a:t>
            </a:r>
            <a:r>
              <a:rPr lang="ru-RU" dirty="0" smtClean="0"/>
              <a:t> – </a:t>
            </a:r>
            <a:r>
              <a:rPr lang="ru-RU" dirty="0" err="1" smtClean="0"/>
              <a:t>Нильсена</a:t>
            </a:r>
            <a:r>
              <a:rPr lang="ru-RU" dirty="0" smtClean="0"/>
              <a:t>. При выявлении микобактерий в мазке</a:t>
            </a:r>
          </a:p>
          <a:p>
            <a:r>
              <a:rPr lang="ru-RU" dirty="0" smtClean="0"/>
              <a:t>экспресс-исследование на ДНК </a:t>
            </a:r>
            <a:r>
              <a:rPr lang="ru-RU" i="1" dirty="0" smtClean="0"/>
              <a:t>М. </a:t>
            </a:r>
            <a:r>
              <a:rPr lang="ru-RU" i="1" dirty="0" err="1" smtClean="0"/>
              <a:t>tuberculosis</a:t>
            </a:r>
            <a:r>
              <a:rPr lang="ru-RU" i="1" dirty="0" smtClean="0"/>
              <a:t> позволяет </a:t>
            </a:r>
            <a:r>
              <a:rPr lang="ru-RU" i="1" dirty="0" err="1" smtClean="0"/>
              <a:t>отли</a:t>
            </a:r>
            <a:r>
              <a:rPr lang="ru-RU" i="1" dirty="0" smtClean="0"/>
              <a:t>-</a:t>
            </a:r>
          </a:p>
          <a:p>
            <a:r>
              <a:rPr lang="ru-RU" dirty="0" err="1" smtClean="0"/>
              <a:t>чить</a:t>
            </a:r>
            <a:r>
              <a:rPr lang="ru-RU" dirty="0" smtClean="0"/>
              <a:t> </a:t>
            </a:r>
            <a:r>
              <a:rPr lang="ru-RU" dirty="0" err="1" smtClean="0"/>
              <a:t>атипичные</a:t>
            </a:r>
            <a:r>
              <a:rPr lang="ru-RU" dirty="0" smtClean="0"/>
              <a:t> микобактерии от МБТ.</a:t>
            </a:r>
          </a:p>
          <a:p>
            <a:r>
              <a:rPr lang="ru-RU" i="1" dirty="0" smtClean="0"/>
              <a:t>Одним из высокочувствительных методов диагностики является проведение бронхоскопии с исследованием бронхоальвеолярной  </a:t>
            </a:r>
            <a:r>
              <a:rPr lang="ru-RU" i="1" dirty="0" err="1" smtClean="0"/>
              <a:t>лаважной</a:t>
            </a:r>
            <a:r>
              <a:rPr lang="ru-RU" i="1" dirty="0" smtClean="0"/>
              <a:t> жидкости и </a:t>
            </a:r>
            <a:r>
              <a:rPr lang="ru-RU" i="1" dirty="0" err="1" smtClean="0"/>
              <a:t>биоптатов</a:t>
            </a:r>
            <a:r>
              <a:rPr lang="ru-RU" i="1" dirty="0" smtClean="0"/>
              <a:t> бронхов с помощью ПЦР для выявления генетического материала М. </a:t>
            </a:r>
            <a:r>
              <a:rPr lang="ru-RU" i="1" dirty="0" err="1" smtClean="0"/>
              <a:t>tuberculosis</a:t>
            </a:r>
            <a:r>
              <a:rPr lang="ru-RU" i="1" dirty="0" smtClean="0"/>
              <a:t>, </a:t>
            </a:r>
            <a:r>
              <a:rPr lang="ru-RU" i="1" dirty="0" err="1" smtClean="0"/>
              <a:t>Cytomegalovirus</a:t>
            </a:r>
            <a:r>
              <a:rPr lang="ru-RU" i="1" dirty="0" smtClean="0"/>
              <a:t>, </a:t>
            </a:r>
            <a:r>
              <a:rPr lang="en-US" i="1" dirty="0" smtClean="0"/>
              <a:t>Herpes simplex 1-</a:t>
            </a:r>
            <a:r>
              <a:rPr lang="ru-RU" i="1" dirty="0" smtClean="0"/>
              <a:t>го и 2-го типов, </a:t>
            </a:r>
            <a:r>
              <a:rPr lang="en-US" i="1" dirty="0" err="1" smtClean="0"/>
              <a:t>Toxoplasma</a:t>
            </a:r>
            <a:r>
              <a:rPr lang="en-US" i="1" dirty="0" smtClean="0"/>
              <a:t> </a:t>
            </a:r>
            <a:r>
              <a:rPr lang="en-US" i="1" dirty="0" err="1" smtClean="0"/>
              <a:t>gondii</a:t>
            </a:r>
            <a:r>
              <a:rPr lang="en-US" i="1" dirty="0" smtClean="0"/>
              <a:t> </a:t>
            </a:r>
            <a:r>
              <a:rPr lang="ru-RU" i="1" dirty="0" smtClean="0"/>
              <a:t>и др. </a:t>
            </a:r>
          </a:p>
          <a:p>
            <a:r>
              <a:rPr lang="ru-RU" i="1" dirty="0" smtClean="0"/>
              <a:t>У ряда больных возникает необходимость в исследовании крови, мочи, слюны и кала на наличие генетического материала возбудителей оппортунистических инфекций для подтверждения системности поражения.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8B120-D0CD-445D-B26F-9CB139563DD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08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2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53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723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286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160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14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80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54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85C-F9FB-4A40-BA56-7994DD50AD5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08/05/2013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D424-8179-49A6-94ED-EE845D67F41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6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Проблемные вопросы в оказании медицинской помощи лицам с сочетанной ВИЧ/ТБ инфекцией.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861048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Касымбекова Сайранкуль</a:t>
            </a:r>
          </a:p>
          <a:p>
            <a:pPr algn="r"/>
            <a:r>
              <a:rPr lang="ru-RU" dirty="0" smtClean="0"/>
              <a:t>г. Астана 16-17 мая 2013 года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Calibri" pitchFamily="34" charset="0"/>
              </a:rPr>
              <a:t>Лечение ЛЖВ с сочетанной инфекцией ВИЧ и туберкулез (на 01.01.2013 года).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Calibri" pitchFamily="34" charset="0"/>
              </a:rPr>
              <a:t>Структура ЛЖВ с сочетанной ВИЧ/ТБ инфекцией (на 01.01.2013 года).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Причины смерти, связанные с ВИЧ-инфекцией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Диагностика и дифференциальная диагностика туберкулеза, сочетанного с ВИЧ-инфекцией.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Несоблюдение пациентами режимов противотуберкулезной и антиретровирусной терапии.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Оказание лечебно-профилактической помощи социально-дезадабтированным лицам (иностранцы,  лица без определенного места жительства, лица в местах лишения свободы, потребители инъекционных наркотиков).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Подготовка специалистов ПМСП, УКУИС, фтизиатрической службы по вопросам ведения пациентов с сочетанной ВИЧ/ТБ инфекцией.</a:t>
            </a:r>
          </a:p>
          <a:p>
            <a:pPr algn="just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Проведение комплексного инструментального обследования, диагностической биопсии, молекулярных методов диагностики.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Пути решения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760640"/>
          </a:xfrm>
        </p:spPr>
        <p:txBody>
          <a:bodyPr>
            <a:normAutofit fontScale="55000" lnSpcReduction="20000"/>
          </a:bodyPr>
          <a:lstStyle/>
          <a:p>
            <a:pPr algn="just"/>
            <a:endParaRPr lang="ru-RU" sz="4200" dirty="0" smtClean="0"/>
          </a:p>
          <a:p>
            <a:pPr algn="just"/>
            <a:r>
              <a:rPr lang="ru-RU" sz="4200" dirty="0" smtClean="0"/>
              <a:t>Работа </a:t>
            </a:r>
            <a:r>
              <a:rPr lang="ru-RU" sz="4200" dirty="0" smtClean="0"/>
              <a:t>патронажных медсестер в центрах СПИД, для выработки приверженности к приему противотуберкулезных и антиретровирусных препаратов</a:t>
            </a:r>
            <a:r>
              <a:rPr lang="ru-RU" sz="4200" dirty="0" smtClean="0"/>
              <a:t>.</a:t>
            </a:r>
          </a:p>
          <a:p>
            <a:pPr algn="just"/>
            <a:endParaRPr lang="ru-RU" sz="4200" dirty="0" smtClean="0"/>
          </a:p>
          <a:p>
            <a:pPr algn="just"/>
            <a:endParaRPr lang="ru-RU" sz="4200" dirty="0" smtClean="0"/>
          </a:p>
          <a:p>
            <a:pPr algn="just"/>
            <a:r>
              <a:rPr lang="ru-RU" sz="4200" dirty="0" smtClean="0"/>
              <a:t>Выделить ставки аутрич-работников для консультирования </a:t>
            </a:r>
            <a:r>
              <a:rPr lang="ru-RU" sz="4200" dirty="0" smtClean="0"/>
              <a:t>потребителей инъекционных </a:t>
            </a:r>
            <a:r>
              <a:rPr lang="ru-RU" sz="4200" dirty="0" smtClean="0"/>
              <a:t>наркотиков, с сочетанной ВИЧ/ТБ инфекцией по вопросам диагностики и лечения коинфекции в программы «Снижения вреда</a:t>
            </a:r>
            <a:r>
              <a:rPr lang="ru-RU" sz="4200" dirty="0" smtClean="0"/>
              <a:t>».</a:t>
            </a:r>
          </a:p>
          <a:p>
            <a:pPr algn="just"/>
            <a:endParaRPr lang="ru-RU" sz="42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4200" dirty="0" smtClean="0"/>
              <a:t>Мультидисциплинарный подход и выдача продуктовых пакетов, поливитаминов для ЛЖВ с сочетанной ВИЧ/ТБ инфекцией и обеспечение закупа необходимых препаратов для симптоматического лечения побочных эффектов от противотуберкулезных и антиретровирусных препаратов.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Пути решения (3,4)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Расширение программ заместительной опийоидной терапии с интеграцией в фтизиатрическую службу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Обучение специалистов фтизиатрической службы и службы ПМСП, УКУИС по вопросам ведения пациентов с сочетанной ВИЧ/ТБ инфекцией.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772400" cy="136207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419</Words>
  <Application>Microsoft Office PowerPoint</Application>
  <PresentationFormat>Экран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Office Theme</vt:lpstr>
      <vt:lpstr> Проблемные вопросы в оказании медицинской помощи лицам с сочетанной ВИЧ/ТБ инфекцией. </vt:lpstr>
      <vt:lpstr>Лечение ЛЖВ с сочетанной инфекцией ВИЧ и туберкулез (на 01.01.2013 года).</vt:lpstr>
      <vt:lpstr>Структура ЛЖВ с сочетанной ВИЧ/ТБ инфекцией (на 01.01.2013 года).</vt:lpstr>
      <vt:lpstr>Причины смерти, связанные с ВИЧ-инфекцией </vt:lpstr>
      <vt:lpstr>Проблемные вопросы</vt:lpstr>
      <vt:lpstr>Пути решения (1)</vt:lpstr>
      <vt:lpstr>Пути решения (2)</vt:lpstr>
      <vt:lpstr>Пути решения (3,4)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клинических данных на основе системы электронного слежения за случаями ВИЧ-инфекции</dc:title>
  <dc:creator>-_-</dc:creator>
  <cp:lastModifiedBy>Owner</cp:lastModifiedBy>
  <cp:revision>185</cp:revision>
  <dcterms:created xsi:type="dcterms:W3CDTF">2013-03-09T04:41:38Z</dcterms:created>
  <dcterms:modified xsi:type="dcterms:W3CDTF">2013-05-08T10:38:25Z</dcterms:modified>
</cp:coreProperties>
</file>