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2" r:id="rId3"/>
    <p:sldId id="258" r:id="rId4"/>
    <p:sldId id="263" r:id="rId5"/>
    <p:sldId id="260" r:id="rId6"/>
    <p:sldId id="271" r:id="rId7"/>
    <p:sldId id="264" r:id="rId8"/>
    <p:sldId id="262" r:id="rId9"/>
    <p:sldId id="265" r:id="rId10"/>
    <p:sldId id="266" r:id="rId11"/>
    <p:sldId id="268" r:id="rId12"/>
    <p:sldId id="270" r:id="rId13"/>
    <p:sldId id="283" r:id="rId14"/>
    <p:sldId id="284" r:id="rId15"/>
    <p:sldId id="288" r:id="rId16"/>
    <p:sldId id="277" r:id="rId17"/>
    <p:sldId id="273" r:id="rId18"/>
    <p:sldId id="276" r:id="rId19"/>
    <p:sldId id="280" r:id="rId20"/>
    <p:sldId id="289" r:id="rId21"/>
    <p:sldId id="279" r:id="rId22"/>
    <p:sldId id="281" r:id="rId2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51" autoAdjust="0"/>
  </p:normalViewPr>
  <p:slideViewPr>
    <p:cSldViewPr>
      <p:cViewPr>
        <p:scale>
          <a:sx n="115" d="100"/>
          <a:sy n="115" d="100"/>
        </p:scale>
        <p:origin x="-96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4" d="100"/>
        <a:sy n="184" d="100"/>
      </p:scale>
      <p:origin x="0" y="66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8D8B2-90A5-435F-BFBA-4F83D5CC4E43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C0AD0-B0A3-49B4-8B8C-18B5397BD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34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54593-9F0E-4974-9A17-00BD7611B113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C74BC-2830-4E7B-9502-434FB31E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Акимы, депутаты, зам министры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45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BCEC6-5C96-43A0-A3C4-7903310F2624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70D670-E19A-49E9-936A-E846B36B28F1}" type="slidenum">
              <a:rPr lang="ru-RU"/>
              <a:pPr eaLnBrk="1" hangingPunct="1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49862" y="9378515"/>
            <a:ext cx="2946275" cy="4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6625171-EE81-4F0B-BC23-69BA9CE0EA0C}" type="slidenum">
              <a:rPr lang="ru-RU" sz="1200">
                <a:latin typeface="Calibri" pitchFamily="34" charset="0"/>
                <a:cs typeface="Arial" charset="0"/>
              </a:rPr>
              <a:pPr algn="r" eaLnBrk="1" hangingPunct="1"/>
              <a:t>21</a:t>
            </a:fld>
            <a:endParaRPr lang="ru-RU" sz="1200">
              <a:latin typeface="Calibri" pitchFamily="34" charset="0"/>
              <a:cs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2950"/>
            <a:ext cx="4932363" cy="3700463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844" y="4690943"/>
            <a:ext cx="5439988" cy="4443076"/>
          </a:xfrm>
          <a:noFill/>
        </p:spPr>
        <p:txBody>
          <a:bodyPr lIns="89730" tIns="44865" rIns="89730" bIns="44865"/>
          <a:lstStyle/>
          <a:p>
            <a:pPr>
              <a:spcBef>
                <a:spcPct val="0"/>
              </a:spcBef>
            </a:pPr>
            <a:r>
              <a:rPr lang="ru-RU" smtClean="0"/>
              <a:t>И тогда мы можете ответить на вопрос «Можете ли вы представить мир туберкулеза?» - Да, мы можем. 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6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5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1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2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8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3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F252-7A8B-4E8C-8791-D0A0DD3AB84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1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Необходимость </a:t>
            </a:r>
            <a:r>
              <a:rPr lang="ru-RU" b="1" dirty="0" err="1" smtClean="0"/>
              <a:t>странового</a:t>
            </a:r>
            <a:r>
              <a:rPr lang="ru-RU" b="1" dirty="0" smtClean="0"/>
              <a:t> диалога </a:t>
            </a:r>
            <a:r>
              <a:rPr lang="en-US" b="1" dirty="0" err="1"/>
              <a:t>для</a:t>
            </a:r>
            <a:r>
              <a:rPr lang="en-US" b="1" dirty="0"/>
              <a:t> </a:t>
            </a:r>
            <a:r>
              <a:rPr lang="en-US" b="1" dirty="0" err="1"/>
              <a:t>составления</a:t>
            </a:r>
            <a:r>
              <a:rPr lang="en-US" b="1" dirty="0"/>
              <a:t> </a:t>
            </a:r>
            <a:r>
              <a:rPr lang="en-US" b="1" dirty="0" err="1"/>
              <a:t>заявки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ru-RU" b="1" dirty="0"/>
              <a:t>новый </a:t>
            </a:r>
            <a:r>
              <a:rPr lang="en-US" b="1" dirty="0" err="1"/>
              <a:t>грант</a:t>
            </a:r>
            <a:r>
              <a:rPr lang="en-US" b="1" dirty="0"/>
              <a:t> </a:t>
            </a:r>
            <a:r>
              <a:rPr lang="ru-RU" b="1" dirty="0" smtClean="0"/>
              <a:t>ГФ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858000" cy="175260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0099"/>
                </a:solidFill>
              </a:rPr>
              <a:t>Для обсуждения на</a:t>
            </a:r>
            <a:r>
              <a:rPr lang="en-US" sz="2000" b="1" dirty="0" smtClean="0">
                <a:solidFill>
                  <a:srgbClr val="000099"/>
                </a:solidFill>
              </a:rPr>
              <a:t> </a:t>
            </a:r>
            <a:r>
              <a:rPr lang="kk-KZ" sz="2000" b="1" dirty="0" smtClean="0">
                <a:solidFill>
                  <a:srgbClr val="000099"/>
                </a:solidFill>
              </a:rPr>
              <a:t>заседании </a:t>
            </a:r>
            <a:r>
              <a:rPr lang="en-US" sz="2000" b="1" dirty="0" smtClean="0">
                <a:solidFill>
                  <a:srgbClr val="000099"/>
                </a:solidFill>
              </a:rPr>
              <a:t>C</a:t>
            </a:r>
            <a:r>
              <a:rPr lang="ru-RU" sz="2000" b="1" dirty="0" smtClean="0">
                <a:solidFill>
                  <a:srgbClr val="000099"/>
                </a:solidFill>
              </a:rPr>
              <a:t>КК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0099"/>
                </a:solidFill>
              </a:rPr>
              <a:t>17 мая 2013 года</a:t>
            </a:r>
            <a:endParaRPr lang="en-US" sz="2000" b="1" dirty="0" smtClean="0">
              <a:solidFill>
                <a:srgbClr val="000099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0099"/>
                </a:solidFill>
              </a:rPr>
              <a:t>Индира </a:t>
            </a:r>
            <a:r>
              <a:rPr lang="ru-RU" sz="2000" b="1" dirty="0" err="1" smtClean="0">
                <a:solidFill>
                  <a:srgbClr val="000099"/>
                </a:solidFill>
              </a:rPr>
              <a:t>Айтмагамбетова</a:t>
            </a:r>
            <a:r>
              <a:rPr lang="en-US" sz="2000" b="1" dirty="0" smtClean="0">
                <a:solidFill>
                  <a:srgbClr val="000099"/>
                </a:solidFill>
              </a:rPr>
              <a:t>, </a:t>
            </a:r>
            <a:r>
              <a:rPr lang="ru-RU" sz="2000" b="1" dirty="0" smtClean="0">
                <a:solidFill>
                  <a:srgbClr val="000099"/>
                </a:solidFill>
              </a:rPr>
              <a:t>к.м.н.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000099"/>
                </a:solidFill>
              </a:rPr>
              <a:t>Член СКК, Исполнительный директор </a:t>
            </a:r>
            <a:r>
              <a:rPr lang="en-US" sz="2000" b="1" dirty="0" smtClean="0">
                <a:solidFill>
                  <a:srgbClr val="000099"/>
                </a:solidFill>
              </a:rPr>
              <a:t>CDC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69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План мероприятий по </a:t>
            </a:r>
            <a:r>
              <a:rPr lang="ru-RU" b="1" dirty="0" err="1"/>
              <a:t>страновому</a:t>
            </a:r>
            <a:r>
              <a:rPr lang="ru-RU" b="1" dirty="0"/>
              <a:t> </a:t>
            </a:r>
            <a:r>
              <a:rPr lang="ru-RU" b="1" dirty="0" smtClean="0"/>
              <a:t>диалогу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2" indent="-457200">
              <a:buAutoNum type="arabicPeriod" startAt="2"/>
            </a:pPr>
            <a:r>
              <a:rPr lang="ru-RU" sz="2000" dirty="0"/>
              <a:t>Представление  на рассмотрение и утверждение СПБ с ТБ и М/ШЛУ ТБ на период 2013-2020гг. на заседание Национального </a:t>
            </a:r>
            <a:r>
              <a:rPr lang="ru-RU" sz="2000" dirty="0" smtClean="0"/>
              <a:t>Координационного совета </a:t>
            </a:r>
            <a:r>
              <a:rPr lang="ru-RU" sz="2000" dirty="0"/>
              <a:t>по охране здоровья при Правительстве Республики Казахстан (июнь 2013г.). </a:t>
            </a:r>
            <a:endParaRPr lang="ru-RU" sz="2000" dirty="0" smtClean="0"/>
          </a:p>
          <a:p>
            <a:pPr marL="457200" lvl="2" indent="-457200">
              <a:buAutoNum type="arabicPeriod" startAt="2"/>
            </a:pPr>
            <a:endParaRPr lang="ru-RU" sz="2000" b="1" dirty="0"/>
          </a:p>
          <a:p>
            <a:pPr marL="457200" lvl="2" indent="-457200">
              <a:buAutoNum type="arabicPeriod" startAt="2"/>
            </a:pPr>
            <a:r>
              <a:rPr lang="ru-RU" sz="2000" dirty="0" smtClean="0"/>
              <a:t>Разработка Плана </a:t>
            </a:r>
            <a:r>
              <a:rPr lang="ru-RU" sz="2000" b="1" dirty="0" smtClean="0"/>
              <a:t>поэтапного</a:t>
            </a:r>
            <a:r>
              <a:rPr lang="ru-RU" sz="2000" dirty="0" smtClean="0"/>
              <a:t> </a:t>
            </a:r>
            <a:r>
              <a:rPr lang="ru-RU" sz="2000" dirty="0"/>
              <a:t>реформирования противотуберкулезных мероприятий </a:t>
            </a:r>
            <a:r>
              <a:rPr lang="ru-RU" sz="2000" b="1" dirty="0"/>
              <a:t>в гражданском и пенитенциарном секторах здравоохранения</a:t>
            </a:r>
            <a:r>
              <a:rPr lang="ru-RU" sz="2000" dirty="0"/>
              <a:t> Казахстана на основе внедрения в 2014г. в пилотных проектах, а с 2015г. начать повсеместное расширение,  данных инновационных подходов</a:t>
            </a:r>
            <a:r>
              <a:rPr lang="ru-RU" sz="2000" dirty="0" smtClean="0"/>
              <a:t>, </a:t>
            </a:r>
            <a:r>
              <a:rPr lang="ru-RU" sz="2000" dirty="0"/>
              <a:t>рекомендованных </a:t>
            </a:r>
            <a:r>
              <a:rPr lang="ru-RU" sz="2000" dirty="0" smtClean="0"/>
              <a:t>ВОЗ.</a:t>
            </a:r>
          </a:p>
          <a:p>
            <a:pPr marL="457200" lvl="2" indent="-457200">
              <a:buAutoNum type="arabicPeriod" startAt="2"/>
            </a:pPr>
            <a:endParaRPr lang="ru-RU" sz="2000" dirty="0" smtClean="0"/>
          </a:p>
          <a:p>
            <a:pPr marL="457200" lvl="2" indent="-457200">
              <a:buAutoNum type="arabicPeriod" startAt="2"/>
            </a:pPr>
            <a:r>
              <a:rPr lang="ru-RU" sz="2000" dirty="0" smtClean="0"/>
              <a:t>Разработка Концептуальной заявки 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/>
              <a:t>получение</a:t>
            </a:r>
            <a:r>
              <a:rPr lang="en-US" sz="2000" dirty="0"/>
              <a:t> </a:t>
            </a:r>
            <a:r>
              <a:rPr lang="en-US" sz="2000" dirty="0" err="1"/>
              <a:t>гранта</a:t>
            </a:r>
            <a:r>
              <a:rPr lang="en-US" sz="2000" dirty="0"/>
              <a:t> </a:t>
            </a:r>
            <a:r>
              <a:rPr lang="ru-RU" sz="2000" dirty="0" smtClean="0"/>
              <a:t>ГФ </a:t>
            </a:r>
            <a:r>
              <a:rPr lang="en-US" sz="2000" dirty="0" err="1"/>
              <a:t>на</a:t>
            </a:r>
            <a:r>
              <a:rPr lang="en-US" sz="2000" dirty="0"/>
              <a:t> 2014 - 2016</a:t>
            </a:r>
            <a:r>
              <a:rPr lang="ru-RU" sz="2000" dirty="0"/>
              <a:t> годы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ru-RU" sz="2000" dirty="0"/>
              <a:t>Н</a:t>
            </a:r>
            <a:r>
              <a:rPr lang="en-US" sz="2000" dirty="0" err="1"/>
              <a:t>овой</a:t>
            </a:r>
            <a:r>
              <a:rPr lang="en-US" sz="2000" dirty="0"/>
              <a:t> </a:t>
            </a:r>
            <a:r>
              <a:rPr lang="en-US" sz="2000" dirty="0" err="1"/>
              <a:t>модели</a:t>
            </a:r>
            <a:r>
              <a:rPr lang="en-US" sz="2000" dirty="0"/>
              <a:t> </a:t>
            </a:r>
            <a:r>
              <a:rPr lang="en-US" sz="2000" dirty="0" err="1"/>
              <a:t>финансирования</a:t>
            </a:r>
            <a:r>
              <a:rPr lang="en-US" sz="2000" dirty="0"/>
              <a:t> </a:t>
            </a:r>
            <a:r>
              <a:rPr lang="ru-RU" sz="2000" dirty="0"/>
              <a:t>по компоненту </a:t>
            </a:r>
            <a:r>
              <a:rPr lang="ru-RU" sz="2000" dirty="0" smtClean="0"/>
              <a:t>Туберкулез</a:t>
            </a:r>
            <a:r>
              <a:rPr lang="ru-RU" sz="2000" dirty="0"/>
              <a:t>» в Республике </a:t>
            </a:r>
            <a:r>
              <a:rPr lang="ru-RU" sz="2000" dirty="0" smtClean="0"/>
              <a:t>Казахстан (июнь- сентябрь 2013г.)</a:t>
            </a:r>
          </a:p>
          <a:p>
            <a:pPr marL="457200" lvl="2" indent="-457200">
              <a:buAutoNum type="arabicPeriod" startAt="2"/>
            </a:pPr>
            <a:endParaRPr lang="ru-RU" sz="2000" dirty="0" smtClean="0"/>
          </a:p>
          <a:p>
            <a:pPr marL="457200" lvl="2" indent="-457200">
              <a:buAutoNum type="arabicPeriod" startAt="2"/>
            </a:pPr>
            <a:r>
              <a:rPr lang="ru-RU" sz="2000" dirty="0" smtClean="0"/>
              <a:t>Представление </a:t>
            </a:r>
            <a:r>
              <a:rPr lang="ru-RU" sz="2000" dirty="0"/>
              <a:t>в Техническую группу (ТРГ) </a:t>
            </a:r>
            <a:r>
              <a:rPr lang="ru-RU" sz="2000" dirty="0" smtClean="0"/>
              <a:t>ГФ </a:t>
            </a:r>
            <a:r>
              <a:rPr lang="ru-RU" sz="2000" dirty="0"/>
              <a:t>«Концептуальную заявку» на получение гранта ГФСТМ на 2014 - 2016 годы</a:t>
            </a:r>
            <a:r>
              <a:rPr lang="ru-RU" sz="2000" dirty="0" smtClean="0"/>
              <a:t>  (октябрь 2013 г.)</a:t>
            </a:r>
          </a:p>
          <a:p>
            <a:pPr marL="0" indent="0">
              <a:buNone/>
            </a:pPr>
            <a:r>
              <a:rPr lang="ru-RU" sz="1600" dirty="0" smtClean="0"/>
              <a:t> 	</a:t>
            </a:r>
            <a:endParaRPr lang="ru-RU" sz="1200" dirty="0" smtClean="0"/>
          </a:p>
          <a:p>
            <a:pPr lvl="2"/>
            <a:endParaRPr lang="ru-RU" sz="1600" dirty="0" smtClean="0"/>
          </a:p>
          <a:p>
            <a:pPr lvl="1"/>
            <a:endParaRPr lang="ru-RU" sz="20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59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4. </a:t>
            </a:r>
            <a:r>
              <a:rPr lang="ru-RU" sz="3200" b="1" dirty="0" smtClean="0"/>
              <a:t>Разработка </a:t>
            </a:r>
            <a:r>
              <a:rPr lang="ru-RU" sz="3200" b="1" dirty="0"/>
              <a:t>Концепции  </a:t>
            </a:r>
            <a:r>
              <a:rPr lang="en-US" sz="3200" b="1" dirty="0" err="1"/>
              <a:t>на</a:t>
            </a:r>
            <a:r>
              <a:rPr lang="en-US" sz="3200" b="1" dirty="0"/>
              <a:t> </a:t>
            </a:r>
            <a:r>
              <a:rPr lang="en-US" sz="3200" b="1" dirty="0" err="1"/>
              <a:t>получение</a:t>
            </a:r>
            <a:r>
              <a:rPr lang="en-US" sz="3200" b="1" dirty="0"/>
              <a:t> </a:t>
            </a:r>
            <a:r>
              <a:rPr lang="en-US" sz="3200" b="1" dirty="0" err="1"/>
              <a:t>гранта</a:t>
            </a:r>
            <a:r>
              <a:rPr lang="en-US" sz="3200" b="1" dirty="0"/>
              <a:t> </a:t>
            </a:r>
            <a:r>
              <a:rPr lang="ru-RU" sz="3200" b="1" dirty="0"/>
              <a:t>ГФСТМ </a:t>
            </a:r>
            <a:r>
              <a:rPr lang="en-US" sz="3200" b="1" dirty="0" err="1"/>
              <a:t>на</a:t>
            </a:r>
            <a:r>
              <a:rPr lang="en-US" sz="3200" b="1" dirty="0"/>
              <a:t> 2014 </a:t>
            </a:r>
            <a:r>
              <a:rPr lang="en-US" sz="3200" b="1" dirty="0" smtClean="0"/>
              <a:t>– 2016</a:t>
            </a:r>
            <a:r>
              <a:rPr lang="ru-RU" sz="3200" b="1" dirty="0" smtClean="0"/>
              <a:t> гг.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Соблюдение 6 требований к СКК </a:t>
            </a:r>
          </a:p>
          <a:p>
            <a:r>
              <a:rPr lang="ru-RU" dirty="0" smtClean="0"/>
              <a:t>Создание рабочей группы по написанию Концептуальной заявки </a:t>
            </a:r>
          </a:p>
          <a:p>
            <a:r>
              <a:rPr lang="ru-RU" dirty="0" smtClean="0"/>
              <a:t>Широкое и документированное вовлечение всех заинтересованных лиц  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355976" y="2080592"/>
            <a:ext cx="4392488" cy="4300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2000" b="1" dirty="0" smtClean="0">
                <a:solidFill>
                  <a:schemeClr val="tx1"/>
                </a:solidFill>
              </a:rPr>
              <a:t>Наблюдение за выполнением программы и наличие </a:t>
            </a:r>
            <a:r>
              <a:rPr lang="ru-RU" sz="2000" b="1" dirty="0" smtClean="0">
                <a:solidFill>
                  <a:srgbClr val="FF0000"/>
                </a:solidFill>
              </a:rPr>
              <a:t>плана наблюдательных визитов 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 smtClean="0">
                <a:solidFill>
                  <a:srgbClr val="FF0000"/>
                </a:solidFill>
              </a:rPr>
              <a:t>Документирование </a:t>
            </a:r>
            <a:r>
              <a:rPr lang="ru-RU" sz="2000" b="1" dirty="0" smtClean="0">
                <a:solidFill>
                  <a:schemeClr val="tx1"/>
                </a:solidFill>
              </a:rPr>
              <a:t>вовлечения  групп населения, затронутых заболеваниями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chemeClr val="tx1"/>
                </a:solidFill>
              </a:rPr>
              <a:t>процесс вовлечения </a:t>
            </a:r>
            <a:r>
              <a:rPr lang="ru-RU" sz="2000" b="1" dirty="0" smtClean="0">
                <a:solidFill>
                  <a:schemeClr val="tx1"/>
                </a:solidFill>
              </a:rPr>
              <a:t> НПО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 smtClean="0">
                <a:solidFill>
                  <a:schemeClr val="tx1"/>
                </a:solidFill>
              </a:rPr>
              <a:t>Разработана и доступна</a:t>
            </a:r>
            <a:r>
              <a:rPr lang="ru-RU" sz="2000" b="1" dirty="0" smtClean="0">
                <a:solidFill>
                  <a:srgbClr val="FF0000"/>
                </a:solidFill>
              </a:rPr>
              <a:t> политика по конфликту интересов</a:t>
            </a:r>
            <a:r>
              <a:rPr lang="ru-RU" sz="2000" b="1" dirty="0" smtClean="0">
                <a:solidFill>
                  <a:schemeClr val="tx1"/>
                </a:solidFill>
              </a:rPr>
              <a:t>, которая касается всех членов СКК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512" y="-99392"/>
            <a:ext cx="8784976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dirty="0" smtClean="0"/>
              <a:t>Шесть минимальных требований к СКК</a:t>
            </a:r>
            <a:endParaRPr lang="en-GB" sz="3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2399397"/>
            <a:ext cx="3528392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вовлечения широкого круга заинтересованных </a:t>
            </a:r>
            <a:r>
              <a:rPr lang="ru-RU" sz="2000" b="1" dirty="0" smtClean="0">
                <a:solidFill>
                  <a:srgbClr val="000066"/>
                </a:solidFill>
              </a:rPr>
              <a:t>сторон в написание заявки</a:t>
            </a:r>
            <a:endParaRPr lang="en-US" sz="14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</a:t>
            </a:r>
            <a:r>
              <a:rPr lang="ru-RU" sz="2000" b="1" dirty="0" smtClean="0">
                <a:solidFill>
                  <a:srgbClr val="000066"/>
                </a:solidFill>
              </a:rPr>
              <a:t>по выдвижению и выбору основных реципиентов</a:t>
            </a:r>
            <a:r>
              <a:rPr lang="en-US" sz="2000" dirty="0" smtClean="0"/>
              <a:t>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36512" y="1052736"/>
            <a:ext cx="3960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/>
              <a:t>Требования к СКК оцениваются в процессе рассмотрения заявки</a:t>
            </a:r>
            <a:endParaRPr lang="en-GB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427984" y="1052736"/>
            <a:ext cx="41764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</a:t>
            </a:r>
            <a:r>
              <a:rPr lang="ru-RU" sz="2000" b="1" i="1" dirty="0" smtClean="0"/>
              <a:t>ежегодно</a:t>
            </a:r>
            <a:r>
              <a:rPr lang="en-US" sz="2000" b="1" i="1" dirty="0" smtClean="0"/>
              <a:t> </a:t>
            </a:r>
            <a:r>
              <a:rPr lang="en-US" sz="2000" dirty="0" smtClean="0"/>
              <a:t> </a:t>
            </a:r>
          </a:p>
          <a:p>
            <a:pPr algn="ctr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6933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762999" cy="5073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999"/>
                <a:gridCol w="1885293"/>
                <a:gridCol w="4502212"/>
                <a:gridCol w="1994495"/>
              </a:tblGrid>
              <a:tr h="92095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</a:rPr>
                        <a:t>А)</a:t>
                      </a:r>
                      <a:endParaRPr lang="ru-RU" sz="16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Прозрачный и документированный процесс вовлечения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широкого круга заинтересованных сторон в конкурсе по сбору  предложений </a:t>
                      </a:r>
                      <a:r>
                        <a:rPr lang="ru-RU" sz="1800" b="1" u="sng" dirty="0" smtClean="0">
                          <a:solidFill>
                            <a:srgbClr val="000066"/>
                          </a:solidFill>
                        </a:rPr>
                        <a:t>оценивается</a:t>
                      </a:r>
                      <a:r>
                        <a:rPr lang="ru-RU" sz="1800" b="1" u="none" dirty="0" smtClean="0">
                          <a:solidFill>
                            <a:srgbClr val="000066"/>
                          </a:solidFill>
                        </a:rPr>
                        <a:t> как</a:t>
                      </a:r>
                      <a:r>
                        <a:rPr lang="ru-RU" sz="1800" b="1" u="none" baseline="0" dirty="0" smtClean="0">
                          <a:solidFill>
                            <a:srgbClr val="000066"/>
                          </a:solidFill>
                        </a:rPr>
                        <a:t>:</a:t>
                      </a: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rgbClr val="000066"/>
                          </a:solidFill>
                        </a:rPr>
                        <a:t>Подтверждающие документы</a:t>
                      </a: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11460"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chemeClr val="bg1"/>
                          </a:solidFill>
                        </a:rPr>
                        <a:t>Полностью соответствующим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chemeClr val="bg1"/>
                          </a:solidFill>
                        </a:rPr>
                        <a:t>требованиям к СКК</a:t>
                      </a:r>
                    </a:p>
                  </a:txBody>
                  <a:tcPr marT="45715" marB="4571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СКК опубликовал объявление с приглашением заинтересованных сторон всех секторов (Гос., НПО, МО), включая не членов СКК о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представлении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 предложений для включения в Концептуальную заявку. Срок в подачи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предложений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определяется -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не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effectLst/>
                        </a:rPr>
                        <a:t> менее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10 рабочих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дней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;</a:t>
                      </a:r>
                      <a:endParaRPr lang="ru-RU" sz="1800" b="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000066"/>
                          </a:solidFill>
                          <a:effectLst/>
                        </a:rPr>
                        <a:t>Копия объявления,</a:t>
                      </a:r>
                      <a:r>
                        <a:rPr lang="ru-RU" sz="17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опубликованного </a:t>
                      </a:r>
                      <a:r>
                        <a:rPr lang="ru-RU" sz="1700" dirty="0" smtClean="0">
                          <a:solidFill>
                            <a:srgbClr val="000066"/>
                          </a:solidFill>
                          <a:effectLst/>
                        </a:rPr>
                        <a:t>с</a:t>
                      </a:r>
                      <a:r>
                        <a:rPr lang="ru-RU" sz="17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rgbClr val="000066"/>
                          </a:solidFill>
                          <a:effectLst/>
                        </a:rPr>
                        <a:t>использованием гос. </a:t>
                      </a:r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печатных СМИ, телевидения, радио, интернета или</a:t>
                      </a:r>
                      <a:b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E-</a:t>
                      </a:r>
                      <a:r>
                        <a:rPr lang="ru-RU" sz="1600" dirty="0" err="1" smtClean="0">
                          <a:solidFill>
                            <a:srgbClr val="000066"/>
                          </a:solidFill>
                          <a:effectLst/>
                        </a:rPr>
                        <a:t>mail</a:t>
                      </a:r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 объявления (со списком рассылки) и текстом обращения к заинтересованным сторонам принять участие</a:t>
                      </a:r>
                      <a:endParaRPr lang="ru-RU" sz="1600" b="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</a:tr>
              <a:tr h="930969"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0066"/>
                          </a:solidFill>
                        </a:rPr>
                        <a:t>Частично соответствующим</a:t>
                      </a:r>
                    </a:p>
                  </a:txBody>
                  <a:tcPr marT="45715" marB="4571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Объявление со сроком подачи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предложений для включения в Концепцию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составил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всего 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effectLst/>
                        </a:rPr>
                        <a:t>5-9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рабочих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дней;</a:t>
                      </a:r>
                      <a:endParaRPr lang="ru-RU" sz="1800" b="1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  <a:tc v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</a:tr>
              <a:tr h="1210261"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Не </a:t>
                      </a:r>
                      <a:r>
                        <a:rPr lang="ru-RU" sz="1700" b="1" dirty="0" smtClean="0">
                          <a:solidFill>
                            <a:srgbClr val="000066"/>
                          </a:solidFill>
                        </a:rPr>
                        <a:t>соответствующим</a:t>
                      </a:r>
                    </a:p>
                    <a:p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СКК не опубликовал объявление в СМИ или приглашает все заинтересованные стороны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effectLst/>
                        </a:rPr>
                        <a:t>за 4 рабочих дня или 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</a:rPr>
                        <a:t>м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еньше чтобы представили предложения в Концепцию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/>
                </a:tc>
                <a:tc v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03367" y="325823"/>
            <a:ext cx="470223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Требования к СКК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23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000" b="1" smtClean="0">
                <a:solidFill>
                  <a:srgbClr val="000066"/>
                </a:solidFill>
              </a:rPr>
              <a:t/>
            </a:r>
            <a:br>
              <a:rPr lang="ru-RU" sz="3000" b="1" smtClean="0">
                <a:solidFill>
                  <a:srgbClr val="000066"/>
                </a:solidFill>
              </a:rPr>
            </a:br>
            <a:endParaRPr lang="ru-RU" sz="3000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52400" y="701675"/>
          <a:ext cx="8839200" cy="581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1523999"/>
                <a:gridCol w="4572001"/>
                <a:gridCol w="2362200"/>
              </a:tblGrid>
              <a:tr h="91442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000066"/>
                          </a:solidFill>
                        </a:rPr>
                        <a:t>Б) </a:t>
                      </a:r>
                      <a:endParaRPr lang="ru-RU" sz="12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Прозрачный и документально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подтвержденный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процесс привлечения широкого круга заинтересованных сторон в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анализе мероприятий для включения в Концепт. заявки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66"/>
                          </a:solidFill>
                        </a:rPr>
                        <a:t>Подтверждающие документы</a:t>
                      </a:r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23224"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Полностью соответствует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1" marB="4572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000066"/>
                          </a:solidFill>
                          <a:effectLst/>
                        </a:rPr>
                        <a:t>Рабочая группа рассматривает предложения</a:t>
                      </a:r>
                      <a:r>
                        <a:rPr lang="ru-RU" sz="17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заинтересованных сторон</a:t>
                      </a:r>
                      <a:r>
                        <a:rPr lang="ru-RU" sz="1700" dirty="0" smtClean="0">
                          <a:solidFill>
                            <a:srgbClr val="000066"/>
                          </a:solidFill>
                          <a:effectLst/>
                        </a:rPr>
                        <a:t> для включения в Концепцию,</a:t>
                      </a:r>
                      <a:r>
                        <a:rPr lang="ru-RU" sz="17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66"/>
                          </a:solidFill>
                          <a:effectLst/>
                        </a:rPr>
                        <a:t>на основе четких критериев. Рабочая группа должна</a:t>
                      </a:r>
                      <a:r>
                        <a:rPr lang="ru-RU" sz="17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включать представителей </a:t>
                      </a:r>
                      <a:r>
                        <a:rPr lang="ru-RU" sz="1700" dirty="0" smtClean="0">
                          <a:solidFill>
                            <a:srgbClr val="000066"/>
                          </a:solidFill>
                          <a:effectLst/>
                        </a:rPr>
                        <a:t>различных секторов, в частности гражданского общества, не членов СКК,</a:t>
                      </a:r>
                      <a:r>
                        <a:rPr lang="ru-RU" sz="17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которые должны принимать участие во всех встречах, семинарах по разработке Концепции</a:t>
                      </a:r>
                      <a:endParaRPr lang="ru-RU" sz="17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1) Критерии, для включения информации в Концепцию.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2) Протоколы собраний с решениями принятыми по включению предложений, а также вклад</a:t>
                      </a:r>
                      <a:r>
                        <a:rPr lang="ru-RU" sz="16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заинтересованных сторон и участие.</a:t>
                      </a:r>
                      <a:b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rgbClr val="000066"/>
                          </a:solidFill>
                          <a:effectLst/>
                        </a:rPr>
                        <a:t>3) Протоколы, отчеты и списки участников семинаров, встречи заинтересованных сторон, технических рабочих групп,</a:t>
                      </a:r>
                      <a:r>
                        <a:rPr lang="ru-RU" sz="16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проведенных в процессе разработки Концепции</a:t>
                      </a:r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</a:tr>
              <a:tr h="1806902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Частично соответствует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Никаких доказательств,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что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 использованы четкие критерии, для рассмотрения предложений от заинтересованных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сторон; В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 рабочую группу вошли представители гражданского общества, но нет ни одного представителя - не членов СКК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665701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Не соответствует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Нет рабочей группы или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 нет представителей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 не членов СКК – одной из</a:t>
                      </a:r>
                      <a:endParaRPr lang="ru-RU" sz="18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14600" y="19396"/>
            <a:ext cx="376949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dirty="0"/>
              <a:t>Требования к СКК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25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2400" y="914400"/>
          <a:ext cx="8839200" cy="5730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1600200"/>
                <a:gridCol w="4800600"/>
                <a:gridCol w="2057400"/>
              </a:tblGrid>
              <a:tr h="64015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66"/>
                          </a:solidFill>
                        </a:rPr>
                        <a:t>С)</a:t>
                      </a:r>
                      <a:endParaRPr lang="ru-RU" sz="1200" dirty="0">
                        <a:solidFill>
                          <a:srgbClr val="000066"/>
                        </a:solidFill>
                      </a:endParaRPr>
                    </a:p>
                  </a:txBody>
                  <a:tcPr marT="45725" marB="45725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Усилия по привлечению ключевых групп населения, в т. ч. наиболее подверженных риску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в разработку  Концепт. заявки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5" marB="45725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Подтверждающие документы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5" marB="4572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7472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Полностью</a:t>
                      </a:r>
                      <a:r>
                        <a:rPr lang="ru-RU" sz="1800" baseline="0" dirty="0" smtClean="0">
                          <a:solidFill>
                            <a:schemeClr val="bg1"/>
                          </a:solidFill>
                        </a:rPr>
                        <a:t> соответствует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5" marB="45725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В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рабочей группе по разработке К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онцепции представлена одна или несколько лиц,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затронутых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заболеванием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. Кроме того,  не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менее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2/3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членов СКК, представляющие ключевые группы или более подверженные риску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одобрили и подписали Концепцию .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5" marB="45725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Протоколы, отчеты и списки участников семинаров, встречи заинтересованных сторон, технических рабочих групп,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проведенных в процессе разработки Концепции.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Лист согласования с подписями членов СКК к протоколу по одобрению заявки</a:t>
                      </a:r>
                    </a:p>
                  </a:txBody>
                  <a:tcPr marT="45725" marB="45725"/>
                </a:tc>
              </a:tr>
              <a:tr h="1752794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Частично соответствует</a:t>
                      </a:r>
                      <a:endParaRPr lang="ru-RU" sz="1800" dirty="0"/>
                    </a:p>
                  </a:txBody>
                  <a:tcPr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В рабочую группу включены 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лица,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не затронутые заболеванием,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 но Концепцию подписали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r>
                        <a:rPr lang="kk-KZ" sz="1800" dirty="0" smtClean="0">
                          <a:solidFill>
                            <a:srgbClr val="000066"/>
                          </a:solidFill>
                          <a:effectLst/>
                        </a:rPr>
                        <a:t>/</a:t>
                      </a:r>
                      <a:r>
                        <a:rPr lang="en-US" sz="1800" dirty="0" smtClean="0">
                          <a:solidFill>
                            <a:srgbClr val="000066"/>
                          </a:solidFill>
                          <a:effectLst/>
                        </a:rPr>
                        <a:t>3</a:t>
                      </a:r>
                      <a:r>
                        <a:rPr lang="en-US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членов СКК, представляющие ключевые группы или наиболее подверженные риску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одобрили и подписали Концепцию .</a:t>
                      </a:r>
                      <a:endParaRPr lang="ru-RU" sz="18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25" marB="45725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63202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 соответствует</a:t>
                      </a:r>
                      <a:endParaRPr lang="ru-RU" sz="1800" dirty="0"/>
                    </a:p>
                  </a:txBody>
                  <a:tcPr marT="45725" marB="45725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В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рабочую группу не были включены ключевые группы затронутые заболеванием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, и Концепцию одобрили и подписали менее 2/3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</a:rPr>
                        <a:t>членов СКК, представляющие ключевые затронутые группы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5" marB="45725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5999" y="242397"/>
            <a:ext cx="337406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dirty="0" smtClean="0"/>
              <a:t>Требования к СКК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80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54013" y="76200"/>
            <a:ext cx="8763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000066"/>
                </a:solidFill>
              </a:rPr>
              <a:t>Проект состава Рабочей группы по разработке Концептуальной заявки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408899"/>
              </p:ext>
            </p:extLst>
          </p:nvPr>
        </p:nvGraphicFramePr>
        <p:xfrm>
          <a:off x="457200" y="838200"/>
          <a:ext cx="8458200" cy="5783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2908300"/>
                <a:gridCol w="3035300"/>
                <a:gridCol w="2133600"/>
              </a:tblGrid>
              <a:tr h="750796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99"/>
                          </a:solidFill>
                        </a:rPr>
                        <a:t>Члены рабочей группы</a:t>
                      </a:r>
                      <a:endParaRPr lang="ru-RU" sz="18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99"/>
                          </a:solidFill>
                        </a:rPr>
                        <a:t>Представляемый сектор</a:t>
                      </a:r>
                      <a:endParaRPr lang="ru-RU" sz="18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99"/>
                          </a:solidFill>
                        </a:rPr>
                        <a:t>Специалист по компоненту</a:t>
                      </a:r>
                      <a:endParaRPr lang="ru-RU" sz="1800" b="1" dirty="0">
                        <a:solidFill>
                          <a:srgbClr val="000099"/>
                        </a:solidFill>
                      </a:endParaRPr>
                    </a:p>
                  </a:txBody>
                  <a:tcPr marT="45721" marB="4572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560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1.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Исмаилов Шахимурат Шаимович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Не член СКК, НЦПТ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- государственный сектор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«Туберкулез»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</a:tr>
              <a:tr h="101278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2. 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Идрисова Роза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Лицо, затронутое туберкулезом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Нужды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и п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отребности ТБ пациентов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</a:tr>
              <a:tr h="107256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3.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Трусов Александр</a:t>
                      </a:r>
                    </a:p>
                    <a:p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Не член СКК, </a:t>
                      </a:r>
                      <a:r>
                        <a:rPr lang="kk-KZ" sz="1800" b="1" dirty="0" smtClean="0">
                          <a:solidFill>
                            <a:srgbClr val="000066"/>
                          </a:solidFill>
                        </a:rPr>
                        <a:t>Проект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000066"/>
                          </a:solidFill>
                        </a:rPr>
                        <a:t>“Hope”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- неправительственный сектор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«Внутренние и внешние мигранты»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</a:tr>
              <a:tr h="8327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4.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Касымбекова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Сайранкуль</a:t>
                      </a:r>
                    </a:p>
                    <a:p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Жузбаевна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Не член СКК, РЦСПИД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- государственный сектор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«ВИЧ/ТБ»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</a:tr>
              <a:tr h="11887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5.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Мошняга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</a:rPr>
                        <a:t> Андрей</a:t>
                      </a:r>
                      <a:endParaRPr lang="ru-RU" sz="1800" b="1" dirty="0" smtClean="0">
                        <a:solidFill>
                          <a:srgbClr val="000066"/>
                        </a:solidFill>
                      </a:endParaRPr>
                    </a:p>
                    <a:p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Консультант ВОЗ 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</a:rPr>
                        <a:t>«Туберкулез»</a:t>
                      </a:r>
                      <a:endParaRPr lang="ru-RU" sz="1800" b="1" dirty="0">
                        <a:solidFill>
                          <a:srgbClr val="000066"/>
                        </a:solidFill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33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66"/>
                </a:solidFill>
              </a:rPr>
              <a:t>План работы рабочей группы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605665"/>
              </p:ext>
            </p:extLst>
          </p:nvPr>
        </p:nvGraphicFramePr>
        <p:xfrm>
          <a:off x="304800" y="838200"/>
          <a:ext cx="8610600" cy="5711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65"/>
                <a:gridCol w="3726935"/>
                <a:gridCol w="2743200"/>
                <a:gridCol w="1752600"/>
              </a:tblGrid>
              <a:tr h="669112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Мероприятия 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Ответственные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 стороны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Срок исполнения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9112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Критерии для составления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 предложений 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7660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Разработка текста объявления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Сделано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42636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Объявление в республиканскую газету «Казахстанская правда» (СМИ), Электронную рассылку, 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веб-сайты ПРООН, СКК</a:t>
                      </a:r>
                      <a:endParaRPr lang="ru-RU" sz="1800" b="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Секретариат СКК,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ПРООН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Май 2013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</a:tr>
              <a:tr h="914435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Фокус - группа с лицами в местах лишения свободы с участием осужденных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 группа,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КУИС МВД РК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</a:tr>
              <a:tr h="914435"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Фокус-группа с пациентами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, получающими НКЛ на дому   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Рабочая группа ,</a:t>
                      </a:r>
                    </a:p>
                    <a:p>
                      <a:pPr lvl="0"/>
                      <a:r>
                        <a:rPr lang="en-US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KNCV</a:t>
                      </a: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</a:tr>
              <a:tr h="914435"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Фокус-группа с мигрантами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Рабочая группа  </a:t>
                      </a:r>
                    </a:p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11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400" b="1" dirty="0" smtClean="0"/>
              <a:t>Продолжение плана работы рабочей группы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381737"/>
              </p:ext>
            </p:extLst>
          </p:nvPr>
        </p:nvGraphicFramePr>
        <p:xfrm>
          <a:off x="381000" y="838200"/>
          <a:ext cx="8229600" cy="595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962400"/>
                <a:gridCol w="2209800"/>
                <a:gridCol w="1600200"/>
              </a:tblGrid>
              <a:tr h="39870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Мероприятия</a:t>
                      </a:r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Ответственные стороны</a:t>
                      </a:r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Срок исполнения</a:t>
                      </a:r>
                      <a:endParaRPr lang="ru-RU" sz="1800" dirty="0"/>
                    </a:p>
                  </a:txBody>
                  <a:tcPr marT="45706" marB="45706"/>
                </a:tc>
              </a:tr>
              <a:tr h="640025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Фокус группа с пациентами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 с сочетанной ТБ/ЛЖВ 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  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 г.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640025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Фокус группа с врачами по стационарным услугам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 г.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914332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Глубинное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 интервью сервис –провайдеров, участковые фтизиатры и терапевты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 г.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36571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Интервью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с представителем МОМ 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 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 г.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36571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Интервью с ЮНЭЙДС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Июнь 2013 г. </a:t>
                      </a: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201156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Круглый стол с заинтересованными сторонами</a:t>
                      </a:r>
                    </a:p>
                    <a:p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по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 О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</a:rPr>
                        <a:t>бзору предложений</a:t>
                      </a:r>
                      <a:r>
                        <a:rPr lang="ru-RU" sz="1800" b="0" baseline="0" dirty="0" smtClean="0">
                          <a:solidFill>
                            <a:srgbClr val="000066"/>
                          </a:solidFill>
                        </a:rPr>
                        <a:t>, полученных по итогам объявления от широкой общественности: какие предложения и почему  необходимо включить</a:t>
                      </a:r>
                      <a:endParaRPr lang="ru-RU" sz="1800" b="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Рабочая группа, НПО, ключевые лица, затронутые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</a:rPr>
                        <a:t> ТБ, лица, подверженные наибольшему риску, 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</a:rPr>
                        <a:t>Секретариат СКК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Июль 2013 г. </a:t>
                      </a:r>
                      <a:endParaRPr lang="ru-RU" sz="1800" dirty="0"/>
                    </a:p>
                  </a:txBody>
                  <a:tcPr marT="45706" marB="45706"/>
                </a:tc>
              </a:tr>
              <a:tr h="378919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9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11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400" b="1" dirty="0" smtClean="0"/>
              <a:t>Продолжение плана работы рабочей группы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334617"/>
              </p:ext>
            </p:extLst>
          </p:nvPr>
        </p:nvGraphicFramePr>
        <p:xfrm>
          <a:off x="381000" y="838200"/>
          <a:ext cx="8229600" cy="7621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962400"/>
                <a:gridCol w="2209800"/>
                <a:gridCol w="1600200"/>
              </a:tblGrid>
              <a:tr h="39870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Мероприятия</a:t>
                      </a:r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Ответственные стороны</a:t>
                      </a:r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Срок исполнения</a:t>
                      </a:r>
                      <a:endParaRPr lang="ru-RU" sz="1800" dirty="0"/>
                    </a:p>
                  </a:txBody>
                  <a:tcPr marT="45706" marB="45706"/>
                </a:tc>
              </a:tr>
              <a:tr h="640025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Разработать и представить на утверждение СКК «Концептуальную заявку  на получение гранта ГФСТМ на 2014 - 2016 годы по Новой модели финансирования по компоненту «Туберкулез» в Республике Казахстан. (СКК, секретариат – срок – август-сентябрь 2013г.).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Рабочая группа,  </a:t>
                      </a:r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Секретариат,  СКК 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август-сентябрь </a:t>
                      </a:r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2013 г.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0025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Представить в Техническую группу (ТРГ) ГФСТМ «Концептуальную </a:t>
                      </a:r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заявку» </a:t>
                      </a:r>
                      <a:r>
                        <a:rPr lang="ru-RU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на получение гранта ГФСТМ на 2014 - 2016 годы по Новой модели финансирования по компоненту «Туберкулез» в Республике Казахстан. 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СКК 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октябрь 2013г.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14332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36571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36571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</a:tr>
              <a:tr h="201156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</a:tr>
              <a:tr h="378919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30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Краткое содержание презентации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Общая цель  борьбы с туберкулёзом в РК</a:t>
            </a:r>
          </a:p>
          <a:p>
            <a:r>
              <a:rPr lang="ru-RU" dirty="0" smtClean="0"/>
              <a:t>Определение </a:t>
            </a:r>
            <a:r>
              <a:rPr lang="ru-RU" dirty="0" err="1" smtClean="0"/>
              <a:t>странового</a:t>
            </a:r>
            <a:r>
              <a:rPr lang="ru-RU" dirty="0" smtClean="0"/>
              <a:t> диалога (цель, участники)</a:t>
            </a:r>
          </a:p>
          <a:p>
            <a:r>
              <a:rPr lang="ru-RU" dirty="0" smtClean="0"/>
              <a:t>План мероприятий по </a:t>
            </a:r>
            <a:r>
              <a:rPr lang="ru-RU" dirty="0" err="1" smtClean="0"/>
              <a:t>страновому</a:t>
            </a:r>
            <a:r>
              <a:rPr lang="ru-RU" dirty="0" smtClean="0"/>
              <a:t> диалогу </a:t>
            </a:r>
          </a:p>
          <a:p>
            <a:r>
              <a:rPr lang="ru-RU" dirty="0" smtClean="0"/>
              <a:t>Стратегический план </a:t>
            </a:r>
            <a:r>
              <a:rPr lang="ru-RU" dirty="0"/>
              <a:t>борьбы  (СПБ) с ТБ,  М/ШЛУ </a:t>
            </a:r>
            <a:r>
              <a:rPr lang="ru-RU" dirty="0" smtClean="0"/>
              <a:t>ТБ</a:t>
            </a:r>
          </a:p>
          <a:p>
            <a:r>
              <a:rPr lang="ru-RU" dirty="0" smtClean="0"/>
              <a:t>Рабочая группа по написанию концепции и план ее работы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78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Партнеры Рабочей группы и их предполагаемый вклад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399297"/>
              </p:ext>
            </p:extLst>
          </p:nvPr>
        </p:nvGraphicFramePr>
        <p:xfrm>
          <a:off x="457200" y="914400"/>
          <a:ext cx="8382000" cy="5705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73"/>
                <a:gridCol w="3169627"/>
                <a:gridCol w="4648200"/>
              </a:tblGrid>
              <a:tr h="30480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Организации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Фокус -группы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3657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НЦПТ</a:t>
                      </a:r>
                      <a:r>
                        <a:rPr lang="ru-RU" sz="1800" baseline="0" dirty="0" smtClean="0"/>
                        <a:t> 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ЛЖВ/ТБ</a:t>
                      </a:r>
                      <a:r>
                        <a:rPr lang="ru-RU" sz="1800" baseline="0" dirty="0" smtClean="0"/>
                        <a:t> пациенты, ПИН, РС, </a:t>
                      </a:r>
                      <a:r>
                        <a:rPr lang="ru-RU" sz="1800" baseline="0" dirty="0" err="1" smtClean="0"/>
                        <a:t>БОМЖи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3657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РЦСПИД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ЛЖВ/ТБ</a:t>
                      </a:r>
                      <a:r>
                        <a:rPr lang="ru-RU" sz="1800" baseline="0" dirty="0" smtClean="0"/>
                        <a:t> пациенты, ПИН, РС, </a:t>
                      </a:r>
                      <a:r>
                        <a:rPr lang="ru-RU" sz="1800" baseline="0" dirty="0" err="1" smtClean="0"/>
                        <a:t>БОМЖи</a:t>
                      </a:r>
                      <a:endParaRPr lang="ru-RU" sz="1800" dirty="0" smtClean="0"/>
                    </a:p>
                  </a:txBody>
                  <a:tcPr marT="45712" marB="45712"/>
                </a:tc>
              </a:tr>
              <a:tr h="4084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Медуправление</a:t>
                      </a:r>
                      <a:r>
                        <a:rPr lang="ru-RU" sz="1800" dirty="0" smtClean="0"/>
                        <a:t> КУИС</a:t>
                      </a:r>
                      <a:r>
                        <a:rPr lang="ru-RU" sz="1800" baseline="0" dirty="0" smtClean="0"/>
                        <a:t> МВД РК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Осужденные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3657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Проект  «ХОУП»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Мигранты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64001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Проект  ЮСАИД «Качественное здравоохранение»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Поставщики ВИЧ/СПИД услуг (аутрич-работники)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64001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Проект ЮСАИД </a:t>
                      </a:r>
                      <a:r>
                        <a:rPr lang="en-US" sz="1800" dirty="0" smtClean="0"/>
                        <a:t>“</a:t>
                      </a:r>
                      <a:r>
                        <a:rPr lang="ru-RU" sz="1800" dirty="0" smtClean="0"/>
                        <a:t>Диалог по</a:t>
                      </a:r>
                      <a:r>
                        <a:rPr lang="en-US" sz="1800" dirty="0" smtClean="0"/>
                        <a:t> </a:t>
                      </a:r>
                      <a:r>
                        <a:rPr lang="ru-RU" sz="1800" dirty="0" smtClean="0"/>
                        <a:t>ВИЧ и ТБ</a:t>
                      </a:r>
                      <a:r>
                        <a:rPr lang="en-US" sz="1800" dirty="0" smtClean="0"/>
                        <a:t>”, </a:t>
                      </a:r>
                      <a:r>
                        <a:rPr lang="ru-RU" sz="1800" dirty="0" smtClean="0"/>
                        <a:t>  </a:t>
                      </a:r>
                      <a:r>
                        <a:rPr lang="en-US" sz="1800" dirty="0" smtClean="0"/>
                        <a:t>PSI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Поставщики медицинских услуг</a:t>
                      </a:r>
                      <a:r>
                        <a:rPr lang="ru-RU" sz="1800" baseline="0" dirty="0" smtClean="0"/>
                        <a:t> и ТБ пациенты в стационаре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3657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KNCV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Пациенты</a:t>
                      </a:r>
                      <a:r>
                        <a:rPr lang="ru-RU" sz="1800" baseline="0" dirty="0" smtClean="0"/>
                        <a:t> НКЛ на дому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3657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UNAIDS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ЛЖВ/ТБ, Лица, принимающие решения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4084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Каз</a:t>
                      </a:r>
                      <a:r>
                        <a:rPr lang="ru-RU" sz="1800" baseline="0" dirty="0" smtClean="0"/>
                        <a:t> Союз ЛЖВ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ЛЖВ/ТБ, Мигранты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29580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МОМ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Мигранты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365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11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СДС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Работа над вопросниками для фокус групп</a:t>
                      </a:r>
                      <a:endParaRPr lang="ru-RU" sz="1800" dirty="0"/>
                    </a:p>
                  </a:txBody>
                  <a:tcPr marT="45712" marB="45712"/>
                </a:tc>
              </a:tr>
              <a:tr h="4084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</a:t>
                      </a:r>
                      <a:endParaRPr lang="ru-RU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Секретариат СКК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Сбор протоколов</a:t>
                      </a:r>
                      <a:r>
                        <a:rPr lang="ru-RU" sz="1800" baseline="0" dirty="0" smtClean="0"/>
                        <a:t> по итогам фокус -групп </a:t>
                      </a:r>
                      <a:endParaRPr lang="ru-RU" sz="18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3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ChangeArrowheads="1"/>
          </p:cNvSpPr>
          <p:nvPr/>
        </p:nvSpPr>
        <p:spPr bwMode="auto">
          <a:xfrm>
            <a:off x="685800" y="533400"/>
            <a:ext cx="7696200" cy="126188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/>
            <a:r>
              <a:rPr lang="ru-RU" sz="2800" b="1" dirty="0">
                <a:latin typeface="Calibri" pitchFamily="34" charset="0"/>
                <a:cs typeface="Arial" charset="0"/>
              </a:rPr>
              <a:t>МОЖЕТЕ ЛИ ВЫ ПРЕДСТАВИТЬ МИР БЕЗ ТУБЕРКУЛЕЗА?</a:t>
            </a:r>
          </a:p>
          <a:p>
            <a:pPr eaLnBrk="1" hangingPunct="1"/>
            <a:r>
              <a:rPr lang="ru-RU" sz="20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                               </a:t>
            </a:r>
          </a:p>
        </p:txBody>
      </p:sp>
      <p:pic>
        <p:nvPicPr>
          <p:cNvPr id="901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250507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Rectangle 1"/>
          <p:cNvSpPr>
            <a:spLocks noChangeArrowheads="1"/>
          </p:cNvSpPr>
          <p:nvPr/>
        </p:nvSpPr>
        <p:spPr bwMode="auto">
          <a:xfrm>
            <a:off x="3581400" y="6096000"/>
            <a:ext cx="156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sz="1800" b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МЫ МОЖЕМ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97410" y="6462713"/>
            <a:ext cx="347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Слайд из презентации д-ра </a:t>
            </a:r>
            <a:r>
              <a:rPr lang="ru-RU" dirty="0" err="1" smtClean="0"/>
              <a:t>Цогта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smtClean="0">
                <a:solidFill>
                  <a:srgbClr val="C00000"/>
                </a:solidFill>
              </a:rPr>
              <a:t>   </a:t>
            </a:r>
            <a:r>
              <a:rPr lang="ru-RU" sz="5400" smtClean="0">
                <a:solidFill>
                  <a:srgbClr val="C00000"/>
                </a:solidFill>
              </a:rPr>
              <a:t>Благодарю </a:t>
            </a:r>
            <a:r>
              <a:rPr lang="ru-RU" sz="5400" dirty="0" smtClean="0">
                <a:solidFill>
                  <a:srgbClr val="C00000"/>
                </a:solidFill>
              </a:rPr>
              <a:t>за внимание!</a:t>
            </a:r>
            <a:endParaRPr lang="en-US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1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Процесс представления заявок согласно новой модели финансирования ГФ</a:t>
            </a:r>
            <a:br>
              <a:rPr lang="ru-RU" sz="3100" b="1" dirty="0" smtClean="0"/>
            </a:br>
            <a:endParaRPr lang="ru-RU" sz="3100" b="1" dirty="0"/>
          </a:p>
        </p:txBody>
      </p:sp>
      <p:pic>
        <p:nvPicPr>
          <p:cNvPr id="2050" name="Picture 2" descr="C:\Users\Owner\Pictures\stepbystepchart_r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8856985" cy="560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4355976" y="2276872"/>
            <a:ext cx="864096" cy="936104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3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Общая цель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/>
          </a:bodyPr>
          <a:lstStyle/>
          <a:p>
            <a:r>
              <a:rPr lang="ru-RU" dirty="0" smtClean="0"/>
              <a:t>Обеспечить больных туберкулёзом адекватными методами диагностики и лечения в соответствии  с  международными стандартами.  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916" y="4203699"/>
            <a:ext cx="3292475" cy="185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G:\My Pictures\from China\tub001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03700"/>
            <a:ext cx="2590800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04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 smtClean="0"/>
              <a:t>Определение </a:t>
            </a:r>
            <a:r>
              <a:rPr lang="ru-RU" b="1" dirty="0" err="1" smtClean="0"/>
              <a:t>странового</a:t>
            </a:r>
            <a:r>
              <a:rPr lang="ru-RU" b="1" dirty="0" smtClean="0"/>
              <a:t> диалога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3076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2800" dirty="0" smtClean="0"/>
              <a:t>«</a:t>
            </a:r>
            <a:r>
              <a:rPr lang="ru-RU" sz="12800" dirty="0" err="1"/>
              <a:t>Страновой</a:t>
            </a:r>
            <a:r>
              <a:rPr lang="ru-RU" sz="12800" dirty="0"/>
              <a:t> диалог» - это </a:t>
            </a:r>
            <a:r>
              <a:rPr lang="ru-RU" sz="12800" dirty="0" smtClean="0"/>
              <a:t>термин Глобального Фонда* </a:t>
            </a:r>
            <a:r>
              <a:rPr lang="ru-RU" sz="12800" dirty="0"/>
              <a:t>для определения постоянного процесса, который происходит на </a:t>
            </a:r>
            <a:r>
              <a:rPr lang="ru-RU" sz="12800" dirty="0" smtClean="0"/>
              <a:t> уровне страны с широким  вовлечением всех заинтересованных  организаций  и лиц</a:t>
            </a:r>
            <a:r>
              <a:rPr lang="en-US" sz="12800" dirty="0" smtClean="0"/>
              <a:t>.</a:t>
            </a:r>
            <a:endParaRPr lang="ru-RU" sz="12800" dirty="0" smtClean="0"/>
          </a:p>
          <a:p>
            <a:pPr marL="0" lvl="0" indent="0">
              <a:buNone/>
            </a:pPr>
            <a:endParaRPr lang="ru-RU" sz="12800" dirty="0"/>
          </a:p>
          <a:p>
            <a:pPr marL="0" lvl="0" indent="0">
              <a:buNone/>
            </a:pPr>
            <a:endParaRPr lang="ru-RU" sz="9600" dirty="0" smtClean="0"/>
          </a:p>
          <a:p>
            <a:pPr marL="0" lvl="0" indent="0">
              <a:buNone/>
            </a:pPr>
            <a:endParaRPr lang="ru-RU" sz="9600" dirty="0"/>
          </a:p>
          <a:p>
            <a:pPr marL="0" lvl="0" indent="0">
              <a:buNone/>
            </a:pPr>
            <a:r>
              <a:rPr lang="ru-RU" sz="8000" dirty="0" smtClean="0"/>
              <a:t>* </a:t>
            </a:r>
            <a:r>
              <a:rPr lang="ru-RU" sz="8000" dirty="0" err="1" smtClean="0"/>
              <a:t>Страновой</a:t>
            </a:r>
            <a:r>
              <a:rPr lang="ru-RU" sz="8000" dirty="0" smtClean="0"/>
              <a:t> диалог принадлежит и проводится на национальном уровне и не является специфичным для Глобального Фонда. Глобальный Фонд выступает в качестве активного участника в данном процессе. </a:t>
            </a:r>
          </a:p>
          <a:p>
            <a:pPr marL="0" lvl="0" indent="0">
              <a:buNone/>
            </a:pPr>
            <a:endParaRPr lang="ru-RU" sz="8000" dirty="0" smtClean="0"/>
          </a:p>
          <a:p>
            <a:pPr lvl="0"/>
            <a:endParaRPr lang="ru-RU" sz="9600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*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0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Участники </a:t>
            </a:r>
            <a:r>
              <a:rPr lang="ru-RU" b="1" dirty="0" err="1" smtClean="0"/>
              <a:t>странового</a:t>
            </a:r>
            <a:r>
              <a:rPr lang="ru-RU" b="1" dirty="0" smtClean="0"/>
              <a:t> диалога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1"/>
            <a:r>
              <a:rPr lang="ru-RU" sz="9600" dirty="0" smtClean="0"/>
              <a:t>Национальный </a:t>
            </a:r>
            <a:r>
              <a:rPr lang="ru-RU" sz="9600" dirty="0"/>
              <a:t>Координационный совет по охране здоровья при Правительстве РК  </a:t>
            </a:r>
            <a:endParaRPr lang="en-US" sz="9600" dirty="0"/>
          </a:p>
          <a:p>
            <a:pPr lvl="1"/>
            <a:r>
              <a:rPr lang="ru-RU" sz="9600" dirty="0" smtClean="0">
                <a:solidFill>
                  <a:srgbClr val="FF0000"/>
                </a:solidFill>
              </a:rPr>
              <a:t>СКК для работы с международными организациями </a:t>
            </a:r>
            <a:endParaRPr lang="ru-RU" sz="9600" dirty="0">
              <a:solidFill>
                <a:srgbClr val="FF0000"/>
              </a:solidFill>
            </a:endParaRPr>
          </a:p>
          <a:p>
            <a:pPr lvl="1"/>
            <a:r>
              <a:rPr lang="ru-RU" sz="9600" dirty="0"/>
              <a:t>Исполнители программ</a:t>
            </a:r>
          </a:p>
          <a:p>
            <a:pPr lvl="1"/>
            <a:r>
              <a:rPr lang="ru-RU" sz="9600" dirty="0"/>
              <a:t>Основные затронутые болезнями и подверженные наибольшему риску группы населения  </a:t>
            </a:r>
          </a:p>
          <a:p>
            <a:pPr lvl="1"/>
            <a:r>
              <a:rPr lang="ru-RU" sz="9600" dirty="0"/>
              <a:t>Гражданское общество </a:t>
            </a:r>
          </a:p>
          <a:p>
            <a:pPr lvl="1"/>
            <a:r>
              <a:rPr lang="ru-RU" sz="9600" dirty="0"/>
              <a:t>Доноры</a:t>
            </a:r>
            <a:r>
              <a:rPr lang="en-US" sz="9600" dirty="0"/>
              <a:t>  </a:t>
            </a:r>
            <a:r>
              <a:rPr lang="ru-RU" sz="9600" dirty="0"/>
              <a:t>и партнеры</a:t>
            </a:r>
            <a:r>
              <a:rPr lang="en-US" sz="9600" dirty="0"/>
              <a:t> </a:t>
            </a:r>
            <a:r>
              <a:rPr lang="ru-RU" sz="9600" dirty="0"/>
              <a:t> (</a:t>
            </a:r>
            <a:r>
              <a:rPr lang="ru-RU" sz="9600" dirty="0" smtClean="0"/>
              <a:t>ГФ, </a:t>
            </a:r>
            <a:r>
              <a:rPr lang="ru-RU" sz="9600" dirty="0"/>
              <a:t>двусторонние и многосторонние международные организации)</a:t>
            </a:r>
          </a:p>
          <a:p>
            <a:pPr lvl="1"/>
            <a:r>
              <a:rPr lang="ru-RU" sz="9600" dirty="0"/>
              <a:t>Структуры образования</a:t>
            </a:r>
          </a:p>
          <a:p>
            <a:pPr lvl="1"/>
            <a:r>
              <a:rPr lang="ru-RU" sz="9600" dirty="0"/>
              <a:t>Частный сектор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Для чего нужен </a:t>
            </a:r>
            <a:r>
              <a:rPr lang="ru-RU" b="1" dirty="0" err="1" smtClean="0"/>
              <a:t>страновой</a:t>
            </a:r>
            <a:r>
              <a:rPr lang="ru-RU" b="1" dirty="0" smtClean="0"/>
              <a:t> диалог</a:t>
            </a:r>
            <a:r>
              <a:rPr lang="en-US" b="1" dirty="0" smtClean="0"/>
              <a:t>?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Основная цель </a:t>
            </a:r>
            <a:r>
              <a:rPr lang="ru-RU" sz="2800" dirty="0" err="1"/>
              <a:t>странового</a:t>
            </a:r>
            <a:r>
              <a:rPr lang="ru-RU" sz="2800" dirty="0"/>
              <a:t> </a:t>
            </a:r>
            <a:r>
              <a:rPr lang="ru-RU" sz="2800" dirty="0" smtClean="0"/>
              <a:t>диалога</a:t>
            </a:r>
            <a:r>
              <a:rPr lang="en-US" sz="2800" dirty="0" smtClean="0"/>
              <a:t> – </a:t>
            </a:r>
            <a:r>
              <a:rPr lang="ru-RU" sz="2800" dirty="0" smtClean="0"/>
              <a:t>это определение </a:t>
            </a:r>
            <a:r>
              <a:rPr lang="en-US" sz="2800" dirty="0" smtClean="0"/>
              <a:t> </a:t>
            </a:r>
            <a:r>
              <a:rPr lang="ru-RU" sz="2800" dirty="0" smtClean="0"/>
              <a:t>приоритетов (</a:t>
            </a:r>
            <a:r>
              <a:rPr lang="en-US" sz="2800" dirty="0" smtClean="0"/>
              <a:t>“</a:t>
            </a:r>
            <a:r>
              <a:rPr lang="ru-RU" sz="2800" dirty="0" smtClean="0"/>
              <a:t>болевых</a:t>
            </a:r>
            <a:r>
              <a:rPr lang="en-US" sz="2800" dirty="0" smtClean="0"/>
              <a:t>” </a:t>
            </a:r>
            <a:r>
              <a:rPr lang="ru-RU" sz="2800" dirty="0" smtClean="0"/>
              <a:t>точек)  программы</a:t>
            </a:r>
            <a:r>
              <a:rPr lang="en-US" sz="2800" dirty="0" smtClean="0"/>
              <a:t> </a:t>
            </a:r>
            <a:r>
              <a:rPr lang="ru-RU" sz="2800" dirty="0" smtClean="0"/>
              <a:t> борьбы с туберкулёзом в нашей стране и синхронизация</a:t>
            </a:r>
            <a:r>
              <a:rPr lang="en-US" sz="2800" dirty="0" smtClean="0"/>
              <a:t>/</a:t>
            </a:r>
            <a:r>
              <a:rPr lang="ru-RU" sz="2800" dirty="0" smtClean="0"/>
              <a:t>гармонизация  деятельности и финансовых потоков всех партнеров в соответствии  с Национальной стратегией борьбы с туберкулёзом.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3142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План мероприятий по </a:t>
            </a:r>
            <a:r>
              <a:rPr lang="ru-RU" b="1" dirty="0" err="1" smtClean="0"/>
              <a:t>страновому</a:t>
            </a:r>
            <a:r>
              <a:rPr lang="ru-RU" b="1" dirty="0" smtClean="0"/>
              <a:t> диалогу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Разработка стратегических документов  с привлечением широкого круга заинтересованных лиц (май-июнь 2013г)</a:t>
            </a:r>
            <a:r>
              <a:rPr lang="en-US" sz="2400" b="1" dirty="0" smtClean="0"/>
              <a:t>:</a:t>
            </a:r>
          </a:p>
          <a:p>
            <a:pPr lvl="1"/>
            <a:r>
              <a:rPr lang="ru-RU" sz="2000" dirty="0" smtClean="0"/>
              <a:t>В мае 2012 г. </a:t>
            </a:r>
            <a:r>
              <a:rPr lang="ru-RU" sz="2000" dirty="0"/>
              <a:t>ВОЗ </a:t>
            </a:r>
            <a:r>
              <a:rPr lang="ru-RU" sz="2000" dirty="0" smtClean="0"/>
              <a:t> провела Всестороннюю оценку </a:t>
            </a:r>
            <a:r>
              <a:rPr lang="ru-RU" sz="2000" dirty="0"/>
              <a:t>противотуберкулезной помощи в РК </a:t>
            </a:r>
          </a:p>
          <a:p>
            <a:pPr lvl="1"/>
            <a:r>
              <a:rPr lang="ru-RU" sz="2000" dirty="0" smtClean="0"/>
              <a:t>На основании рекомендаций Оценки НЦПТ разработал  Проект Стратегического плана </a:t>
            </a:r>
            <a:r>
              <a:rPr lang="ru-RU" sz="2000" dirty="0"/>
              <a:t>борьбы  (СПБ) с ТБ,  М/ШЛУ </a:t>
            </a:r>
            <a:r>
              <a:rPr lang="ru-RU" sz="2000" dirty="0" smtClean="0"/>
              <a:t>ТБ </a:t>
            </a:r>
            <a:r>
              <a:rPr lang="ru-RU" sz="2000" dirty="0"/>
              <a:t>в Казахстане на период </a:t>
            </a:r>
            <a:r>
              <a:rPr lang="ru-RU" sz="2000" dirty="0" smtClean="0"/>
              <a:t>2013-2020 гг.  с проектом бюджета и приоритетными направлениями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</a:p>
          <a:p>
            <a:pPr lvl="2"/>
            <a:r>
              <a:rPr lang="ru-RU" sz="2000" dirty="0" smtClean="0"/>
              <a:t>стационар замещающая помощь,</a:t>
            </a:r>
          </a:p>
          <a:p>
            <a:pPr lvl="2"/>
            <a:r>
              <a:rPr lang="ru-RU" sz="2000" dirty="0" smtClean="0"/>
              <a:t>рациональное финансирование </a:t>
            </a:r>
          </a:p>
          <a:p>
            <a:pPr lvl="2"/>
            <a:r>
              <a:rPr lang="ru-RU" sz="2000" dirty="0" smtClean="0"/>
              <a:t>адекватная социальная поддержка </a:t>
            </a:r>
            <a:r>
              <a:rPr lang="ru-RU" sz="2000" dirty="0"/>
              <a:t>пациентов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0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295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Приоритетные направления Стратегического плана борьбы  (СПБ) с ТБ, М/ШЛУ ТБ </a:t>
            </a:r>
            <a:br>
              <a:rPr lang="ru-RU" sz="3200" b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3363" lvl="2" indent="0">
              <a:buNone/>
            </a:pPr>
            <a:r>
              <a:rPr lang="en-US" sz="2000" b="1" dirty="0" smtClean="0"/>
              <a:t>C</a:t>
            </a:r>
            <a:r>
              <a:rPr lang="ru-RU" sz="2000" b="1" dirty="0" err="1" smtClean="0"/>
              <a:t>тационар</a:t>
            </a:r>
            <a:r>
              <a:rPr lang="ru-RU" sz="2000" b="1" dirty="0" smtClean="0"/>
              <a:t> замещающая помощь </a:t>
            </a:r>
            <a:r>
              <a:rPr lang="ru-RU" sz="2000" dirty="0" smtClean="0"/>
              <a:t> </a:t>
            </a:r>
            <a:r>
              <a:rPr lang="en-US" sz="2000" dirty="0" smtClean="0"/>
              <a:t>– </a:t>
            </a:r>
            <a:r>
              <a:rPr lang="ru-RU" sz="2000" dirty="0" smtClean="0"/>
              <a:t> предоставление больным ТБ  лечения без госпитализации (на дому, в дневных стационарах, амбулаторно).</a:t>
            </a:r>
          </a:p>
          <a:p>
            <a:pPr marL="233363" lvl="2" indent="0">
              <a:buNone/>
            </a:pPr>
            <a:endParaRPr lang="ru-RU" sz="2000" dirty="0"/>
          </a:p>
          <a:p>
            <a:pPr marL="233363" lvl="2" indent="0">
              <a:buNone/>
            </a:pPr>
            <a:r>
              <a:rPr lang="ru-RU" sz="2000" b="1" dirty="0" smtClean="0"/>
              <a:t>Рациональное финансирование </a:t>
            </a:r>
            <a:r>
              <a:rPr lang="ru-RU" sz="2000" dirty="0" smtClean="0"/>
              <a:t>– при сокращении количества коек  </a:t>
            </a:r>
            <a:r>
              <a:rPr lang="en-US" sz="2000" dirty="0" smtClean="0"/>
              <a:t>“</a:t>
            </a:r>
            <a:r>
              <a:rPr lang="ru-RU" sz="2000" dirty="0" smtClean="0"/>
              <a:t>сэкономленные</a:t>
            </a:r>
            <a:r>
              <a:rPr lang="en-US" sz="2000" dirty="0" smtClean="0"/>
              <a:t>”</a:t>
            </a:r>
            <a:r>
              <a:rPr lang="ru-RU" sz="2000" dirty="0" smtClean="0"/>
              <a:t> средства остаются в программе, т.е. деньги следуют за пациентом  независимо от  того, где он лечится. </a:t>
            </a:r>
            <a:r>
              <a:rPr lang="en-US" sz="2000" dirty="0" smtClean="0"/>
              <a:t> </a:t>
            </a:r>
          </a:p>
          <a:p>
            <a:pPr marL="233363" lvl="2" indent="0">
              <a:buNone/>
            </a:pPr>
            <a:endParaRPr lang="en-US" sz="2000" dirty="0"/>
          </a:p>
          <a:p>
            <a:pPr marL="233363" lvl="2" indent="0">
              <a:buNone/>
            </a:pPr>
            <a:r>
              <a:rPr lang="ru-RU" sz="2000" b="1" dirty="0" smtClean="0"/>
              <a:t>Адекватная социальная поддержка пациентов  </a:t>
            </a:r>
            <a:r>
              <a:rPr lang="ru-RU" sz="2000" dirty="0" smtClean="0"/>
              <a:t>- это комплекс мер, направленных  на обеспечение приема противотуберкулёзных  препаратов больным ТБ под непосредственным наблюдением  медсестры или социальных работников.</a:t>
            </a:r>
            <a:endParaRPr lang="en-US" sz="2000" b="1" dirty="0"/>
          </a:p>
          <a:p>
            <a:pPr marL="233363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7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1630</Words>
  <Application>Microsoft Office PowerPoint</Application>
  <PresentationFormat>Экран (4:3)</PresentationFormat>
  <Paragraphs>243</Paragraphs>
  <Slides>22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Необходимость странового диалога для составления заявки на новый грант ГФ </vt:lpstr>
      <vt:lpstr>Краткое содержание презентации </vt:lpstr>
      <vt:lpstr> Процесс представления заявок согласно новой модели финансирования ГФ </vt:lpstr>
      <vt:lpstr>Общая цель </vt:lpstr>
      <vt:lpstr>Определение странового диалога </vt:lpstr>
      <vt:lpstr>Участники странового диалога </vt:lpstr>
      <vt:lpstr>Для чего нужен страновой диалог?  </vt:lpstr>
      <vt:lpstr>План мероприятий по страновому диалогу </vt:lpstr>
      <vt:lpstr> Приоритетные направления Стратегического плана борьбы  (СПБ) с ТБ, М/ШЛУ ТБ  </vt:lpstr>
      <vt:lpstr>План мероприятий по страновому диалогу</vt:lpstr>
      <vt:lpstr>4. Разработка Концепции  на получение гранта ГФСТМ на 2014 – 2016 гг.</vt:lpstr>
      <vt:lpstr>Презентация PowerPoint</vt:lpstr>
      <vt:lpstr>Презентация PowerPoint</vt:lpstr>
      <vt:lpstr> </vt:lpstr>
      <vt:lpstr>Презентация PowerPoint</vt:lpstr>
      <vt:lpstr>Проект состава Рабочей группы по разработке Концептуальной заявки </vt:lpstr>
      <vt:lpstr>План работы рабочей группы</vt:lpstr>
      <vt:lpstr>Продолжение плана работы рабочей группы</vt:lpstr>
      <vt:lpstr>Продолжение плана работы рабочей группы</vt:lpstr>
      <vt:lpstr>Партнеры Рабочей группы и их предполагаемый вклад </vt:lpstr>
      <vt:lpstr>Презентация PowerPoint</vt:lpstr>
      <vt:lpstr>Презентация PowerPoint</vt:lpstr>
    </vt:vector>
  </TitlesOfParts>
  <Company>CDC/CAR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Структурирование Странового диалога для составления заявки на новый грант ГФ</dc:title>
  <dc:creator>Indira Aitmagambetova</dc:creator>
  <cp:lastModifiedBy>Owner</cp:lastModifiedBy>
  <cp:revision>56</cp:revision>
  <cp:lastPrinted>2013-05-15T07:29:25Z</cp:lastPrinted>
  <dcterms:created xsi:type="dcterms:W3CDTF">2013-05-13T09:05:47Z</dcterms:created>
  <dcterms:modified xsi:type="dcterms:W3CDTF">2013-05-15T09:35:21Z</dcterms:modified>
</cp:coreProperties>
</file>