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78" r:id="rId3"/>
    <p:sldId id="282" r:id="rId4"/>
    <p:sldId id="273" r:id="rId5"/>
    <p:sldId id="283" r:id="rId6"/>
    <p:sldId id="277" r:id="rId7"/>
    <p:sldId id="270" r:id="rId8"/>
    <p:sldId id="272" r:id="rId9"/>
    <p:sldId id="267" r:id="rId10"/>
  </p:sldIdLst>
  <p:sldSz cx="9144000" cy="6858000" type="screen4x3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us Lambi" initials="A2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660"/>
  </p:normalViewPr>
  <p:slideViewPr>
    <p:cSldViewPr>
      <p:cViewPr>
        <p:scale>
          <a:sx n="76" d="100"/>
          <a:sy n="76" d="100"/>
        </p:scale>
        <p:origin x="-117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FA72C51-759A-4A56-B4BC-CEB8A1D39375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A2A26B9-50B7-4E2B-BF3E-C513A4B12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1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E9279F5-49A9-457D-B91F-30B87FA536FF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C0E7214-F8FA-4DBE-89D2-FE9A3F7A5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972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7214-F8FA-4DBE-89D2-FE9A3F7A5C1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837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33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8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64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27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7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29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33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1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08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51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07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4A589-FFDE-4829-8B29-B358A97E9EE4}" type="datetimeFigureOut">
              <a:rPr lang="ru-RU" smtClean="0"/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9F133-1E46-46B9-83E7-6FEC6F7C0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75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mkz.k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924800" cy="2971800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0000FF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Номинирование одного или нескольких Основных реципиентов</a:t>
            </a:r>
            <a:endParaRPr lang="ru-RU" sz="2800" b="1" dirty="0" smtClean="0">
              <a:solidFill>
                <a:srgbClr val="000066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105400"/>
            <a:ext cx="6858000" cy="919163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90000"/>
              </a:lnSpc>
            </a:pPr>
            <a:r>
              <a:rPr lang="ru-RU" sz="1800" b="1" dirty="0" smtClean="0">
                <a:solidFill>
                  <a:srgbClr val="000099"/>
                </a:solidFill>
              </a:rPr>
              <a:t>Для обсуждения на</a:t>
            </a:r>
            <a:r>
              <a:rPr lang="en-US" sz="1800" b="1" dirty="0" smtClean="0">
                <a:solidFill>
                  <a:srgbClr val="000099"/>
                </a:solidFill>
              </a:rPr>
              <a:t> </a:t>
            </a:r>
            <a:r>
              <a:rPr lang="kk-KZ" sz="1800" b="1" dirty="0" smtClean="0">
                <a:solidFill>
                  <a:srgbClr val="000099"/>
                </a:solidFill>
              </a:rPr>
              <a:t>заседании </a:t>
            </a:r>
            <a:r>
              <a:rPr lang="en-US" sz="1800" b="1" dirty="0" smtClean="0">
                <a:solidFill>
                  <a:srgbClr val="000099"/>
                </a:solidFill>
              </a:rPr>
              <a:t>C</a:t>
            </a:r>
            <a:r>
              <a:rPr lang="ru-RU" sz="1800" b="1" dirty="0" smtClean="0">
                <a:solidFill>
                  <a:srgbClr val="000099"/>
                </a:solidFill>
              </a:rPr>
              <a:t>КК</a:t>
            </a:r>
          </a:p>
          <a:p>
            <a:pPr algn="r">
              <a:lnSpc>
                <a:spcPct val="90000"/>
              </a:lnSpc>
            </a:pPr>
            <a:r>
              <a:rPr lang="ru-RU" sz="1800" b="1" dirty="0" smtClean="0">
                <a:solidFill>
                  <a:srgbClr val="000099"/>
                </a:solidFill>
              </a:rPr>
              <a:t>27 июня 2013 года </a:t>
            </a:r>
          </a:p>
          <a:p>
            <a:pPr algn="r">
              <a:lnSpc>
                <a:spcPct val="90000"/>
              </a:lnSpc>
            </a:pPr>
            <a:r>
              <a:rPr lang="ru-RU" sz="1800" b="1" dirty="0" smtClean="0">
                <a:solidFill>
                  <a:srgbClr val="000099"/>
                </a:solidFill>
              </a:rPr>
              <a:t>Рысалды Демеуова</a:t>
            </a:r>
          </a:p>
          <a:p>
            <a:pPr algn="r">
              <a:lnSpc>
                <a:spcPct val="90000"/>
              </a:lnSpc>
            </a:pPr>
            <a:endParaRPr lang="ru-RU" sz="1800" b="1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46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b="1" u="sng" dirty="0" smtClean="0"/>
              <a:t>Критерии 2</a:t>
            </a:r>
            <a:r>
              <a:rPr lang="ru-RU" sz="2800" b="1" dirty="0" smtClean="0"/>
              <a:t> Глобального фонда</a:t>
            </a:r>
            <a:r>
              <a:rPr lang="en-US" sz="2800" b="1" dirty="0" smtClean="0"/>
              <a:t> </a:t>
            </a:r>
            <a:r>
              <a:rPr lang="ru-RU" sz="2800" b="1" dirty="0" smtClean="0"/>
              <a:t>для всех СКК, чтобы: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dirty="0" smtClean="0"/>
              <a:t>1. Имели </a:t>
            </a:r>
            <a:r>
              <a:rPr lang="ru-RU" dirty="0"/>
              <a:t>одного или нескольких назначенных ОР на момент представления заявки </a:t>
            </a:r>
            <a:r>
              <a:rPr lang="ru-RU" dirty="0" smtClean="0"/>
              <a:t>на финансирование;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2. Документально </a:t>
            </a:r>
            <a:r>
              <a:rPr lang="ru-RU" dirty="0"/>
              <a:t>оформляли прозрачные процедуры выдвижения новых ОР </a:t>
            </a:r>
            <a:r>
              <a:rPr lang="ru-RU" dirty="0" smtClean="0"/>
              <a:t>и продолжения </a:t>
            </a:r>
            <a:r>
              <a:rPr lang="ru-RU" dirty="0"/>
              <a:t>работы с имеющимися ОР на основании четко определенных и</a:t>
            </a:r>
          </a:p>
          <a:p>
            <a:pPr marL="0" indent="0">
              <a:buNone/>
            </a:pPr>
            <a:r>
              <a:rPr lang="ru-RU" dirty="0"/>
              <a:t>объективных критериев.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Документально оформляли урегулирование любых потенциальных </a:t>
            </a:r>
            <a:r>
              <a:rPr lang="ru-RU" dirty="0" smtClean="0"/>
              <a:t>конфликтов интересов</a:t>
            </a:r>
            <a:r>
              <a:rPr lang="ru-RU" dirty="0"/>
              <a:t>, способных повлиять на процесс выдвижения ОР. </a:t>
            </a:r>
          </a:p>
        </p:txBody>
      </p:sp>
    </p:spTree>
    <p:extLst>
      <p:ext uri="{BB962C8B-B14F-4D97-AF65-F5344CB8AC3E}">
        <p14:creationId xmlns:p14="http://schemas.microsoft.com/office/powerpoint/2010/main" val="356551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230917"/>
              </p:ext>
            </p:extLst>
          </p:nvPr>
        </p:nvGraphicFramePr>
        <p:xfrm>
          <a:off x="323528" y="404664"/>
          <a:ext cx="864096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737"/>
                <a:gridCol w="2806466"/>
                <a:gridCol w="265875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Основной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принцип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Мероприятия: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Требуемая документация включает: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 заявках на грант СКК должны показать механизмы реализации в подтверждение выполнимости предлагаемых программ.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Выдвижение кандидатов на роль ОР должно осуществляться на основе прозрачной процедуры.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СКК должен рассмотреть несколько потенциальных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кандидатов на роль ОР.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СКК должны применять политику управления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КИ, не допускающую участия членов CKK в принятии решений при наличии очевидного КИ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ГФ требует, чтобы члены СКК, представляющие ту же организацию, которую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представляет кандидат на роль ОР, не принимали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участия в процессе выдвижения ОР.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1) СКК разрабатывает и утверждает руководящие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документы, в которых излагаются процедуры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выдвижения ОР.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Опубликование объявления о приеме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заявлений от потенциальных ОР.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Создание РГ с участием широкого круга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заинтересованных сторон для рассмотрения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кандидатов на роль ОР.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СКК согласовывает и документально оформляет критерии отбора и систему оценки.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Критерии, использованные при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выдвижении ОР.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Список рассмотренных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кандидатов на роль ОР и оценка их соответствия согласованным Критериям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Резюме решений, список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участников, решения и перечень избирательных групп, принявших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принятии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решения. Протоколы заседаний. Копии объявлений. Копии Деклараций о 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0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96944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ГФ поощряет двухканальное </a:t>
            </a:r>
            <a:r>
              <a:rPr lang="ru-RU" sz="3200" b="1" dirty="0"/>
              <a:t>финансирование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340768"/>
            <a:ext cx="7488832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Двухканальное финансирование предполагает </a:t>
            </a:r>
            <a:r>
              <a:rPr lang="ru-RU" dirty="0"/>
              <a:t>включение в представляемый в </a:t>
            </a:r>
            <a:r>
              <a:rPr lang="ru-RU" dirty="0" smtClean="0"/>
              <a:t>Глобальный фонд </a:t>
            </a:r>
            <a:r>
              <a:rPr lang="ru-RU" dirty="0"/>
              <a:t>запрос на финансирование двух основных </a:t>
            </a:r>
            <a:r>
              <a:rPr lang="ru-RU" dirty="0" smtClean="0"/>
              <a:t>реципиентов (ОР): </a:t>
            </a:r>
            <a:r>
              <a:rPr lang="ru-RU" dirty="0"/>
              <a:t>от государственного и </a:t>
            </a:r>
            <a:r>
              <a:rPr lang="ru-RU" dirty="0" smtClean="0"/>
              <a:t>от негосударственного </a:t>
            </a:r>
            <a:r>
              <a:rPr lang="ru-RU" dirty="0"/>
              <a:t>секторов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smtClean="0"/>
              <a:t>Также ГФ поощряет финансирование Основных суб-реципиентов (ОСР).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9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23312" cy="288032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Процедуры, утвержденные РГ на рабочей встрече от 17.04.2012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84976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b="1" dirty="0"/>
              <a:t>Статья </a:t>
            </a:r>
            <a:r>
              <a:rPr lang="ru-RU" sz="1500" b="1" dirty="0" smtClean="0"/>
              <a:t>12-13.  </a:t>
            </a:r>
            <a:r>
              <a:rPr lang="ru-RU" sz="1500" b="1" dirty="0"/>
              <a:t>Выбор Основного Реципиента (ОР</a:t>
            </a:r>
            <a:r>
              <a:rPr lang="ru-RU" sz="1500" b="1" dirty="0" smtClean="0"/>
              <a:t>)/Суб-реципиента (СР) </a:t>
            </a:r>
          </a:p>
          <a:p>
            <a:pPr marL="0" indent="0">
              <a:buNone/>
            </a:pPr>
            <a:r>
              <a:rPr lang="ru-RU" sz="1500" dirty="0" smtClean="0"/>
              <a:t>СКК </a:t>
            </a:r>
            <a:r>
              <a:rPr lang="ru-RU" sz="1500" dirty="0"/>
              <a:t>обеспечивает прозрачный и документально оформленный процесс выбора </a:t>
            </a:r>
            <a:r>
              <a:rPr lang="ru-RU" sz="1500" dirty="0" smtClean="0"/>
              <a:t>ОР/ОСР. </a:t>
            </a:r>
            <a:r>
              <a:rPr lang="ru-RU" sz="1500" dirty="0"/>
              <a:t>СКК координирует организацию конкурса по выбору ОР/ОСР . Окончательное решение по утверждению </a:t>
            </a:r>
            <a:r>
              <a:rPr lang="ru-RU" sz="1500" dirty="0" smtClean="0"/>
              <a:t>ОР/ОСР </a:t>
            </a:r>
            <a:r>
              <a:rPr lang="ru-RU" sz="1500" dirty="0"/>
              <a:t>принимается на заседании СКК большинством голосования. Голосование по выбору ОР осуществляется при участии всех членов СКК, кроме представителей потенциальных ОР/ОСР  (данный вопрос должен быть подтвержден, подписанной членом СКК декларацией о наличии конфликта интересов</a:t>
            </a:r>
            <a:r>
              <a:rPr lang="ru-RU" sz="1500" dirty="0" smtClean="0"/>
              <a:t>). Процедура </a:t>
            </a:r>
            <a:r>
              <a:rPr lang="ru-RU" sz="1500" dirty="0"/>
              <a:t>выбора ОР/ОСР  включает следующее: </a:t>
            </a:r>
            <a:r>
              <a:rPr lang="ru-RU" sz="1500" dirty="0" smtClean="0"/>
              <a:t> </a:t>
            </a:r>
            <a:r>
              <a:rPr lang="ru-RU" sz="1500" dirty="0"/>
              <a:t>СКК создает Рабочую группу (далее - РГ), состоящую из 3-5 человек, представляющих организации, которых не являются заинтересованными сторонами для участия в конкурсе по выбору ОР/ОСР ; </a:t>
            </a:r>
          </a:p>
          <a:p>
            <a:pPr marL="0" indent="0">
              <a:buNone/>
            </a:pPr>
            <a:r>
              <a:rPr lang="ru-RU" sz="1500" i="1" dirty="0" smtClean="0"/>
              <a:t>РГ </a:t>
            </a:r>
            <a:r>
              <a:rPr lang="ru-RU" sz="1500" i="1" dirty="0"/>
              <a:t>готовит текст объявления о начале приема писем заинтересованности от государственных и неправительственных организаций, для участия в конкурсе по выбору </a:t>
            </a:r>
            <a:r>
              <a:rPr lang="ru-RU" sz="1500" i="1" dirty="0" smtClean="0"/>
              <a:t>ОР</a:t>
            </a:r>
            <a:r>
              <a:rPr lang="ru-RU" sz="1500" dirty="0"/>
              <a:t>/ОСР </a:t>
            </a:r>
            <a:r>
              <a:rPr lang="ru-RU" sz="1500" i="1" dirty="0" smtClean="0"/>
              <a:t> </a:t>
            </a:r>
            <a:r>
              <a:rPr lang="ru-RU" sz="1500" i="1" dirty="0"/>
              <a:t>и выносит его на утверждение СКК;</a:t>
            </a:r>
          </a:p>
          <a:p>
            <a:pPr marL="0" lvl="0" indent="0">
              <a:buNone/>
            </a:pPr>
            <a:r>
              <a:rPr lang="ru-RU" sz="1500" dirty="0"/>
              <a:t> Секретариат СКК публикует объявление в средствах массовой информации, распространяет по всем возможным интернет ресурсам (веб-сайт, рассылки). </a:t>
            </a:r>
            <a:r>
              <a:rPr lang="ru-RU" sz="1500" dirty="0" smtClean="0"/>
              <a:t> </a:t>
            </a:r>
            <a:r>
              <a:rPr lang="ru-RU" sz="1500" dirty="0"/>
              <a:t>Секретариат собирает письма заинтересованности и составляет полный список всех потенциальных ОР/ОСР ; </a:t>
            </a:r>
            <a:r>
              <a:rPr lang="ru-RU" sz="1500" dirty="0" smtClean="0"/>
              <a:t> </a:t>
            </a:r>
            <a:r>
              <a:rPr lang="ru-RU" sz="1500" dirty="0"/>
              <a:t>РГ рассматривает и оценивает письма заинтересованности потенциальных ОР/ОСР  в соответствии с утвержденным СКК критериями выбора ОР/ОСР , и готовит свои рекомендации по выбору ОР/ОСР  для </a:t>
            </a:r>
            <a:r>
              <a:rPr lang="ru-RU" sz="1500" dirty="0" smtClean="0"/>
              <a:t> рассмотрения </a:t>
            </a:r>
            <a:r>
              <a:rPr lang="ru-RU" sz="1500" dirty="0"/>
              <a:t>и утверждения на заседании СКК. </a:t>
            </a:r>
          </a:p>
          <a:p>
            <a:pPr marL="0" indent="0">
              <a:buNone/>
            </a:pPr>
            <a:r>
              <a:rPr lang="ru-RU" sz="1500" dirty="0"/>
              <a:t> </a:t>
            </a:r>
            <a:r>
              <a:rPr lang="ru-RU" sz="1500" dirty="0" smtClean="0"/>
              <a:t>Документы</a:t>
            </a:r>
            <a:r>
              <a:rPr lang="ru-RU" sz="1500" dirty="0"/>
              <a:t>, подтверждающие процесс выбора ОР/ОСР , должны быть опубликованы на веб сайте МЗ РК и на других электронных ресурсах: </a:t>
            </a:r>
            <a:r>
              <a:rPr lang="ru-RU" sz="1500" dirty="0" smtClean="0"/>
              <a:t> </a:t>
            </a:r>
            <a:r>
              <a:rPr lang="ru-RU" sz="1500" dirty="0"/>
              <a:t>решение СКК, утверждающее Рабочую группу; </a:t>
            </a:r>
            <a:r>
              <a:rPr lang="ru-RU" sz="1500" dirty="0" smtClean="0"/>
              <a:t> </a:t>
            </a:r>
            <a:r>
              <a:rPr lang="ru-RU" sz="1500" dirty="0"/>
              <a:t>критерии отбора ОР/ОСР ;  копия объявления о конкурсе на ОР/ОСР ;  перечень всех организаций, подавших письма заинтересованности; </a:t>
            </a:r>
            <a:r>
              <a:rPr lang="ru-RU" sz="1500" dirty="0" smtClean="0"/>
              <a:t> </a:t>
            </a:r>
            <a:r>
              <a:rPr lang="ru-RU" sz="1500" dirty="0"/>
              <a:t>детальный протокол встречи РГ по утверждению ОР/ОСР ;  копия презентации </a:t>
            </a:r>
            <a:r>
              <a:rPr lang="ru-RU" sz="1500" dirty="0" smtClean="0"/>
              <a:t>с рекомендациями Рабочей </a:t>
            </a:r>
            <a:r>
              <a:rPr lang="ru-RU" sz="1500" dirty="0"/>
              <a:t>группы СКК; </a:t>
            </a:r>
            <a:r>
              <a:rPr lang="ru-RU" sz="1500" dirty="0" smtClean="0"/>
              <a:t> </a:t>
            </a:r>
            <a:r>
              <a:rPr lang="ru-RU" sz="1500" dirty="0"/>
              <a:t>протокол заседания СКК по утверждению ОР/ОСР ;  другие документы по необходимости. </a:t>
            </a:r>
          </a:p>
        </p:txBody>
      </p:sp>
    </p:spTree>
    <p:extLst>
      <p:ext uri="{BB962C8B-B14F-4D97-AF65-F5344CB8AC3E}">
        <p14:creationId xmlns:p14="http://schemas.microsoft.com/office/powerpoint/2010/main" val="103251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6093"/>
            <a:ext cx="8964488" cy="412587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План мероприятий по назначению ОР, ОСР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085669"/>
              </p:ext>
            </p:extLst>
          </p:nvPr>
        </p:nvGraphicFramePr>
        <p:xfrm>
          <a:off x="251520" y="692696"/>
          <a:ext cx="8640960" cy="5904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1738"/>
                <a:gridCol w="3075596"/>
                <a:gridCol w="2123626"/>
              </a:tblGrid>
              <a:tr h="3837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Мероприятия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Сопроводительные документы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Сроки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9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СКК сформировать </a:t>
                      </a:r>
                      <a:r>
                        <a:rPr lang="ru-RU" sz="1400" dirty="0" smtClean="0"/>
                        <a:t>Рабочую группу по</a:t>
                      </a:r>
                      <a:r>
                        <a:rPr lang="ru-RU" sz="1400" baseline="0" dirty="0" smtClean="0"/>
                        <a:t> разработке критериев выбора ОР и ОСР, (представляющих государственный и негосударственный секторы) и формы заявки. 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Протокол</a:t>
                      </a:r>
                      <a:r>
                        <a:rPr lang="ru-RU" sz="1400" baseline="0" dirty="0" smtClean="0"/>
                        <a:t> заседания СКК по созданию рабочей группы, описывающий вовлечение ключевых лиц затронутых заболеванием, состав рабочей группы и представляемый сектор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FF"/>
                          </a:solidFill>
                        </a:rPr>
                        <a:t>27 июня 2013 года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86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Рабочей</a:t>
                      </a:r>
                      <a:r>
                        <a:rPr lang="ru-RU" sz="1400" baseline="0" dirty="0" smtClean="0"/>
                        <a:t> группе разработать критерии выбора ОР и ОСР, представляющих государственный и негосударственный секторы и форму представления предложений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Перечень критериев и форма</a:t>
                      </a:r>
                      <a:endParaRPr lang="ru-RU" sz="14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noStrike" dirty="0" smtClean="0"/>
                        <a:t>15 июля 2013 года</a:t>
                      </a:r>
                      <a:endParaRPr lang="ru-RU" sz="1400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70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Секретариату СКК опубликовать объявление со</a:t>
                      </a:r>
                      <a:r>
                        <a:rPr lang="ru-RU" sz="1400" baseline="0" dirty="0" smtClean="0"/>
                        <a:t> сроком </a:t>
                      </a:r>
                      <a:r>
                        <a:rPr lang="ru-RU" sz="1400" dirty="0" smtClean="0"/>
                        <a:t>15 рабочих</a:t>
                      </a:r>
                      <a:r>
                        <a:rPr lang="ru-RU" sz="1400" baseline="0" dirty="0" smtClean="0"/>
                        <a:t> дней для сбора предложений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Копии объявлений из</a:t>
                      </a:r>
                      <a:r>
                        <a:rPr lang="ru-RU" sz="1400" baseline="0" dirty="0" smtClean="0"/>
                        <a:t> газеты, веб-сайта и рассылок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 июля 2013 года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2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Рабочей группе собрать предложения от потенциальных кандидатов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sngStrike" dirty="0" smtClean="0"/>
                        <a:t>-</a:t>
                      </a:r>
                      <a:endParaRPr lang="ru-RU" sz="14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noStrike" dirty="0" smtClean="0"/>
                        <a:t>05 августа 2013 года</a:t>
                      </a:r>
                      <a:endParaRPr lang="ru-RU" sz="1400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2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Встреча</a:t>
                      </a:r>
                      <a:r>
                        <a:rPr lang="ru-RU" sz="1400" baseline="0" dirty="0" smtClean="0"/>
                        <a:t> рабочей группы по рассмотрению предложений от кандидатов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Протокол рабочей группы с листом согласования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08 августа 2013 года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8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Заседание рабочей группы</a:t>
                      </a:r>
                      <a:r>
                        <a:rPr lang="ru-RU" sz="1400" baseline="0" dirty="0" smtClean="0"/>
                        <a:t> по назначению ОР</a:t>
                      </a:r>
                      <a:endParaRPr lang="en-US" sz="14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Протокол заседания</a:t>
                      </a:r>
                      <a:r>
                        <a:rPr lang="ru-RU" sz="1400" baseline="0" dirty="0" smtClean="0"/>
                        <a:t> СКК,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rgbClr val="0000FF"/>
                          </a:solidFill>
                        </a:rPr>
                        <a:t>Копия презентации рабочей группы</a:t>
                      </a:r>
                      <a:endParaRPr lang="en-US" sz="1400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solidFill>
                            <a:srgbClr val="0000FF"/>
                          </a:solidFill>
                        </a:rPr>
                        <a:t>Сентябрь 2013 года</a:t>
                      </a:r>
                      <a:endParaRPr lang="en-US" sz="1400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Вопросы Менеджмента конфликта интересов регулярно учтены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(</a:t>
                      </a:r>
                      <a:r>
                        <a:rPr lang="ru-RU" sz="1400" baseline="0" dirty="0" smtClean="0">
                          <a:solidFill>
                            <a:srgbClr val="0000FF"/>
                          </a:solidFill>
                        </a:rPr>
                        <a:t>Декларации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0000FF"/>
                          </a:solidFill>
                        </a:rPr>
                        <a:t>На каждом заседании</a:t>
                      </a:r>
                      <a:endParaRPr lang="en-US" sz="1400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7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360040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Объявление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i="1" dirty="0"/>
              <a:t>«Страновой координационный комитет по работе с международными организациями (далее - СКК) объявляет </a:t>
            </a:r>
            <a:r>
              <a:rPr lang="ru-RU" sz="1600" i="1" dirty="0" smtClean="0"/>
              <a:t>Конкурс по выбору  одного или нескольких Основных получателей  (ОП) и основных суб-получателей  гранта </a:t>
            </a:r>
            <a:r>
              <a:rPr lang="ru-RU" sz="1600" i="1" dirty="0"/>
              <a:t>Глобального фонда для борьбы со СПИДом, туберкулезом и малярией (далее - ГФСТМ</a:t>
            </a:r>
            <a:r>
              <a:rPr lang="ru-RU" sz="1600" i="1" dirty="0" smtClean="0"/>
              <a:t>) на </a:t>
            </a:r>
            <a:r>
              <a:rPr lang="ru-RU" sz="1600" i="1" dirty="0"/>
              <a:t>2014 -2016 годы по компоненту «Борьба с туберкулезом</a:t>
            </a:r>
            <a:r>
              <a:rPr lang="ru-RU" sz="1600" i="1" dirty="0" smtClean="0"/>
              <a:t>». Для </a:t>
            </a:r>
            <a:r>
              <a:rPr lang="ru-RU" sz="1600" i="1" dirty="0"/>
              <a:t>участия приглашаются </a:t>
            </a:r>
            <a:r>
              <a:rPr lang="ru-RU" sz="1600" i="1" dirty="0" smtClean="0"/>
              <a:t>юридические лица государственные</a:t>
            </a:r>
            <a:r>
              <a:rPr lang="ru-RU" sz="1600" i="1" dirty="0"/>
              <a:t>, </a:t>
            </a:r>
            <a:r>
              <a:rPr lang="ru-RU" sz="1600" i="1" dirty="0" smtClean="0"/>
              <a:t>негосударственные, </a:t>
            </a:r>
            <a:r>
              <a:rPr lang="ru-RU" sz="1600" i="1" dirty="0"/>
              <a:t>международные </a:t>
            </a:r>
            <a:r>
              <a:rPr lang="ru-RU" sz="1600" i="1" dirty="0" smtClean="0"/>
              <a:t>организации</a:t>
            </a:r>
            <a:r>
              <a:rPr lang="ru-RU" sz="1600" i="1" dirty="0"/>
              <a:t>). </a:t>
            </a:r>
            <a:r>
              <a:rPr lang="ru-RU" sz="1600" b="1" i="1" dirty="0" smtClean="0"/>
              <a:t>Желающим </a:t>
            </a:r>
            <a:r>
              <a:rPr lang="ru-RU" sz="1600" b="1" i="1" dirty="0"/>
              <a:t>участвовать </a:t>
            </a:r>
            <a:r>
              <a:rPr lang="ru-RU" sz="1600" i="1" dirty="0"/>
              <a:t>в разработке Концептуальной заявки необходимо представить свои </a:t>
            </a:r>
            <a:r>
              <a:rPr lang="ru-RU" sz="1600" i="1" u="sng" dirty="0" smtClean="0">
                <a:solidFill>
                  <a:srgbClr val="0000FF"/>
                </a:solidFill>
              </a:rPr>
              <a:t>Предложения</a:t>
            </a:r>
            <a:r>
              <a:rPr lang="ru-RU" sz="1600" i="1" dirty="0" smtClean="0"/>
              <a:t> в </a:t>
            </a:r>
            <a:r>
              <a:rPr lang="ru-RU" sz="1600" i="1" dirty="0"/>
              <a:t>течение </a:t>
            </a:r>
            <a:r>
              <a:rPr lang="ru-RU" sz="1600" b="1" i="1" dirty="0" smtClean="0"/>
              <a:t>15 </a:t>
            </a:r>
            <a:r>
              <a:rPr lang="ru-RU" sz="1600" b="1" i="1" dirty="0"/>
              <a:t>рабочих дней </a:t>
            </a:r>
            <a:r>
              <a:rPr lang="ru-RU" sz="1600" i="1" dirty="0"/>
              <a:t>с момента официального опубликования объявления </a:t>
            </a:r>
            <a:r>
              <a:rPr lang="ru-RU" sz="1600" i="1" dirty="0" smtClean="0"/>
              <a:t>по адресу</a:t>
            </a:r>
            <a:r>
              <a:rPr lang="ru-RU" sz="1600" i="1" dirty="0"/>
              <a:t>: </a:t>
            </a:r>
            <a:r>
              <a:rPr lang="ru-RU" sz="1600" i="1" u="sng" dirty="0" smtClean="0">
                <a:solidFill>
                  <a:srgbClr val="FF0000"/>
                </a:solidFill>
              </a:rPr>
              <a:t>г. Алматы, ул. Ауэзова, 145 В офис 303,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>
                <a:solidFill>
                  <a:srgbClr val="FF0000"/>
                </a:solidFill>
              </a:rPr>
              <a:t>Секретариат </a:t>
            </a:r>
            <a:r>
              <a:rPr lang="ru-RU" sz="1600" i="1" dirty="0" smtClean="0">
                <a:solidFill>
                  <a:srgbClr val="FF0000"/>
                </a:solidFill>
              </a:rPr>
              <a:t>СКК</a:t>
            </a:r>
            <a:r>
              <a:rPr lang="ru-RU" sz="1600" i="1" dirty="0" smtClean="0"/>
              <a:t>. Форма для заполнения и критерии выбора ОП доступны на веб-сайте СКК по ссылке: </a:t>
            </a:r>
            <a:r>
              <a:rPr lang="en-US" sz="1600" i="1" dirty="0" smtClean="0">
                <a:hlinkClick r:id="rId3"/>
              </a:rPr>
              <a:t>www.ccmkz.kz</a:t>
            </a:r>
            <a:r>
              <a:rPr lang="en-US" sz="1600" i="1" dirty="0" smtClean="0"/>
              <a:t> </a:t>
            </a:r>
            <a:endParaRPr lang="ru-RU" sz="1600" i="1" dirty="0" smtClean="0"/>
          </a:p>
          <a:p>
            <a:pPr marL="0" indent="0">
              <a:buNone/>
            </a:pPr>
            <a:r>
              <a:rPr lang="ru-RU" sz="1450" i="1" dirty="0" smtClean="0"/>
              <a:t>Направления</a:t>
            </a:r>
            <a:r>
              <a:rPr lang="ru-RU" sz="1450" i="1" dirty="0"/>
              <a:t>, рекомендованные для включения в Концептуальную заявку: </a:t>
            </a:r>
            <a:endParaRPr lang="ru-RU" sz="1450" dirty="0"/>
          </a:p>
          <a:p>
            <a:pPr marL="0" lvl="0" indent="0">
              <a:buNone/>
            </a:pPr>
            <a:r>
              <a:rPr lang="ru-RU" sz="1450" i="1" dirty="0" smtClean="0"/>
              <a:t>1. «Повсеместное </a:t>
            </a:r>
            <a:r>
              <a:rPr lang="ru-RU" sz="1450" i="1" dirty="0"/>
              <a:t>расширение привлечения НПО в решение медицинских, социальных, бытовых проблем пациентов с туберкулезом (далее - ТБ), туберкулезом с множественной и широкой лекарственной устойчивостью (далее - М/ШЛУТБ)</a:t>
            </a:r>
            <a:r>
              <a:rPr lang="ru-RU" sz="1450" b="1" i="1" dirty="0"/>
              <a:t> </a:t>
            </a:r>
            <a:r>
              <a:rPr lang="ru-RU" sz="1450" i="1" dirty="0"/>
              <a:t>на протяжении всего курса лечения за счет средств бюджета и грантов ГФСТМ</a:t>
            </a:r>
            <a:r>
              <a:rPr lang="ru-RU" sz="1450" i="1" dirty="0" smtClean="0"/>
              <a:t>»;</a:t>
            </a:r>
          </a:p>
          <a:p>
            <a:pPr marL="0" lvl="0" indent="0">
              <a:buNone/>
            </a:pPr>
            <a:r>
              <a:rPr lang="ru-RU" sz="1450" i="1" dirty="0" smtClean="0"/>
              <a:t>2. «Разработка </a:t>
            </a:r>
            <a:r>
              <a:rPr lang="ru-RU" sz="1450" i="1" dirty="0"/>
              <a:t>и внедрение комплекса противотуберкулезных мероприятий среди внутренних и внешних мигрантов для обеспечения доступа к качественной медицинской помощи» и усиление взаимодействия между национальными и международными партнерами для расширения услуг профилактики и ухода</a:t>
            </a:r>
            <a:r>
              <a:rPr lang="ru-RU" sz="1450" i="1" dirty="0" smtClean="0"/>
              <a:t>;</a:t>
            </a:r>
          </a:p>
          <a:p>
            <a:pPr marL="0" lvl="0" indent="0">
              <a:buNone/>
            </a:pPr>
            <a:r>
              <a:rPr lang="ru-RU" sz="1450" i="1" dirty="0" smtClean="0"/>
              <a:t>3. «Укрепление </a:t>
            </a:r>
            <a:r>
              <a:rPr lang="ru-RU" sz="1450" i="1" dirty="0"/>
              <a:t>программы по профилактике, диагностике и лечению ТБ, М/ШЛУТБ среди населения с высоким риском (лица, не имеющие места постоянного проживания, в том числе дети и беременные женщины, лица с сочетанной ВИЧ/ТБ инфекцией, лица, освободившиеся из мест лишения свободы, лица без определенного места проживания) при расширении стационар замещающей помощи</a:t>
            </a:r>
            <a:r>
              <a:rPr lang="ru-RU" sz="1450" i="1" dirty="0" smtClean="0"/>
              <a:t>.</a:t>
            </a:r>
          </a:p>
          <a:p>
            <a:pPr marL="0" indent="0">
              <a:buNone/>
            </a:pPr>
            <a:r>
              <a:rPr lang="ru-RU" sz="1450" i="1" dirty="0" smtClean="0"/>
              <a:t>Выбор </a:t>
            </a:r>
            <a:r>
              <a:rPr lang="ru-RU" sz="1450" i="1" dirty="0"/>
              <a:t>лучших предложений будет рассматриваться с участием всех заинтересованных сторон </a:t>
            </a:r>
            <a:r>
              <a:rPr lang="ru-RU" sz="1450" b="1" i="1" dirty="0" smtClean="0"/>
              <a:t>в течении 5 рабочих </a:t>
            </a:r>
            <a:r>
              <a:rPr lang="ru-RU" sz="1450" b="1" i="1" dirty="0"/>
              <a:t>дней после закрытия объявления </a:t>
            </a:r>
            <a:r>
              <a:rPr lang="ru-RU" sz="1450" i="1" dirty="0"/>
              <a:t>в официальных </a:t>
            </a:r>
            <a:r>
              <a:rPr lang="kk-KZ" sz="1450" i="1" dirty="0"/>
              <a:t>средствах массовой информации</a:t>
            </a:r>
            <a:r>
              <a:rPr lang="ru-RU" sz="1450" i="1" dirty="0"/>
              <a:t>». Результаты будут </a:t>
            </a:r>
            <a:r>
              <a:rPr lang="ru-RU" sz="1450" i="1" dirty="0" smtClean="0"/>
              <a:t>утверждены СКК и опубликованы </a:t>
            </a:r>
            <a:r>
              <a:rPr lang="ru-RU" sz="1450" i="1" dirty="0"/>
              <a:t>на веб-сайте </a:t>
            </a:r>
            <a:r>
              <a:rPr lang="ru-RU" sz="1450" i="1" dirty="0" smtClean="0"/>
              <a:t>СКК: </a:t>
            </a:r>
            <a:r>
              <a:rPr lang="en-US" sz="1450" i="1" u="sng" dirty="0">
                <a:hlinkClick r:id="rId3"/>
              </a:rPr>
              <a:t>www.ccmkz.kz</a:t>
            </a:r>
            <a:r>
              <a:rPr lang="en-US" sz="1450" i="1" dirty="0"/>
              <a:t>  </a:t>
            </a:r>
            <a:endParaRPr lang="ru-RU" sz="1450" dirty="0"/>
          </a:p>
        </p:txBody>
      </p:sp>
    </p:spTree>
    <p:extLst>
      <p:ext uri="{BB962C8B-B14F-4D97-AF65-F5344CB8AC3E}">
        <p14:creationId xmlns:p14="http://schemas.microsoft.com/office/powerpoint/2010/main" val="316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1008112"/>
          </a:xfrm>
        </p:spPr>
        <p:txBody>
          <a:bodyPr>
            <a:noAutofit/>
          </a:bodyPr>
          <a:lstStyle/>
          <a:p>
            <a:r>
              <a:rPr lang="ru-RU" sz="2000" b="1" dirty="0"/>
              <a:t>Рабочая группа </a:t>
            </a:r>
            <a:r>
              <a:rPr lang="ru-RU" sz="2000" b="1" dirty="0" smtClean="0"/>
              <a:t>для разработки </a:t>
            </a:r>
            <a:r>
              <a:rPr lang="ru-RU" sz="2000" b="1" dirty="0"/>
              <a:t>критериев </a:t>
            </a:r>
            <a:r>
              <a:rPr lang="ru-RU" sz="2000" b="1" dirty="0" smtClean="0"/>
              <a:t>выбора</a:t>
            </a:r>
            <a:br>
              <a:rPr lang="ru-RU" sz="2000" b="1" dirty="0" smtClean="0"/>
            </a:br>
            <a:r>
              <a:rPr lang="ru-RU" sz="2000" b="1" dirty="0" smtClean="0"/>
              <a:t> Основных реципиентов, Основных суб-реципиентов, представляющих  государственный </a:t>
            </a:r>
            <a:r>
              <a:rPr lang="ru-RU" sz="2000" b="1" dirty="0"/>
              <a:t>и </a:t>
            </a:r>
            <a:r>
              <a:rPr lang="ru-RU" sz="2000" b="1" dirty="0" smtClean="0"/>
              <a:t>негосударственный секторы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136594"/>
              </p:ext>
            </p:extLst>
          </p:nvPr>
        </p:nvGraphicFramePr>
        <p:xfrm>
          <a:off x="827584" y="1700808"/>
          <a:ext cx="7776864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308"/>
                <a:gridCol w="3647556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Критерии для Рабочей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группы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Данные представителя Рабочей группы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21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+mn-lt"/>
                        </a:rPr>
                        <a:t>1)  Государственный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Касымбекова Сайранкуль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21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+mn-lt"/>
                        </a:rPr>
                        <a:t>2) Неправительственный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Елькеев</a:t>
                      </a:r>
                      <a:r>
                        <a:rPr lang="ru-RU" sz="1400" baseline="0" dirty="0" smtClean="0">
                          <a:latin typeface="+mn-lt"/>
                        </a:rPr>
                        <a:t> Сагынгали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21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+mn-lt"/>
                        </a:rPr>
                        <a:t>3)</a:t>
                      </a:r>
                      <a:r>
                        <a:rPr lang="ru-RU" sz="1400" baseline="0" dirty="0" smtClean="0">
                          <a:latin typeface="+mn-lt"/>
                        </a:rPr>
                        <a:t> Многосторонний (международные организации)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+mn-lt"/>
                        </a:rPr>
                        <a:t>Токтабаянов</a:t>
                      </a:r>
                      <a:r>
                        <a:rPr lang="ru-RU" sz="1400" baseline="0" dirty="0" smtClean="0">
                          <a:latin typeface="+mn-lt"/>
                        </a:rPr>
                        <a:t> Арман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21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+mn-lt"/>
                        </a:rPr>
                        <a:t>4) Ключевые лица, затронутые заболеваниями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Идрисова</a:t>
                      </a:r>
                      <a:r>
                        <a:rPr lang="ru-RU" sz="1400" baseline="0" dirty="0" smtClean="0">
                          <a:latin typeface="+mn-lt"/>
                        </a:rPr>
                        <a:t> Роза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5) Представители уязвимых групп населения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Аманжолов</a:t>
                      </a:r>
                      <a:r>
                        <a:rPr lang="ru-RU" sz="1400" baseline="0" dirty="0" smtClean="0">
                          <a:latin typeface="+mn-lt"/>
                        </a:rPr>
                        <a:t> Нурали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21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МАФ в</a:t>
                      </a:r>
                      <a:r>
                        <a:rPr lang="ru-RU" sz="1400" baseline="0" dirty="0" smtClean="0">
                          <a:latin typeface="+mn-lt"/>
                        </a:rPr>
                        <a:t> качестве наблюдателя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Мойченко Татьяна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67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Секретариат СКК для подготовки Протокола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Демеуова Рысалды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4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СПАСИБО!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3356992"/>
            <a:ext cx="7315200" cy="1676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Вопросы?</a:t>
            </a:r>
          </a:p>
        </p:txBody>
      </p:sp>
    </p:spTree>
    <p:extLst>
      <p:ext uri="{BB962C8B-B14F-4D97-AF65-F5344CB8AC3E}">
        <p14:creationId xmlns:p14="http://schemas.microsoft.com/office/powerpoint/2010/main" val="8619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1080</Words>
  <Application>Microsoft Office PowerPoint</Application>
  <PresentationFormat>Экран (4:3)</PresentationFormat>
  <Paragraphs>102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Номинирование одного или нескольких Основных реципиентов</vt:lpstr>
      <vt:lpstr>Презентация PowerPoint</vt:lpstr>
      <vt:lpstr>Презентация PowerPoint</vt:lpstr>
      <vt:lpstr>ГФ поощряет двухканальное финансирование</vt:lpstr>
      <vt:lpstr>Процедуры, утвержденные РГ на рабочей встрече от 17.04.2012</vt:lpstr>
      <vt:lpstr>План мероприятий по назначению ОР, ОСР</vt:lpstr>
      <vt:lpstr>Объявление</vt:lpstr>
      <vt:lpstr>Рабочая группа для разработки критериев выбора  Основных реципиентов, Основных суб-реципиентов, представляющих  государственный и негосударственный секторы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105</cp:revision>
  <cp:lastPrinted>2013-06-27T06:07:58Z</cp:lastPrinted>
  <dcterms:created xsi:type="dcterms:W3CDTF">2013-05-07T15:15:24Z</dcterms:created>
  <dcterms:modified xsi:type="dcterms:W3CDTF">2013-07-01T16:18:19Z</dcterms:modified>
</cp:coreProperties>
</file>