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0" r:id="rId3"/>
    <p:sldId id="257" r:id="rId4"/>
    <p:sldId id="261" r:id="rId5"/>
    <p:sldId id="263" r:id="rId6"/>
    <p:sldId id="265" r:id="rId7"/>
    <p:sldId id="271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42D7BF44-8681-4D1C-85E7-5F7E4B42611A}"/>
    <pc:docChg chg="modSld">
      <pc:chgData name="Ainur Abusseitova" userId="a1fb3e91-84aa-40e9-8ec4-dcc58800c461" providerId="ADAL" clId="{42D7BF44-8681-4D1C-85E7-5F7E4B42611A}" dt="2021-01-27T13:47:27.167" v="7" actId="20577"/>
      <pc:docMkLst>
        <pc:docMk/>
      </pc:docMkLst>
      <pc:sldChg chg="modSp mod">
        <pc:chgData name="Ainur Abusseitova" userId="a1fb3e91-84aa-40e9-8ec4-dcc58800c461" providerId="ADAL" clId="{42D7BF44-8681-4D1C-85E7-5F7E4B42611A}" dt="2021-01-27T13:46:45.679" v="0" actId="20577"/>
        <pc:sldMkLst>
          <pc:docMk/>
          <pc:sldMk cId="4029694144" sldId="260"/>
        </pc:sldMkLst>
        <pc:spChg chg="mod">
          <ac:chgData name="Ainur Abusseitova" userId="a1fb3e91-84aa-40e9-8ec4-dcc58800c461" providerId="ADAL" clId="{42D7BF44-8681-4D1C-85E7-5F7E4B42611A}" dt="2021-01-27T13:46:45.679" v="0" actId="20577"/>
          <ac:spMkLst>
            <pc:docMk/>
            <pc:sldMk cId="4029694144" sldId="260"/>
            <ac:spMk id="3" creationId="{00000000-0000-0000-0000-000000000000}"/>
          </ac:spMkLst>
        </pc:spChg>
      </pc:sldChg>
      <pc:sldChg chg="modSp mod">
        <pc:chgData name="Ainur Abusseitova" userId="a1fb3e91-84aa-40e9-8ec4-dcc58800c461" providerId="ADAL" clId="{42D7BF44-8681-4D1C-85E7-5F7E4B42611A}" dt="2021-01-27T13:47:27.167" v="7" actId="20577"/>
        <pc:sldMkLst>
          <pc:docMk/>
          <pc:sldMk cId="3494430435" sldId="261"/>
        </pc:sldMkLst>
        <pc:spChg chg="mod">
          <ac:chgData name="Ainur Abusseitova" userId="a1fb3e91-84aa-40e9-8ec4-dcc58800c461" providerId="ADAL" clId="{42D7BF44-8681-4D1C-85E7-5F7E4B42611A}" dt="2021-01-27T13:47:27.167" v="7" actId="20577"/>
          <ac:spMkLst>
            <pc:docMk/>
            <pc:sldMk cId="3494430435" sldId="261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82AAF-27EC-49F9-9A3F-D30F4BB2414B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8464-983E-4D33-BD09-66E053556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51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66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870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68825" cy="34274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70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0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00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5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0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07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4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03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85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2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71B0-340A-40B2-94AA-6997DBFCD0C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20C99-5855-4970-B7E3-32D76C780B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38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964488" cy="128193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План мероприятий проекта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гранта Глобального фонда для борьбы со СПИДом, туберкулезом и малярией  по компоненту ВИЧ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на 2021 - 2023 годы</a:t>
            </a:r>
            <a:r>
              <a:rPr lang="ru-RU" sz="2000" b="1" i="1" dirty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70105" y="5445224"/>
            <a:ext cx="3873895" cy="720080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Т. Давлетгалиева – Национальный координатор по ВИЧ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30932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г.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Нур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-Султан, 2021 г.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95536" y="114176"/>
            <a:ext cx="1065721" cy="8009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61665" y="114176"/>
            <a:ext cx="6233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РГП на ПХВ «Казахский научный центр дерматологии и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инфекционных заболеваний» МЗ РК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80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88750"/>
            <a:ext cx="8965262" cy="60806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Период реализации:  </a:t>
            </a:r>
            <a:r>
              <a:rPr lang="ru-RU" sz="1900" dirty="0"/>
              <a:t>202</a:t>
            </a:r>
            <a:r>
              <a:rPr lang="en-US" sz="1900" dirty="0"/>
              <a:t>1</a:t>
            </a:r>
            <a:r>
              <a:rPr lang="ru-RU" sz="1900" dirty="0"/>
              <a:t> – 202</a:t>
            </a:r>
            <a:r>
              <a:rPr lang="en-US" sz="1900" dirty="0"/>
              <a:t>3</a:t>
            </a:r>
            <a:r>
              <a:rPr lang="ru-RU" sz="1900" dirty="0"/>
              <a:t> гг.</a:t>
            </a:r>
          </a:p>
          <a:p>
            <a:pPr marL="0" indent="0">
              <a:buNone/>
            </a:pP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Сумма гранта: </a:t>
            </a:r>
            <a:r>
              <a:rPr lang="ru-RU" sz="1900" dirty="0"/>
              <a:t>7</a:t>
            </a:r>
            <a:r>
              <a:rPr lang="en-US" sz="1900" dirty="0"/>
              <a:t> </a:t>
            </a:r>
            <a:r>
              <a:rPr lang="ru-RU" sz="1900" dirty="0"/>
              <a:t>197</a:t>
            </a:r>
            <a:r>
              <a:rPr lang="en-US" sz="1900" dirty="0"/>
              <a:t> </a:t>
            </a:r>
            <a:r>
              <a:rPr lang="ru-RU" sz="1900" dirty="0"/>
              <a:t>500 долларов США</a:t>
            </a:r>
            <a:endParaRPr lang="ru-RU" sz="19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Цель: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900" dirty="0"/>
              <a:t>Обеспечить устойчивость и непрерывность услуг по профилактике, уходу и лечению для </a:t>
            </a:r>
            <a:r>
              <a:rPr lang="en-US" sz="1900" dirty="0"/>
              <a:t>ключевых групп населения (КГН)  </a:t>
            </a:r>
            <a:r>
              <a:rPr lang="ru-RU" sz="1900" dirty="0"/>
              <a:t>и </a:t>
            </a:r>
            <a:r>
              <a:rPr lang="en-US" sz="1900" dirty="0"/>
              <a:t>людей, живущих с ВИЧ (ЛЖВ)</a:t>
            </a:r>
            <a:endParaRPr lang="ru-RU" sz="1900" dirty="0"/>
          </a:p>
          <a:p>
            <a:pPr marL="0" indent="0">
              <a:buNone/>
            </a:pP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Задачи:</a:t>
            </a:r>
            <a:endParaRPr lang="en-US" sz="1900" b="1" dirty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AutoNum type="arabicParenR"/>
            </a:pPr>
            <a:r>
              <a:rPr lang="ru-RU" sz="2000" dirty="0"/>
              <a:t>Усиление и расширение комплексных  и эффективных  программ для  КГН по профилактике ВИЧ и лечению и уходу ЛЖВ</a:t>
            </a:r>
            <a:r>
              <a:rPr lang="en-US" sz="1900" dirty="0"/>
              <a:t>;</a:t>
            </a:r>
            <a:r>
              <a:rPr lang="ru-RU" sz="1900" dirty="0"/>
              <a:t> 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ru-RU" sz="1900" dirty="0"/>
              <a:t>Созда</a:t>
            </a:r>
            <a:r>
              <a:rPr lang="en-US" sz="1900" dirty="0"/>
              <a:t>ние</a:t>
            </a:r>
            <a:r>
              <a:rPr lang="ru-RU" sz="1900" dirty="0"/>
              <a:t>  благоприятн</a:t>
            </a:r>
            <a:r>
              <a:rPr lang="en-US" sz="1900" dirty="0"/>
              <a:t>ой </a:t>
            </a:r>
            <a:r>
              <a:rPr lang="ru-RU" sz="1900" dirty="0"/>
              <a:t> правов</a:t>
            </a:r>
            <a:r>
              <a:rPr lang="en-US" sz="1900" dirty="0"/>
              <a:t>ой</a:t>
            </a:r>
            <a:r>
              <a:rPr lang="ru-RU" sz="1900" dirty="0"/>
              <a:t> сред</a:t>
            </a:r>
            <a:r>
              <a:rPr lang="en-US" sz="1900" dirty="0"/>
              <a:t>ы, направленной на  п</a:t>
            </a:r>
            <a:r>
              <a:rPr lang="ru-RU" sz="1900" dirty="0"/>
              <a:t>реодоление барьеров, связанных с вопросами прав людей на здоровье и гендерного  неравенства</a:t>
            </a:r>
            <a:r>
              <a:rPr lang="en-US" sz="1900" dirty="0"/>
              <a:t>;</a:t>
            </a:r>
            <a:endParaRPr lang="ru-RU" sz="1900" dirty="0"/>
          </a:p>
          <a:p>
            <a:pPr marL="457200" indent="-457200">
              <a:buFont typeface="Arial" pitchFamily="34" charset="0"/>
              <a:buAutoNum type="arabicParenR"/>
            </a:pPr>
            <a:r>
              <a:rPr lang="ru-RU" sz="1900" dirty="0"/>
              <a:t>Укрепление систем здравоохранения и сообщества</a:t>
            </a:r>
            <a:r>
              <a:rPr lang="en-US" sz="1900" dirty="0"/>
              <a:t>;</a:t>
            </a:r>
            <a:endParaRPr lang="ru-RU" sz="1900" dirty="0"/>
          </a:p>
          <a:p>
            <a:pPr marL="457200" indent="-457200">
              <a:buFont typeface="Arial" pitchFamily="34" charset="0"/>
              <a:buAutoNum type="arabicParenR"/>
            </a:pPr>
            <a:r>
              <a:rPr lang="ru-RU" sz="1900" dirty="0"/>
              <a:t>Укрепление устойчивых механизмов финансирования</a:t>
            </a:r>
            <a:r>
              <a:rPr lang="en-US" sz="1900" dirty="0"/>
              <a:t>, направленных  на </a:t>
            </a:r>
            <a:r>
              <a:rPr lang="ru-RU" sz="1900" dirty="0"/>
              <a:t>п</a:t>
            </a:r>
            <a:r>
              <a:rPr lang="en-US" sz="1900" dirty="0"/>
              <a:t>рофилактик</a:t>
            </a:r>
            <a:r>
              <a:rPr lang="ru-RU" sz="1900" dirty="0"/>
              <a:t>у</a:t>
            </a:r>
            <a:r>
              <a:rPr lang="en-US" sz="1900" dirty="0"/>
              <a:t> и лечение ВИЧ- инфекции в Казахстане.</a:t>
            </a:r>
            <a:endParaRPr lang="ru-RU" sz="1900" dirty="0"/>
          </a:p>
          <a:p>
            <a:pPr marL="0" indent="0">
              <a:buNone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Приоритетные ключевые группы:</a:t>
            </a:r>
          </a:p>
          <a:p>
            <a:pPr lvl="0"/>
            <a:r>
              <a:rPr lang="ru-RU" sz="2000" dirty="0"/>
              <a:t>Мужчины, имеющие секс с мужчинами, и трансгендеры;</a:t>
            </a:r>
          </a:p>
          <a:p>
            <a:pPr lvl="0"/>
            <a:r>
              <a:rPr lang="ru-RU" sz="2000" dirty="0"/>
              <a:t>Лица, употребляющие  инъекционные наркотики, в том числе и новые </a:t>
            </a:r>
            <a:r>
              <a:rPr lang="ru-RU" sz="2000" dirty="0" err="1"/>
              <a:t>психоактивные</a:t>
            </a:r>
            <a:r>
              <a:rPr lang="ru-RU" sz="2000" dirty="0"/>
              <a:t> вещества;</a:t>
            </a:r>
          </a:p>
          <a:p>
            <a:pPr lvl="0"/>
            <a:r>
              <a:rPr lang="ru-RU" sz="2000" dirty="0"/>
              <a:t>Лица, живущие с ВИЧ, в том числе  мигранты с ВИЧ, проживающие в Республике Казахстан.</a:t>
            </a:r>
          </a:p>
          <a:p>
            <a:pPr marL="0" indent="0">
              <a:buNone/>
            </a:pPr>
            <a:endParaRPr lang="ru-RU" sz="19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6684" y="312873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8864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j-lt"/>
              </a:rPr>
              <a:t>Цели и задачи гранта</a:t>
            </a:r>
          </a:p>
        </p:txBody>
      </p:sp>
    </p:spTree>
    <p:extLst>
      <p:ext uri="{BB962C8B-B14F-4D97-AF65-F5344CB8AC3E}">
        <p14:creationId xmlns:p14="http://schemas.microsoft.com/office/powerpoint/2010/main" val="402969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2588"/>
            <a:ext cx="9144000" cy="6175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Основной получатель - КНЦДИЗ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6684" y="199577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4318701" y="1356973"/>
            <a:ext cx="769911" cy="5637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93981" y="224627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solidFill>
                  <a:srgbClr val="C00000"/>
                </a:solidFill>
              </a:rPr>
              <a:t>Субконтрактеры</a:t>
            </a:r>
            <a:r>
              <a:rPr lang="ru-RU" sz="1600" b="1" dirty="0">
                <a:solidFill>
                  <a:srgbClr val="C00000"/>
                </a:solidFill>
              </a:rPr>
              <a:t> (СК) – республиканского уровня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42" y="1954447"/>
            <a:ext cx="1703039" cy="81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4" descr="UNDP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874" y="532761"/>
            <a:ext cx="792088" cy="132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>
            <a:off x="5382675" y="1628800"/>
            <a:ext cx="201622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43126" y="13151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Закупки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79367" y="1315139"/>
            <a:ext cx="1472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Реализация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41595" y="4509120"/>
            <a:ext cx="2769841" cy="123110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sz="1400" b="1" u="sng" dirty="0">
                <a:solidFill>
                  <a:schemeClr val="bg1"/>
                </a:solidFill>
              </a:rPr>
              <a:t>НПО по работе с ЛЖВ:</a:t>
            </a:r>
          </a:p>
          <a:p>
            <a:endParaRPr lang="ru-RU" sz="1400" b="1" u="sng" dirty="0">
              <a:solidFill>
                <a:schemeClr val="bg1"/>
              </a:solidFill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1)Алматинская область</a:t>
            </a:r>
          </a:p>
          <a:p>
            <a:r>
              <a:rPr lang="ru-RU" sz="1400" dirty="0">
                <a:solidFill>
                  <a:schemeClr val="bg1"/>
                </a:solidFill>
              </a:rPr>
              <a:t>2)Карагандинская область </a:t>
            </a:r>
          </a:p>
          <a:p>
            <a:r>
              <a:rPr lang="ru-RU" sz="1400" dirty="0">
                <a:solidFill>
                  <a:schemeClr val="bg1"/>
                </a:solidFill>
              </a:rPr>
              <a:t>3) г. Нур-Султан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56091" y="4509120"/>
            <a:ext cx="2895132" cy="181588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 СК 6-</a:t>
            </a:r>
            <a:r>
              <a:rPr lang="ru-RU" sz="1400" b="1" u="sng" dirty="0">
                <a:solidFill>
                  <a:schemeClr val="bg1"/>
                </a:solidFill>
              </a:rPr>
              <a:t>НПО по работе с МСМ:</a:t>
            </a:r>
          </a:p>
          <a:p>
            <a:endParaRPr lang="ru-RU" sz="1400" b="1" u="sng" dirty="0">
              <a:solidFill>
                <a:schemeClr val="bg1"/>
              </a:solidFill>
            </a:endParaRPr>
          </a:p>
          <a:p>
            <a:r>
              <a:rPr lang="ru-RU" sz="1400" u="sng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1)Актюбинская область</a:t>
            </a:r>
          </a:p>
          <a:p>
            <a:r>
              <a:rPr lang="ru-RU" sz="1400" dirty="0">
                <a:solidFill>
                  <a:schemeClr val="bg1"/>
                </a:solidFill>
              </a:rPr>
              <a:t>2)ВКО</a:t>
            </a:r>
          </a:p>
          <a:p>
            <a:r>
              <a:rPr lang="ru-RU" sz="1400" dirty="0">
                <a:solidFill>
                  <a:schemeClr val="bg1"/>
                </a:solidFill>
              </a:rPr>
              <a:t>3)Карагандинская область</a:t>
            </a:r>
          </a:p>
          <a:p>
            <a:r>
              <a:rPr lang="ru-RU" sz="1400" dirty="0">
                <a:solidFill>
                  <a:schemeClr val="bg1"/>
                </a:solidFill>
              </a:rPr>
              <a:t>4)Павлодарская область</a:t>
            </a:r>
          </a:p>
          <a:p>
            <a:r>
              <a:rPr lang="ru-RU" sz="1400" dirty="0">
                <a:solidFill>
                  <a:schemeClr val="bg1"/>
                </a:solidFill>
              </a:rPr>
              <a:t>5) г. Шымкент</a:t>
            </a:r>
          </a:p>
          <a:p>
            <a:r>
              <a:rPr lang="ru-RU" sz="1400" dirty="0">
                <a:solidFill>
                  <a:schemeClr val="bg1"/>
                </a:solidFill>
              </a:rPr>
              <a:t>6) г. Нур-Султан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3129" y="4509120"/>
            <a:ext cx="2732687" cy="138499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  </a:t>
            </a:r>
            <a:r>
              <a:rPr lang="en-US" sz="1400" b="1" dirty="0">
                <a:solidFill>
                  <a:schemeClr val="bg1"/>
                </a:solidFill>
              </a:rPr>
              <a:t>C</a:t>
            </a:r>
            <a:r>
              <a:rPr lang="ru-RU" sz="1400" b="1" dirty="0">
                <a:solidFill>
                  <a:schemeClr val="bg1"/>
                </a:solidFill>
              </a:rPr>
              <a:t>К 5 -</a:t>
            </a:r>
            <a:r>
              <a:rPr lang="ru-RU" sz="1400" b="1" u="sng" dirty="0">
                <a:solidFill>
                  <a:schemeClr val="bg1"/>
                </a:solidFill>
              </a:rPr>
              <a:t>НПО по работе с ЛУИН</a:t>
            </a:r>
            <a:r>
              <a:rPr lang="ru-RU" sz="1400" u="sng" dirty="0">
                <a:solidFill>
                  <a:schemeClr val="bg1"/>
                </a:solidFill>
              </a:rPr>
              <a:t>:</a:t>
            </a:r>
          </a:p>
          <a:p>
            <a:endParaRPr lang="ru-RU" sz="1400" u="sng" dirty="0">
              <a:solidFill>
                <a:schemeClr val="bg1"/>
              </a:solidFill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1)Костанайская область</a:t>
            </a:r>
          </a:p>
          <a:p>
            <a:r>
              <a:rPr lang="ru-RU" sz="1400" dirty="0">
                <a:solidFill>
                  <a:schemeClr val="bg1"/>
                </a:solidFill>
              </a:rPr>
              <a:t>2)Карагандинская область </a:t>
            </a:r>
          </a:p>
          <a:p>
            <a:r>
              <a:rPr lang="ru-RU" sz="1400" dirty="0">
                <a:solidFill>
                  <a:schemeClr val="bg1"/>
                </a:solidFill>
              </a:rPr>
              <a:t>3) г. Нур-Султан</a:t>
            </a: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2051714" y="1638863"/>
            <a:ext cx="2024608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653383" y="2005880"/>
            <a:ext cx="0" cy="23361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4" descr="КМБПЧ - Казахстанское международное бюро по правам человека и соблюдению  законност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6" descr="КМБПЧ - Казахстанское международное бюро по правам человека и соблюдению  законност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48" y="631460"/>
            <a:ext cx="1294058" cy="103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894115"/>
            <a:ext cx="2095402" cy="91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975" y="2917251"/>
            <a:ext cx="2122965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СК 1</a:t>
            </a:r>
          </a:p>
          <a:p>
            <a:pPr algn="ctr"/>
            <a:r>
              <a:rPr lang="ru-RU" sz="1200" b="1" dirty="0">
                <a:solidFill>
                  <a:schemeClr val="tx2"/>
                </a:solidFill>
              </a:rPr>
              <a:t> В</a:t>
            </a:r>
            <a:r>
              <a:rPr lang="ru-RU" sz="1200" dirty="0">
                <a:solidFill>
                  <a:schemeClr val="tx2"/>
                </a:solidFill>
              </a:rPr>
              <a:t>недрение и расширение  </a:t>
            </a:r>
            <a:r>
              <a:rPr lang="en-US" sz="1200" dirty="0">
                <a:solidFill>
                  <a:schemeClr val="tx2"/>
                </a:solidFill>
              </a:rPr>
              <a:t>Pre</a:t>
            </a:r>
            <a:r>
              <a:rPr lang="ru-RU" sz="1200" dirty="0">
                <a:solidFill>
                  <a:schemeClr val="tx2"/>
                </a:solidFill>
              </a:rPr>
              <a:t>Р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ru-RU" sz="1200" dirty="0">
                <a:solidFill>
                  <a:schemeClr val="tx2"/>
                </a:solidFill>
              </a:rPr>
              <a:t>для КГН  в Республике Казахстан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4018" y="2895359"/>
            <a:ext cx="2664296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СК 2</a:t>
            </a:r>
          </a:p>
          <a:p>
            <a:pPr algn="ctr"/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Уход и поддержка  ЛЖВ.</a:t>
            </a:r>
          </a:p>
          <a:p>
            <a:pPr algn="ctr"/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Индекс  стигмы и дискриминации</a:t>
            </a:r>
          </a:p>
          <a:p>
            <a:pPr algn="ctr"/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Поддержка НПО по ЛЖВ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660232" y="2246270"/>
            <a:ext cx="2289787" cy="8617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</a:rPr>
              <a:t>СК 3</a:t>
            </a:r>
          </a:p>
          <a:p>
            <a:pPr algn="ctr"/>
            <a:r>
              <a:rPr lang="ru-RU" sz="1200" b="1" dirty="0">
                <a:solidFill>
                  <a:srgbClr val="7030A0"/>
                </a:solidFill>
              </a:rPr>
              <a:t>  преодоление барьеров, связанных с нарушением прав КГН и ЛЖВ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07712" y="3228108"/>
            <a:ext cx="2394825" cy="861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СК 4 </a:t>
            </a:r>
          </a:p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</a:rPr>
              <a:t> укрепление устойчивого финансирования услуг по профилактике ВИЧ для КГН.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2183" y="3920605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Субконтрактеры – регионального уровня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E01B5E69-89A7-49D7-B26A-F50915BDE2C1}"/>
              </a:ext>
            </a:extLst>
          </p:cNvPr>
          <p:cNvSpPr/>
          <p:nvPr/>
        </p:nvSpPr>
        <p:spPr>
          <a:xfrm>
            <a:off x="234886" y="41094"/>
            <a:ext cx="8539477" cy="3445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1400" b="1" dirty="0">
              <a:solidFill>
                <a:schemeClr val="accent2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" dirty="0"/>
              <a:t>и лечению и уходу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Партнеры в реализации гранта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712" y="5865372"/>
            <a:ext cx="2095402" cy="91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10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794" y="368532"/>
            <a:ext cx="8957694" cy="5252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endParaRPr lang="ru-RU" sz="1400" b="1" dirty="0">
              <a:solidFill>
                <a:schemeClr val="accent2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endParaRPr lang="ru-RU" sz="1400" b="1" dirty="0">
              <a:solidFill>
                <a:schemeClr val="accent2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Задача 1: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Усиление и расширение комплексных  и эффективных  программ по профилактике ВИЧ инфекции для  КГН и лечению, уходу и поддержке ЛЖВ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1800" b="1" dirty="0"/>
              <a:t>расширение комплексных  </a:t>
            </a:r>
            <a:r>
              <a:rPr lang="ru-RU" sz="1800" dirty="0"/>
              <a:t>и эффективных  программ для  КГН по профилактике ВИЧ и лечению и уходу ЛЖВ</a:t>
            </a:r>
            <a:r>
              <a:rPr lang="en-US" sz="1800" dirty="0"/>
              <a:t>;</a:t>
            </a:r>
            <a:r>
              <a:rPr lang="ru-RU" sz="1800" dirty="0"/>
              <a:t> 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20" name="Rectangle 10"/>
          <p:cNvSpPr>
            <a:spLocks/>
          </p:cNvSpPr>
          <p:nvPr/>
        </p:nvSpPr>
        <p:spPr>
          <a:xfrm>
            <a:off x="179512" y="745574"/>
            <a:ext cx="65527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</a:rPr>
              <a:t>  </a:t>
            </a:r>
            <a:r>
              <a:rPr lang="ru-RU" sz="1600" b="1" dirty="0">
                <a:solidFill>
                  <a:schemeClr val="accent2"/>
                </a:solidFill>
              </a:rPr>
              <a:t>Мероприятия</a:t>
            </a:r>
          </a:p>
          <a:p>
            <a:pPr algn="ctr"/>
            <a:endParaRPr lang="ru-RU" sz="500" b="1" dirty="0">
              <a:solidFill>
                <a:schemeClr val="accent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rgbClr val="000000"/>
                </a:solidFill>
              </a:rPr>
              <a:t>Поддержка 13 НПО в 8 регионах,  169 ставок аутрич-работников по работе с ЛУИН, МСМ, ТГ, ЛЖВ;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/>
              <a:t>Внедрение  до-контактной  профилактика (</a:t>
            </a:r>
            <a:r>
              <a:rPr lang="en-GB" sz="1400" b="1" dirty="0" err="1"/>
              <a:t>Pr</a:t>
            </a:r>
            <a:r>
              <a:rPr lang="ru-RU" sz="1400" b="1" dirty="0" err="1"/>
              <a:t>еР</a:t>
            </a:r>
            <a:r>
              <a:rPr lang="ru-RU" sz="1400" b="1" dirty="0"/>
              <a:t>);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rgbClr val="000000"/>
                </a:solidFill>
              </a:rPr>
              <a:t>Самотестирование и тестирование на базе НПО;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dk1"/>
                </a:solidFill>
              </a:rPr>
              <a:t>Проведение обучающих тренингов для НПО;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rgbClr val="000000"/>
                </a:solidFill>
              </a:rPr>
              <a:t>Закуп индивидуальных средств защиты для профилактики ВИЧ среди  КГН для НПО и  центров СПИД;</a:t>
            </a:r>
            <a:endParaRPr lang="ru-RU" sz="1400" b="1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dk1"/>
                </a:solidFill>
              </a:rPr>
              <a:t>Предоставление ПЗТ лицам, зависимым от </a:t>
            </a:r>
            <a:r>
              <a:rPr lang="ru-RU" sz="1400" b="1" dirty="0"/>
              <a:t>опиоидных наркотиков</a:t>
            </a:r>
            <a:r>
              <a:rPr lang="ru-RU" sz="1400" b="1" dirty="0">
                <a:solidFill>
                  <a:schemeClr val="dk1"/>
                </a:solidFill>
              </a:rPr>
              <a:t>;</a:t>
            </a:r>
          </a:p>
          <a:p>
            <a:pPr marL="285750" lvl="1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dk1"/>
                </a:solidFill>
              </a:rPr>
              <a:t>Разработка программ для потребителей НПАВ.</a:t>
            </a:r>
          </a:p>
          <a:p>
            <a:pPr marL="285750" lvl="1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effectLst/>
                <a:ea typeface="Calibri" panose="020F0502020204030204" pitchFamily="34" charset="0"/>
              </a:rPr>
              <a:t>Изучение распространенности употребления новых психоактивных веществ.</a:t>
            </a:r>
            <a:endParaRPr lang="ru-RU" sz="1400" b="1" dirty="0">
              <a:solidFill>
                <a:srgbClr val="000000"/>
              </a:solidFill>
            </a:endParaRPr>
          </a:p>
          <a:p>
            <a:pPr marL="285750" lvl="1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/>
              <a:t>Разработка и внедрение инновационных инструментов для консультирования, психосоциальной поддержки и приверженности для ЛЖВ (чат-бот);</a:t>
            </a:r>
          </a:p>
          <a:p>
            <a:pPr marL="285750" lvl="1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/>
              <a:t>Обеспечение АРТ 170  мигрантов с ВИЧ-инфекцией</a:t>
            </a:r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8478" y="4647664"/>
            <a:ext cx="2256989" cy="200054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Влияние на эпидситуацию</a:t>
            </a: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Удержание распространенности ВИЧ –инфекции  на уровне:          - 6,6% среди МСМ;</a:t>
            </a:r>
          </a:p>
          <a:p>
            <a:pPr algn="ctr"/>
            <a:endParaRPr lang="ru-RU" sz="400" b="1" dirty="0">
              <a:solidFill>
                <a:schemeClr val="accent2"/>
              </a:solidFill>
            </a:endParaRP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 - 8% среди ЛУИН.</a:t>
            </a:r>
          </a:p>
          <a:p>
            <a:r>
              <a:rPr lang="ru-RU" sz="1400" dirty="0"/>
              <a:t> 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389" y="2331661"/>
            <a:ext cx="867293" cy="51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206541" y="1163102"/>
            <a:ext cx="1353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Исполнители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93" y="1628800"/>
            <a:ext cx="907189" cy="49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726" y="2924944"/>
            <a:ext cx="90623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7602007" y="3675778"/>
            <a:ext cx="835955" cy="5011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0"/>
          <p:cNvSpPr>
            <a:spLocks/>
          </p:cNvSpPr>
          <p:nvPr/>
        </p:nvSpPr>
        <p:spPr>
          <a:xfrm>
            <a:off x="107504" y="4570720"/>
            <a:ext cx="6696744" cy="2154436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Ожидаемые результаты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Увеличение охвата профпрограммами в проектных регионах: ЛУИН– с 70% до 74%, МСМ  – с 31% до 36% чел от ОЧ.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Охват  тестированием на ВИЧ не менее 80%  ЛУИН и  МСМ из числа обратившихся в профпрограммы.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Увеличение охвата АРТ  - с 72%   до 76%.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Повышение эффективности АРТ  -  с 84%   до 88%.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Охват до-контактной профилактикой- 175чел. 2021г. - 600 чел. 2023г.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Охват ПЗТ с </a:t>
            </a:r>
            <a:r>
              <a:rPr lang="en-US" sz="1400" b="1" dirty="0">
                <a:solidFill>
                  <a:schemeClr val="tx1"/>
                </a:solidFill>
              </a:rPr>
              <a:t>3</a:t>
            </a:r>
            <a:r>
              <a:rPr lang="ru-RU" sz="1400" b="1" dirty="0">
                <a:solidFill>
                  <a:schemeClr val="tx1"/>
                </a:solidFill>
              </a:rPr>
              <a:t>00 до 700 чел.</a:t>
            </a: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3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6511" y="34927"/>
            <a:ext cx="9144000" cy="8944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Задача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  <a:r>
              <a:rPr lang="ru-RU" b="1" dirty="0">
                <a:solidFill>
                  <a:schemeClr val="accent2"/>
                </a:solidFill>
              </a:rPr>
              <a:t>: </a:t>
            </a:r>
            <a:r>
              <a:rPr lang="ru-RU" b="1" dirty="0">
                <a:solidFill>
                  <a:srgbClr val="002060"/>
                </a:solidFill>
              </a:rPr>
              <a:t>Созда</a:t>
            </a:r>
            <a:r>
              <a:rPr lang="en-US" b="1" dirty="0">
                <a:solidFill>
                  <a:srgbClr val="002060"/>
                </a:solidFill>
              </a:rPr>
              <a:t>ние</a:t>
            </a:r>
            <a:r>
              <a:rPr lang="ru-RU" b="1" dirty="0">
                <a:solidFill>
                  <a:srgbClr val="002060"/>
                </a:solidFill>
              </a:rPr>
              <a:t>  благоприятн</a:t>
            </a:r>
            <a:r>
              <a:rPr lang="en-US" b="1" dirty="0">
                <a:solidFill>
                  <a:srgbClr val="002060"/>
                </a:solidFill>
              </a:rPr>
              <a:t>ой </a:t>
            </a:r>
            <a:r>
              <a:rPr lang="ru-RU" b="1" dirty="0">
                <a:solidFill>
                  <a:srgbClr val="002060"/>
                </a:solidFill>
              </a:rPr>
              <a:t> правов</a:t>
            </a:r>
            <a:r>
              <a:rPr lang="en-US" b="1" dirty="0">
                <a:solidFill>
                  <a:srgbClr val="002060"/>
                </a:solidFill>
              </a:rPr>
              <a:t>ой</a:t>
            </a:r>
            <a:r>
              <a:rPr lang="ru-RU" b="1" dirty="0">
                <a:solidFill>
                  <a:srgbClr val="002060"/>
                </a:solidFill>
              </a:rPr>
              <a:t> сред</a:t>
            </a:r>
            <a:r>
              <a:rPr lang="en-US" b="1" dirty="0">
                <a:solidFill>
                  <a:srgbClr val="002060"/>
                </a:solidFill>
              </a:rPr>
              <a:t>ы, направленной на  п</a:t>
            </a:r>
            <a:r>
              <a:rPr lang="ru-RU" b="1" dirty="0">
                <a:solidFill>
                  <a:srgbClr val="002060"/>
                </a:solidFill>
              </a:rPr>
              <a:t>реодоление барьеров, связанных с вопросами прав людей на здоровье и гендерного  неравенства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31" name="Rectangle 10"/>
          <p:cNvSpPr>
            <a:spLocks/>
          </p:cNvSpPr>
          <p:nvPr/>
        </p:nvSpPr>
        <p:spPr>
          <a:xfrm>
            <a:off x="129132" y="4770027"/>
            <a:ext cx="6540129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/>
          </a:p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dirty="0">
              <a:solidFill>
                <a:srgbClr val="000000"/>
              </a:solidFill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Ожидаемые результаты</a:t>
            </a:r>
          </a:p>
          <a:p>
            <a:pPr algn="ctr"/>
            <a:endParaRPr lang="ru-RU" sz="1000" b="1" dirty="0">
              <a:solidFill>
                <a:schemeClr val="accent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ea typeface="Calibri" panose="020F0502020204030204" pitchFamily="34" charset="0"/>
              </a:rPr>
              <a:t>Увеличение количества мигрантов ЛЖВ</a:t>
            </a:r>
            <a:r>
              <a:rPr lang="ru-RU" sz="1400" dirty="0">
                <a:ea typeface="Calibri" panose="020F0502020204030204" pitchFamily="34" charset="0"/>
              </a:rPr>
              <a:t>, </a:t>
            </a:r>
            <a:r>
              <a:rPr lang="ru-RU" sz="1400" b="1" dirty="0">
                <a:ea typeface="Calibri" panose="020F0502020204030204" pitchFamily="34" charset="0"/>
              </a:rPr>
              <a:t>получивших юридическую поддержку с 50 до 171;</a:t>
            </a:r>
            <a:endParaRPr lang="ru-RU" sz="1400" b="1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rgbClr val="000000"/>
                </a:solidFill>
              </a:rPr>
              <a:t>Уменьшение количества мигрантов на АРТ с 171 человека до 50;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/>
              <a:t>Развита сеть  «уличных юристов» во всех регионах РК;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/>
              <a:t>Искоренение стигмы и дискриминации по отношению к ЛЖВ.</a:t>
            </a:r>
            <a:endParaRPr lang="x-none" sz="1400" b="1" dirty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endParaRPr lang="ru-RU" sz="1400" b="1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04244" y="993831"/>
            <a:ext cx="22569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Исполнители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4245" y="4757522"/>
            <a:ext cx="2256989" cy="187743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Влияние на эпидситуацию</a:t>
            </a: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Удержание распространенности ВИЧ –инфекции  на концентрированной стадии, достижение целей 90-90-90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382" y="1484784"/>
            <a:ext cx="940714" cy="62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7524328" y="3212187"/>
            <a:ext cx="940714" cy="6014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749A17F8-B0AD-4E31-AA36-75981B50C225}"/>
              </a:ext>
            </a:extLst>
          </p:cNvPr>
          <p:cNvSpPr>
            <a:spLocks/>
          </p:cNvSpPr>
          <p:nvPr/>
        </p:nvSpPr>
        <p:spPr>
          <a:xfrm>
            <a:off x="35063" y="988150"/>
            <a:ext cx="6611077" cy="344896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Мероприятия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Оказание правовой поддержки мигрантам с ВИЧ, получающих АРТ;</a:t>
            </a: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Оказание</a:t>
            </a: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юридической помощи представителям КГН и ЛЖВ;</a:t>
            </a: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Подготовка «уличных юристов» и взаимодействие  их  с профессиональными юристами;</a:t>
            </a: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Документирование случаев нарушения прав КГН в доступе к услугам по профилактике и лечению ВИЧ.</a:t>
            </a: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Проведение исследование индекса стигмы среди ЛЖВ;</a:t>
            </a:r>
          </a:p>
          <a:p>
            <a:pPr marL="571500" indent="-342900" algn="just">
              <a:lnSpc>
                <a:spcPct val="107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Национального стратегического плана по адвокации защиты прав ЛЖВ и борьбы со стигмой и дискриминацией в связи с ВИЧ.</a:t>
            </a:r>
            <a:endParaRPr lang="ru-RU" sz="1400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053" y="2454524"/>
            <a:ext cx="940713" cy="51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61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9144000" cy="6472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Задача 3: </a:t>
            </a:r>
            <a:r>
              <a:rPr lang="ru-RU" b="1" dirty="0">
                <a:solidFill>
                  <a:srgbClr val="002060"/>
                </a:solidFill>
              </a:rPr>
              <a:t>Укрепление систем здравоохранения и сообщества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20" name="Rectangle 10"/>
          <p:cNvSpPr>
            <a:spLocks/>
          </p:cNvSpPr>
          <p:nvPr/>
        </p:nvSpPr>
        <p:spPr>
          <a:xfrm>
            <a:off x="116534" y="764704"/>
            <a:ext cx="6552728" cy="309634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b="1" dirty="0">
              <a:solidFill>
                <a:srgbClr val="000000"/>
              </a:solidFill>
            </a:endParaRPr>
          </a:p>
          <a:p>
            <a:pPr algn="ctr"/>
            <a:endParaRPr lang="ru-RU" sz="1600" b="1" dirty="0">
              <a:solidFill>
                <a:schemeClr val="accent2"/>
              </a:solidFill>
            </a:endParaRPr>
          </a:p>
          <a:p>
            <a:pPr algn="ctr"/>
            <a:endParaRPr lang="ru-RU" sz="1800" b="1" dirty="0">
              <a:solidFill>
                <a:schemeClr val="accent2"/>
              </a:solidFill>
            </a:endParaRPr>
          </a:p>
          <a:p>
            <a:pPr algn="ctr"/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Мероприятия</a:t>
            </a:r>
          </a:p>
          <a:p>
            <a:pPr algn="ctr"/>
            <a:endParaRPr lang="ru-RU" sz="1000" b="1" dirty="0">
              <a:solidFill>
                <a:schemeClr val="accent2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Закуп  единого лабораторного ПЦР оборудования и тестов для определения Вирусной нагрузки  для  мониторинга за лечением ЛЖВ;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Разработка тарифов по предоставлению профилактических услуг КГН;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Совершенствование Базы данных по  учету клиентов профилактических программ</a:t>
            </a:r>
            <a:endParaRPr lang="ru-RU" sz="1800" b="1" dirty="0">
              <a:solidFill>
                <a:schemeClr val="accent2"/>
              </a:solidFill>
            </a:endParaRPr>
          </a:p>
          <a:p>
            <a:pPr algn="ctr"/>
            <a:endParaRPr lang="ru-RU" sz="1000" b="1" dirty="0">
              <a:solidFill>
                <a:schemeClr val="accent2"/>
              </a:solidFill>
            </a:endParaRPr>
          </a:p>
          <a:p>
            <a:endParaRPr lang="ru-RU" sz="1600" dirty="0">
              <a:solidFill>
                <a:srgbClr val="000000"/>
              </a:solidFill>
            </a:endParaRPr>
          </a:p>
          <a:p>
            <a:pPr algn="ctr"/>
            <a:endParaRPr lang="ru-RU" sz="1600" b="1" dirty="0">
              <a:solidFill>
                <a:schemeClr val="accent2"/>
              </a:solidFill>
            </a:endParaRPr>
          </a:p>
          <a:p>
            <a:pPr algn="ctr"/>
            <a:endParaRPr lang="ru-RU" sz="900" b="1" dirty="0">
              <a:solidFill>
                <a:schemeClr val="accent2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85141" y="792427"/>
            <a:ext cx="22569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Исполнители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37847" y="4343311"/>
            <a:ext cx="2256989" cy="187743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Влияние на эпидситуацию</a:t>
            </a: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Удержание распространенности ВИЧ –инфекции  на концентрированной стадии, достижение целей 90-90-90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959" y="2056493"/>
            <a:ext cx="867350" cy="512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207D686A-C338-470D-9028-82548AE21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240" y="1132221"/>
            <a:ext cx="44278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42795203-F472-465F-BFBA-AB5BC3D9C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961" y="2708920"/>
            <a:ext cx="867350" cy="536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7437089" y="3537616"/>
            <a:ext cx="810221" cy="5379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97AFC0DF-2E05-4336-915D-45B6AC2E4BB0}"/>
              </a:ext>
            </a:extLst>
          </p:cNvPr>
          <p:cNvSpPr>
            <a:spLocks/>
          </p:cNvSpPr>
          <p:nvPr/>
        </p:nvSpPr>
        <p:spPr>
          <a:xfrm>
            <a:off x="116534" y="4077072"/>
            <a:ext cx="6552728" cy="240991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b="1" dirty="0">
              <a:solidFill>
                <a:srgbClr val="000000"/>
              </a:solidFill>
            </a:endParaRPr>
          </a:p>
          <a:p>
            <a:pPr algn="ctr"/>
            <a:endParaRPr lang="ru-RU" sz="1600" b="1" dirty="0">
              <a:solidFill>
                <a:schemeClr val="accent2"/>
              </a:solidFill>
            </a:endParaRPr>
          </a:p>
          <a:p>
            <a:pPr algn="ctr"/>
            <a:endParaRPr lang="ru-RU" sz="900" b="1" dirty="0">
              <a:solidFill>
                <a:schemeClr val="accent2"/>
              </a:solidFill>
            </a:endParaRPr>
          </a:p>
          <a:p>
            <a:pPr algn="ctr"/>
            <a:r>
              <a:rPr lang="ru-RU" b="1" dirty="0">
                <a:solidFill>
                  <a:schemeClr val="accent2"/>
                </a:solidFill>
              </a:rPr>
              <a:t>Ожидаемые результаты</a:t>
            </a:r>
          </a:p>
          <a:p>
            <a:pPr algn="ctr"/>
            <a:endParaRPr lang="ru-RU" sz="1600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600" b="1" dirty="0">
                <a:ea typeface="Calibri" panose="020F0502020204030204" pitchFamily="34" charset="0"/>
              </a:rPr>
              <a:t>Повышение качества </a:t>
            </a:r>
            <a:r>
              <a:rPr lang="ru-RU" sz="1600" b="1" dirty="0">
                <a:solidFill>
                  <a:schemeClr val="tx1"/>
                </a:solidFill>
              </a:rPr>
              <a:t>мониторинга за эффективностью  АРТ лечения ЛЖВ;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</a:rPr>
              <a:t>Повышение </a:t>
            </a:r>
            <a:r>
              <a:rPr lang="ru-RU" sz="1600" b="1" dirty="0"/>
              <a:t>контроля качества  лабораторной службы;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</a:rPr>
              <a:t>Устойчивость финансирования профилактических услуг для КГН;</a:t>
            </a:r>
            <a:endParaRPr lang="ru-RU" sz="1600" b="1" dirty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600" b="1" dirty="0"/>
              <a:t>Тарификация услуг, повышение контроля и надзора за охватом клиентов профилактическими программами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endParaRPr lang="ru-RU" sz="1600" b="1" dirty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endParaRPr lang="ru-RU" sz="1400" b="1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40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717413"/>
              </p:ext>
            </p:extLst>
          </p:nvPr>
        </p:nvGraphicFramePr>
        <p:xfrm>
          <a:off x="107504" y="188640"/>
          <a:ext cx="8964488" cy="662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5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9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410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accent2"/>
                          </a:solidFill>
                        </a:rPr>
                        <a:t>Выявленные</a:t>
                      </a:r>
                      <a:r>
                        <a:rPr lang="kk-KZ" sz="1400" b="1" baseline="0" dirty="0">
                          <a:solidFill>
                            <a:schemeClr val="accent2"/>
                          </a:solidFill>
                        </a:rPr>
                        <a:t> проблемы и рекомендации  эксперта  С</a:t>
                      </a:r>
                      <a:r>
                        <a:rPr lang="en-US" sz="1400" b="1" baseline="0" dirty="0">
                          <a:solidFill>
                            <a:schemeClr val="accent2"/>
                          </a:solidFill>
                        </a:rPr>
                        <a:t>D</a:t>
                      </a:r>
                      <a:r>
                        <a:rPr lang="kk-KZ" sz="1400" b="1" baseline="0" dirty="0">
                          <a:solidFill>
                            <a:schemeClr val="accent2"/>
                          </a:solidFill>
                        </a:rPr>
                        <a:t>С</a:t>
                      </a:r>
                      <a:endParaRPr lang="ru-RU" sz="1400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rgbClr val="002060"/>
                          </a:solidFill>
                        </a:rPr>
                        <a:t>Комментарии </a:t>
                      </a:r>
                      <a:r>
                        <a:rPr lang="kk-KZ" sz="1600" b="1" baseline="0" dirty="0">
                          <a:solidFill>
                            <a:srgbClr val="002060"/>
                          </a:solidFill>
                        </a:rPr>
                        <a:t>КНЦДИЗ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/>
                        <a:t>И</a:t>
                      </a:r>
                      <a:r>
                        <a:rPr lang="ru-RU" sz="1200" dirty="0" err="1"/>
                        <a:t>спользование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иммуноблота</a:t>
                      </a:r>
                      <a:r>
                        <a:rPr lang="ru-RU" sz="1200" dirty="0"/>
                        <a:t> в тестировании на ВИЧ, что не соответствует руководствам ВОЗ.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/>
                        <a:t>В настоящее время разрабатывается</a:t>
                      </a:r>
                      <a:r>
                        <a:rPr lang="kk-KZ" sz="1200" baseline="0" dirty="0"/>
                        <a:t> </a:t>
                      </a:r>
                      <a:r>
                        <a:rPr lang="kk-KZ" sz="1200" dirty="0"/>
                        <a:t> ПЛАН по пересмотру порядка диагностики ВИЧ-инфекции   в РК и практическому внедрению ЭТ в национальный  алгоритм  на первом и подтверждающем этапах</a:t>
                      </a:r>
                      <a:r>
                        <a:rPr lang="en-US" sz="1200" dirty="0"/>
                        <a:t> (</a:t>
                      </a:r>
                      <a:r>
                        <a:rPr lang="ru-RU" sz="1200" baseline="0" dirty="0"/>
                        <a:t>всего 2 этапа тестирования  - первичный и подтверждающий</a:t>
                      </a:r>
                      <a:r>
                        <a:rPr lang="en-US" sz="1200" dirty="0"/>
                        <a:t>)</a:t>
                      </a:r>
                      <a:r>
                        <a:rPr lang="kk-KZ" sz="1200" dirty="0"/>
                        <a:t>. 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       </a:t>
                      </a:r>
                      <a:r>
                        <a:rPr lang="kk-KZ" sz="1200" dirty="0"/>
                        <a:t>Запланировано и сделано: 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kern="1200" baseline="0" dirty="0">
                          <a:effectLst/>
                        </a:rPr>
                        <a:t>создание рабочей  группы, включая экспертов СДС и ВОЗ, по пересмотру  алгоритма  тестирования (дата на согласовании);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изучается опыт тестирования  на ВИЧ в  ближнего и дальнего зарубежья 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k-KZ" sz="1200" kern="1200" dirty="0">
                          <a:effectLst/>
                        </a:rPr>
                        <a:t>направлен запрос  экспертам СДС по  опыту</a:t>
                      </a:r>
                      <a:r>
                        <a:rPr lang="kk-KZ" sz="1200" kern="1200" baseline="0" dirty="0">
                          <a:effectLst/>
                        </a:rPr>
                        <a:t>  тестирования  </a:t>
                      </a:r>
                      <a:r>
                        <a:rPr lang="en-US" sz="1200" kern="1200" baseline="0" dirty="0">
                          <a:effectLst/>
                        </a:rPr>
                        <a:t> </a:t>
                      </a:r>
                      <a:r>
                        <a:rPr lang="kk-KZ" sz="1200" kern="1200" baseline="0" dirty="0">
                          <a:effectLst/>
                        </a:rPr>
                        <a:t>на ВИЧ     методом ЭТ  в Кыгрызстане и  Таджикистане; 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k-KZ" sz="1200" kern="1200" baseline="0" dirty="0">
                          <a:effectLst/>
                        </a:rPr>
                        <a:t>направлено письмо в Департамент  координации обязательного социального  медицинского страхования  МЗ РК   по включению в тарификатор услуги   на подтверждающий  экспресс-тест на ВИЧ;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k-KZ" sz="1200" kern="1200" baseline="0" dirty="0">
                          <a:effectLst/>
                        </a:rPr>
                        <a:t>рассматривается вопрос по децентрализации   подтверждающего теста. </a:t>
                      </a:r>
                      <a:endParaRPr lang="kk-KZ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1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Чрезмерная централизация подтверждающего тестирования, что является барьером к сокращению среднего времени выполнения теста и быстрой диагностики ВИЧ, а также началу АРТ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 </a:t>
                      </a:r>
                      <a:r>
                        <a:rPr lang="ru-RU" sz="1200" b="0" dirty="0"/>
                        <a:t>Мероприятия  по децентрализация подтверждающего  тестирования на ВИЧ  будут проводится  после</a:t>
                      </a:r>
                      <a:r>
                        <a:rPr lang="ru-RU" sz="1200" b="0" baseline="0" dirty="0"/>
                        <a:t> выполнения  всех рекомендаций по первому пункту. Даты будут определены рабочей группой в </a:t>
                      </a:r>
                      <a:r>
                        <a:rPr lang="ru-RU" sz="1200" b="0" baseline="0" dirty="0" err="1"/>
                        <a:t>ПЛАНе</a:t>
                      </a:r>
                      <a:r>
                        <a:rPr lang="ru-RU" sz="1200" b="0" baseline="0" dirty="0"/>
                        <a:t>. </a:t>
                      </a:r>
                      <a:endParaRPr lang="ru-RU" sz="12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1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Используется множество разных типов лабораторного ПЦР оборудования; оборудование морально и физически устарело.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В 2021 году при финансовой и технической поддержке Глобального Фонда 15 ОГЦ СПИД будут оснащены автоматическим ПЦР оборудованием единого</a:t>
                      </a:r>
                      <a:r>
                        <a:rPr lang="ru-RU" sz="1200" baseline="0" dirty="0"/>
                        <a:t> типа  с  лимитом </a:t>
                      </a:r>
                      <a:r>
                        <a:rPr lang="ru-RU" sz="1200" baseline="0" dirty="0" err="1"/>
                        <a:t>детекции</a:t>
                      </a:r>
                      <a:r>
                        <a:rPr lang="ru-RU" sz="1200" baseline="0" dirty="0"/>
                        <a:t>  ≤ 50 копий/мл (в соответствии с рекомендациями ВОЗ, СДС, ГФ)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7155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effectLst/>
                        </a:rPr>
                        <a:t>Лабораторная сеть для тестирования на вирусную нагрузку не полностью оптимизирована, что приводит к тому, что некоторые лаборатории недостаточно загружены, а другие не имеют достаточной производительности.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Загруженность лабораторий ОГЦ СПИД зависит от распространенности ВИЧ-инфекции  в регионе и  количества ЛЖВ на Д-учете.   Оптимизация   проводится путем оснащения автоматическим ПЦР оборудованием, которое  будет </a:t>
                      </a:r>
                      <a:r>
                        <a:rPr lang="ru-RU" sz="1200" baseline="0" dirty="0"/>
                        <a:t> обладать гибкостью производительности, выполняя от 4-6 до нескольких десятков тестов за одну постановку анализа.  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47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9144000" cy="6472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algn="tl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Задача 4: </a:t>
            </a:r>
            <a:r>
              <a:rPr lang="ru-RU" b="1" dirty="0">
                <a:solidFill>
                  <a:srgbClr val="002060"/>
                </a:solidFill>
              </a:rPr>
              <a:t>Укрепление устойчивых механизмов финансирования</a:t>
            </a:r>
            <a:r>
              <a:rPr lang="en-US" b="1" dirty="0">
                <a:solidFill>
                  <a:srgbClr val="002060"/>
                </a:solidFill>
              </a:rPr>
              <a:t>, направленных  на </a:t>
            </a: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en-US" b="1" dirty="0">
                <a:solidFill>
                  <a:srgbClr val="002060"/>
                </a:solidFill>
              </a:rPr>
              <a:t>рофилактик</a:t>
            </a:r>
            <a:r>
              <a:rPr lang="ru-RU" b="1" dirty="0">
                <a:solidFill>
                  <a:srgbClr val="002060"/>
                </a:solidFill>
              </a:rPr>
              <a:t>у</a:t>
            </a:r>
            <a:r>
              <a:rPr lang="en-US" b="1" dirty="0">
                <a:solidFill>
                  <a:srgbClr val="002060"/>
                </a:solidFill>
              </a:rPr>
              <a:t> и лечение ВИЧ-инфекции в Казахстане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30630" y="282095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20" name="Rectangle 10"/>
          <p:cNvSpPr>
            <a:spLocks/>
          </p:cNvSpPr>
          <p:nvPr/>
        </p:nvSpPr>
        <p:spPr>
          <a:xfrm>
            <a:off x="116534" y="929372"/>
            <a:ext cx="6552728" cy="365175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Мероприятия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marL="514350" indent="-285750"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</a:rPr>
              <a:t>Укрепление и развитие механизмов для  выделения устойчивого финансирования на профилактику  ВИЧ, в т.ч. выделение ГСЗ для НПО:                 </a:t>
            </a:r>
          </a:p>
          <a:p>
            <a:pPr marL="800100" indent="-285750" algn="just"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</a:rPr>
              <a:t>Оказание технической   поддержки НПО в подготовке конкурсной документации;</a:t>
            </a:r>
            <a:endParaRPr lang="ru-RU" sz="1400" b="1" i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285750" algn="just"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Разработка обучающих модулей, проведение вебинаров по для получения государственного финансирования;</a:t>
            </a:r>
          </a:p>
          <a:p>
            <a:pPr marL="514350" indent="-285750" algn="just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проведение адвокационных совещаний для выделения государственного финансирования НПО.</a:t>
            </a:r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649" y="1396961"/>
            <a:ext cx="22569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Исполнители</a:t>
            </a:r>
          </a:p>
        </p:txBody>
      </p:sp>
      <p:sp>
        <p:nvSpPr>
          <p:cNvPr id="21" name="Rectangle 10"/>
          <p:cNvSpPr>
            <a:spLocks/>
          </p:cNvSpPr>
          <p:nvPr/>
        </p:nvSpPr>
        <p:spPr>
          <a:xfrm>
            <a:off x="211658" y="4797153"/>
            <a:ext cx="645760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40000" dist="20000" dir="5340000" sx="103000" sy="103000" rotWithShape="0">
              <a:srgbClr val="000000">
                <a:alpha val="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endParaRPr lang="ru-RU" sz="1400" b="1" dirty="0">
              <a:solidFill>
                <a:srgbClr val="000000"/>
              </a:solidFill>
            </a:endParaRPr>
          </a:p>
          <a:p>
            <a:pPr algn="ctr"/>
            <a:endParaRPr lang="ru-RU" sz="1600" b="1" dirty="0">
              <a:solidFill>
                <a:schemeClr val="accent2"/>
              </a:solidFill>
            </a:endParaRPr>
          </a:p>
          <a:p>
            <a:pPr algn="ctr"/>
            <a:endParaRPr lang="ru-RU" sz="900" b="1" dirty="0">
              <a:solidFill>
                <a:schemeClr val="accent2"/>
              </a:solidFill>
            </a:endParaRPr>
          </a:p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Ожидаемые результаты</a:t>
            </a:r>
          </a:p>
          <a:p>
            <a:pPr algn="ctr"/>
            <a:endParaRPr lang="ru-RU" sz="1400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Выделение </a:t>
            </a:r>
            <a:r>
              <a:rPr lang="ru-RU" sz="1400" b="1" dirty="0">
                <a:solidFill>
                  <a:schemeClr val="tx1"/>
                </a:solidFill>
                <a:ea typeface="Calibri" panose="020F0502020204030204" pitchFamily="34" charset="0"/>
              </a:rPr>
              <a:t>государственного  финансирования для НПО (ГСЗ) на профилактику ВИЧ; 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Повышение потенциала НПО;</a:t>
            </a:r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</a:rPr>
              <a:t>Усиление взаимодействия в деле профилактике ВИЧ</a:t>
            </a:r>
          </a:p>
          <a:p>
            <a:pPr>
              <a:buClr>
                <a:schemeClr val="accent2"/>
              </a:buClr>
            </a:pPr>
            <a:endParaRPr lang="ru-RU" sz="1400" b="1" dirty="0"/>
          </a:p>
          <a:p>
            <a:pPr marL="285750" indent="-285750">
              <a:buClr>
                <a:schemeClr val="accent2"/>
              </a:buClr>
              <a:buFont typeface="Wingdings" pitchFamily="2" charset="2"/>
              <a:buChar char="Ø"/>
            </a:pPr>
            <a:endParaRPr lang="ru-RU" sz="1400" b="1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72663" y="4830542"/>
            <a:ext cx="2256989" cy="187743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Влияние на эпидситуацию</a:t>
            </a: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Удержание распространенности ВИЧ –инфекции  на концентрированной стадии, достижение целей 90-90-90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800" y="1844824"/>
            <a:ext cx="940714" cy="62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7475053" y="3204653"/>
            <a:ext cx="940714" cy="6014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800" y="2580420"/>
            <a:ext cx="940713" cy="51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65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ownloads\Области РК распрастраненность1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0" y="1171883"/>
            <a:ext cx="9108503" cy="4633381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339752" y="2789456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59632" y="116632"/>
            <a:ext cx="6803275" cy="80664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Благодарю за внимание!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73137" y="5877272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www.kncdiz.kz</a:t>
            </a:r>
            <a:endParaRPr lang="ru-RU" sz="1600" b="1" dirty="0">
              <a:solidFill>
                <a:srgbClr val="FF0000"/>
              </a:solidFill>
            </a:endParaRPr>
          </a:p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E</a:t>
            </a:r>
            <a:r>
              <a:rPr lang="ru-RU" sz="1600" b="1" dirty="0">
                <a:solidFill>
                  <a:srgbClr val="FF0000"/>
                </a:solidFill>
              </a:rPr>
              <a:t>-mail: </a:t>
            </a:r>
            <a:r>
              <a:rPr lang="en-US" sz="1600" b="1" dirty="0">
                <a:solidFill>
                  <a:srgbClr val="FF0000"/>
                </a:solidFill>
              </a:rPr>
              <a:t>info@kncdiz.kz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49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6160</TotalTime>
  <Words>1352</Words>
  <Application>Microsoft Office PowerPoint</Application>
  <PresentationFormat>Экран (4:3)</PresentationFormat>
  <Paragraphs>238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План мероприятий проекта  гранта Глобального фонда для борьбы со СПИДом, туберкулезом и малярией  по компоненту ВИЧ  на 2021 - 2023 годы.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Secretary Secretary</dc:creator>
  <cp:lastModifiedBy>Ainur Abusseitova</cp:lastModifiedBy>
  <cp:revision>59</cp:revision>
  <dcterms:created xsi:type="dcterms:W3CDTF">2021-01-05T08:32:47Z</dcterms:created>
  <dcterms:modified xsi:type="dcterms:W3CDTF">2021-01-27T13:47:49Z</dcterms:modified>
</cp:coreProperties>
</file>