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5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4C15BF2-1A20-49B1-B8BD-8FA5EFFFC0C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35CD08B-F770-4911-848C-9382CA4A3F8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880" y="770710"/>
            <a:ext cx="11547566" cy="3605348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Обеспечение антиретровирусной </a:t>
            </a:r>
            <a:r>
              <a:rPr lang="ru-RU" sz="3200" b="1" dirty="0" smtClean="0">
                <a:solidFill>
                  <a:srgbClr val="FFFF00"/>
                </a:solidFill>
              </a:rPr>
              <a:t>терапией ЛЖВ с иностранным </a:t>
            </a:r>
            <a:r>
              <a:rPr lang="ru-RU" sz="3200" b="1" dirty="0" smtClean="0">
                <a:solidFill>
                  <a:srgbClr val="FFFF00"/>
                </a:solidFill>
              </a:rPr>
              <a:t>гражданством.</a:t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/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63040" y="5695405"/>
            <a:ext cx="9204960" cy="627017"/>
          </a:xfrm>
        </p:spPr>
        <p:txBody>
          <a:bodyPr>
            <a:no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Д.м.н. Ш. Исмаилов менеджер </a:t>
            </a:r>
            <a:r>
              <a:rPr lang="ru-RU" sz="1200" b="1" dirty="0" err="1" smtClean="0">
                <a:solidFill>
                  <a:srgbClr val="002060"/>
                </a:solidFill>
                <a:latin typeface="Arial Narrow" pitchFamily="34" charset="0"/>
              </a:rPr>
              <a:t>ГРП</a:t>
            </a:r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Arial Narrow" pitchFamily="34" charset="0"/>
              </a:rPr>
              <a:t>ГФ</a:t>
            </a:r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 по ТБ в РК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Апрель 2017 г.</a:t>
            </a:r>
            <a:endParaRPr lang="ru-RU" sz="1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74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519954" cy="1114379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Задача </a:t>
            </a:r>
            <a:r>
              <a:rPr lang="ru-RU" sz="2400" b="1" dirty="0" smtClean="0">
                <a:solidFill>
                  <a:srgbClr val="FFFF00"/>
                </a:solidFill>
              </a:rPr>
              <a:t>4 гранта ГФ по НМФ по ТБ:</a:t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>
                <a:solidFill>
                  <a:srgbClr val="FFFF00"/>
                </a:solidFill>
              </a:rPr>
              <a:t>«Укрепление  сотрудничества  в контроле за       сочетанной инфекцией  </a:t>
            </a:r>
            <a:r>
              <a:rPr lang="ru-RU" sz="2400" b="1" dirty="0" smtClean="0">
                <a:solidFill>
                  <a:srgbClr val="FFFF00"/>
                </a:solidFill>
              </a:rPr>
              <a:t>-  TБ/ВИЧ» 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691" y="1436915"/>
            <a:ext cx="11508377" cy="46892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200" b="0" i="1" dirty="0" smtClean="0">
                <a:solidFill>
                  <a:srgbClr val="FF0000"/>
                </a:solidFill>
              </a:rPr>
              <a:t>4.1 Наращивание потенциала сотрудничества ТБ и СПИД служб</a:t>
            </a:r>
            <a:r>
              <a:rPr lang="ru-RU" b="0" dirty="0">
                <a:solidFill>
                  <a:srgbClr val="FF0000"/>
                </a:solidFill>
              </a:rPr>
              <a:t>:</a:t>
            </a:r>
            <a:endParaRPr lang="ru-RU" b="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Рабочая группа по укреплению взаимодействия TБ/ВИЧ служб (разработка протоколов, приказов, инструкций);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Национальные консультанты по вопросам взаимодействия TБ/ВИЧ;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Обучение тренеров (ToT) в управлении TБ/ВИЧ;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Совещания по взаимодействию ТБ/ВИЧ</a:t>
            </a:r>
            <a:r>
              <a:rPr lang="kk-KZ" dirty="0" smtClean="0">
                <a:solidFill>
                  <a:srgbClr val="002060"/>
                </a:solidFill>
              </a:rPr>
              <a:t>.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3200" b="0" i="1" dirty="0" smtClean="0">
                <a:solidFill>
                  <a:srgbClr val="FF0000"/>
                </a:solidFill>
              </a:rPr>
              <a:t>4</a:t>
            </a:r>
            <a:r>
              <a:rPr lang="ru-RU" sz="3200" b="0" i="1" dirty="0" smtClean="0">
                <a:solidFill>
                  <a:srgbClr val="FF0000"/>
                </a:solidFill>
              </a:rPr>
              <a:t>.2. Скрининг ЛЖВ на ТБ и МЛУ-ТБ с помощью Xpert MTB / RIF: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Обучение штата службы СПИД в использовании Xpert MTB / RIF у ЛЖВ;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Закуп 1-го аппарата Xpert</a:t>
            </a:r>
            <a:r>
              <a:rPr lang="ru-RU" i="1" dirty="0" smtClean="0">
                <a:solidFill>
                  <a:srgbClr val="002060"/>
                </a:solidFill>
              </a:rPr>
              <a:t> MTB / RIF</a:t>
            </a:r>
            <a:r>
              <a:rPr lang="ru-RU" dirty="0" smtClean="0">
                <a:solidFill>
                  <a:srgbClr val="002060"/>
                </a:solidFill>
              </a:rPr>
              <a:t> 2-х модульный (</a:t>
            </a:r>
            <a:r>
              <a:rPr lang="en-US" dirty="0" smtClean="0">
                <a:solidFill>
                  <a:srgbClr val="002060"/>
                </a:solidFill>
              </a:rPr>
              <a:t>UPS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IT</a:t>
            </a:r>
            <a:r>
              <a:rPr lang="ru-RU" dirty="0" smtClean="0">
                <a:solidFill>
                  <a:srgbClr val="002060"/>
                </a:solidFill>
              </a:rPr>
              <a:t>, принтер) для СПИД центра в Карагандинской области; картриджи Xpert для центра СПИД. Техническое и сервисное обслуживание аппарата;</a:t>
            </a:r>
            <a:endParaRPr lang="ru-RU" sz="32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4000" i="1" dirty="0" smtClean="0">
                <a:solidFill>
                  <a:srgbClr val="FF0000"/>
                </a:solidFill>
              </a:rPr>
              <a:t>4.3 Предоставление антиретровирусного лечения ЛЖВ с иностранным гражданством: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Охват антиретровирусным лечением и ведение 150 </a:t>
            </a:r>
            <a:r>
              <a:rPr lang="ru-RU" sz="2600" dirty="0" smtClean="0">
                <a:solidFill>
                  <a:srgbClr val="002060"/>
                </a:solidFill>
              </a:rPr>
              <a:t>пациентов на период проекта. </a:t>
            </a:r>
            <a:endParaRPr lang="ru-RU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43" y="222069"/>
            <a:ext cx="11639006" cy="914400"/>
          </a:xfrm>
          <a:solidFill>
            <a:schemeClr val="accent3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Предоставление антиретровирусного лечения ЛЖВ </a:t>
            </a:r>
            <a:r>
              <a:rPr lang="ru-RU" sz="2400" b="1" dirty="0" smtClean="0">
                <a:solidFill>
                  <a:srgbClr val="FFFF00"/>
                </a:solidFill>
              </a:rPr>
              <a:t/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с </a:t>
            </a:r>
            <a:r>
              <a:rPr lang="ru-RU" sz="2400" b="1" dirty="0">
                <a:solidFill>
                  <a:srgbClr val="FFFF00"/>
                </a:solidFill>
              </a:rPr>
              <a:t>иностранным гражданством: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004890"/>
              </p:ext>
            </p:extLst>
          </p:nvPr>
        </p:nvGraphicFramePr>
        <p:xfrm>
          <a:off x="195943" y="1815736"/>
          <a:ext cx="11652068" cy="4324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795"/>
                <a:gridCol w="2705273"/>
                <a:gridCol w="4083240"/>
                <a:gridCol w="1957548"/>
                <a:gridCol w="1801409"/>
                <a:gridCol w="688803"/>
              </a:tblGrid>
              <a:tr h="99277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№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Наименование препаратов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Количество пациентов 2017-2019 гг.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Стоимость,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en-US" sz="2000" baseline="0" dirty="0" smtClean="0"/>
                        <a:t>$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Сумма</a:t>
                      </a:r>
                      <a:r>
                        <a:rPr lang="ru-RU" sz="2000" dirty="0" smtClean="0"/>
                        <a:t>, </a:t>
                      </a:r>
                      <a:r>
                        <a:rPr lang="en-US" sz="2000" dirty="0" smtClean="0"/>
                        <a:t>$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БЛ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5545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ARV drugs for HIV patients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150 </a:t>
                      </a:r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пациентов</a:t>
                      </a:r>
                      <a:r>
                        <a:rPr lang="ru-RU" sz="2000" b="1" i="0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в течении 3-х лет ) </a:t>
                      </a:r>
                      <a:r>
                        <a:rPr lang="en-US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450</a:t>
                      </a:r>
                      <a:endParaRPr lang="ru-RU" sz="2000" b="1" i="0" u="none" strike="noStrike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168,58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</a:t>
                      </a:r>
                      <a:r>
                        <a:rPr lang="ru-RU" sz="2000" b="1" i="0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861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9759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ARV drugs for HIV patients: PSM costs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150 </a:t>
                      </a:r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пациентов</a:t>
                      </a:r>
                      <a:r>
                        <a:rPr lang="ru-RU" sz="2000" b="1" i="0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в течении 3-х лет ) </a:t>
                      </a:r>
                      <a:r>
                        <a:rPr lang="en-US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450</a:t>
                      </a:r>
                      <a:endParaRPr lang="ru-RU" sz="2000" b="1" i="0" u="none" strike="noStrike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21,11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9 499,5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800845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28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28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</a:t>
                      </a:r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360.5</a:t>
                      </a:r>
                      <a:endParaRPr lang="ru-RU" sz="28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182880" y="1254034"/>
            <a:ext cx="11612879" cy="444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Закуп антиретровирусных </a:t>
            </a:r>
            <a:r>
              <a:rPr lang="ru-RU" sz="2800" b="1" dirty="0" smtClean="0">
                <a:solidFill>
                  <a:srgbClr val="002060"/>
                </a:solidFill>
              </a:rPr>
              <a:t>препаратов на </a:t>
            </a:r>
            <a:r>
              <a:rPr lang="ru-RU" sz="2800" b="1" dirty="0" smtClean="0">
                <a:solidFill>
                  <a:srgbClr val="002060"/>
                </a:solidFill>
              </a:rPr>
              <a:t>2017-2019 годы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91568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03" y="152718"/>
            <a:ext cx="11743508" cy="435111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FF00"/>
                </a:solidFill>
              </a:rPr>
              <a:t>Планируемый охват </a:t>
            </a:r>
            <a:r>
              <a:rPr lang="ru-RU" sz="2000" b="1" dirty="0" err="1" smtClean="0">
                <a:solidFill>
                  <a:srgbClr val="FFFF00"/>
                </a:solidFill>
              </a:rPr>
              <a:t>ЛЖВ</a:t>
            </a:r>
            <a:r>
              <a:rPr lang="ru-RU" sz="2000" b="1" dirty="0" smtClean="0">
                <a:solidFill>
                  <a:srgbClr val="FFFF00"/>
                </a:solidFill>
              </a:rPr>
              <a:t> / мигрантов </a:t>
            </a:r>
            <a:r>
              <a:rPr lang="ru-RU" sz="2000" b="1" dirty="0">
                <a:solidFill>
                  <a:srgbClr val="FFFF00"/>
                </a:solidFill>
              </a:rPr>
              <a:t>АРТ </a:t>
            </a:r>
            <a:r>
              <a:rPr lang="ru-RU" sz="2000" b="1" dirty="0" smtClean="0">
                <a:solidFill>
                  <a:srgbClr val="FFFF00"/>
                </a:solidFill>
              </a:rPr>
              <a:t>в </a:t>
            </a:r>
            <a:r>
              <a:rPr lang="ru-RU" sz="2000" b="1" dirty="0">
                <a:solidFill>
                  <a:srgbClr val="FFFF00"/>
                </a:solidFill>
              </a:rPr>
              <a:t>разрезе </a:t>
            </a:r>
            <a:r>
              <a:rPr lang="ru-RU" sz="2000" b="1" dirty="0" smtClean="0">
                <a:solidFill>
                  <a:srgbClr val="FFFF00"/>
                </a:solidFill>
              </a:rPr>
              <a:t>регионов </a:t>
            </a:r>
            <a:r>
              <a:rPr lang="ru-RU" sz="2000" b="1" dirty="0">
                <a:solidFill>
                  <a:srgbClr val="FFFF00"/>
                </a:solidFill>
              </a:rPr>
              <a:t>на 2017 </a:t>
            </a:r>
            <a:r>
              <a:rPr lang="ru-RU" sz="2000" b="1" dirty="0" smtClean="0">
                <a:solidFill>
                  <a:srgbClr val="002060"/>
                </a:solidFill>
              </a:rPr>
              <a:t>год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301450"/>
              </p:ext>
            </p:extLst>
          </p:nvPr>
        </p:nvGraphicFramePr>
        <p:xfrm>
          <a:off x="169818" y="705394"/>
          <a:ext cx="11416936" cy="518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736"/>
                <a:gridCol w="7854207"/>
                <a:gridCol w="2833993"/>
              </a:tblGrid>
              <a:tr h="31206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Области</a:t>
                      </a:r>
                      <a:r>
                        <a:rPr lang="ru-RU" sz="1800" baseline="0" dirty="0" smtClean="0"/>
                        <a:t> РК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ru-RU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Число пациентов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Акмолинская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Актюбинская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Алматинская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Атырауская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Восточно-Казахстанская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Западно-Казахстанская область 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Карагандинская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Костанайская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Мангистауская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Павлодарская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Северо-Казахстанская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Южно-Казахстанская область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Алматы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</a:tr>
              <a:tr h="320396">
                <a:tc>
                  <a:txBody>
                    <a:bodyPr/>
                    <a:lstStyle/>
                    <a:p>
                      <a:pPr algn="l" fontAlgn="ctr"/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РК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20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565" y="104506"/>
            <a:ext cx="11756571" cy="679266"/>
          </a:xfrm>
          <a:solidFill>
            <a:schemeClr val="accent3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Расходные материалы для </a:t>
            </a:r>
            <a:r>
              <a:rPr lang="ru-RU" sz="2000" b="1" dirty="0" smtClean="0">
                <a:solidFill>
                  <a:srgbClr val="FFFF00"/>
                </a:solidFill>
              </a:rPr>
              <a:t>обследования </a:t>
            </a:r>
            <a:r>
              <a:rPr lang="ru-RU" sz="2000" b="1" dirty="0" smtClean="0">
                <a:solidFill>
                  <a:srgbClr val="FFFF00"/>
                </a:solidFill>
              </a:rPr>
              <a:t>пациентов </a:t>
            </a:r>
            <a:r>
              <a:rPr lang="ru-RU" sz="2000" b="1" dirty="0" smtClean="0">
                <a:solidFill>
                  <a:srgbClr val="FFFF00"/>
                </a:solidFill>
              </a:rPr>
              <a:t>на </a:t>
            </a:r>
            <a:r>
              <a:rPr lang="ru-RU" sz="2000" b="1" dirty="0" smtClean="0">
                <a:solidFill>
                  <a:srgbClr val="FFFF00"/>
                </a:solidFill>
              </a:rPr>
              <a:t>СД4, ВН, биохимические анализы </a:t>
            </a:r>
            <a:r>
              <a:rPr lang="ru-RU" sz="2000" b="1" dirty="0" smtClean="0">
                <a:solidFill>
                  <a:srgbClr val="FFFF00"/>
                </a:solidFill>
              </a:rPr>
              <a:t>крови при </a:t>
            </a:r>
            <a:r>
              <a:rPr lang="ru-RU" sz="2000" b="1" dirty="0" err="1" smtClean="0">
                <a:solidFill>
                  <a:srgbClr val="FFFF00"/>
                </a:solidFill>
              </a:rPr>
              <a:t>АРВТ</a:t>
            </a:r>
            <a:endParaRPr lang="ru-RU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738290"/>
              </p:ext>
            </p:extLst>
          </p:nvPr>
        </p:nvGraphicFramePr>
        <p:xfrm>
          <a:off x="117565" y="809895"/>
          <a:ext cx="11612882" cy="60372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4506"/>
                <a:gridCol w="3547694"/>
                <a:gridCol w="1557383"/>
                <a:gridCol w="1474321"/>
                <a:gridCol w="1354923"/>
                <a:gridCol w="1453558"/>
                <a:gridCol w="1370497"/>
              </a:tblGrid>
              <a:tr h="691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</a:rPr>
                        <a:t>No.</a:t>
                      </a:r>
                      <a:endParaRPr lang="en-US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Наименование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Стоимость, тенге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</a:rPr>
                        <a:t>Количество </a:t>
                      </a:r>
                    </a:p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</a:rPr>
                        <a:t>2017 </a:t>
                      </a:r>
                      <a:r>
                        <a:rPr lang="ru-RU" sz="1600" b="1" u="none" strike="noStrike" dirty="0">
                          <a:effectLst/>
                        </a:rPr>
                        <a:t>год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</a:rPr>
                        <a:t>Количество </a:t>
                      </a:r>
                    </a:p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</a:rPr>
                        <a:t>2018 </a:t>
                      </a:r>
                      <a:r>
                        <a:rPr lang="ru-RU" sz="1600" b="1" u="none" strike="noStrike" dirty="0">
                          <a:effectLst/>
                        </a:rPr>
                        <a:t>год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</a:rPr>
                        <a:t>Количество</a:t>
                      </a:r>
                      <a:r>
                        <a:rPr lang="ru-RU" sz="1600" b="1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</a:rPr>
                        <a:t>2019 </a:t>
                      </a:r>
                      <a:r>
                        <a:rPr lang="ru-RU" sz="1600" b="1" u="none" strike="noStrike" dirty="0">
                          <a:effectLst/>
                        </a:rPr>
                        <a:t>год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Сумма, тенге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530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HIV DNA PCR test kit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479544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>
                          <a:effectLst/>
                        </a:rPr>
                        <a:t>12 947 688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4353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BD </a:t>
                      </a:r>
                      <a:r>
                        <a:rPr lang="en-US" sz="1600" b="1" u="none" strike="noStrike" dirty="0" err="1">
                          <a:effectLst/>
                        </a:rPr>
                        <a:t>FACSCountReagent</a:t>
                      </a:r>
                      <a:r>
                        <a:rPr lang="en-US" sz="1600" b="1" u="none" strike="noStrike" dirty="0">
                          <a:effectLst/>
                        </a:rPr>
                        <a:t> 25 tests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357396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9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9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>
                          <a:effectLst/>
                        </a:rPr>
                        <a:t>9 649 692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4353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BD </a:t>
                      </a:r>
                      <a:r>
                        <a:rPr lang="en-US" sz="1600" b="1" u="none" strike="noStrike" dirty="0" err="1">
                          <a:effectLst/>
                        </a:rPr>
                        <a:t>FACSFlow</a:t>
                      </a:r>
                      <a:r>
                        <a:rPr lang="en-US" sz="1600" b="1" u="none" strike="noStrike" dirty="0">
                          <a:effectLst/>
                        </a:rPr>
                        <a:t> 20l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20532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>
                          <a:effectLst/>
                        </a:rPr>
                        <a:t>41 064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25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BD </a:t>
                      </a:r>
                      <a:r>
                        <a:rPr lang="en-US" sz="1600" b="1" u="none" strike="noStrike" dirty="0" err="1">
                          <a:effectLst/>
                        </a:rPr>
                        <a:t>FACSClean</a:t>
                      </a:r>
                      <a:r>
                        <a:rPr lang="en-US" sz="1600" b="1" u="none" strike="noStrike" dirty="0">
                          <a:effectLst/>
                        </a:rPr>
                        <a:t> 5l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20532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1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>
                          <a:effectLst/>
                        </a:rPr>
                        <a:t>102 660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25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5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BD </a:t>
                      </a:r>
                      <a:r>
                        <a:rPr lang="en-US" sz="1600" b="1" u="none" strike="noStrike" dirty="0" err="1">
                          <a:effectLst/>
                        </a:rPr>
                        <a:t>FACSRinse</a:t>
                      </a:r>
                      <a:r>
                        <a:rPr lang="en-US" sz="1600" b="1" u="none" strike="noStrike" dirty="0">
                          <a:effectLst/>
                        </a:rPr>
                        <a:t> 5l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20532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1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>
                          <a:effectLst/>
                        </a:rPr>
                        <a:t>82 128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25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Glucose test (biochemistry panel)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696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400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400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400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>
                          <a:effectLst/>
                        </a:rPr>
                        <a:t>835 200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25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7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Creatinine test (biochemistry panel)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696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600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600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600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>
                          <a:effectLst/>
                        </a:rPr>
                        <a:t>1 252 800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4353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8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Serum albumin test (biochemistry panel)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696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667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666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>
                          <a:effectLst/>
                        </a:rPr>
                        <a:t>1 392 000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4353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9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Total bilirubin test (biochemistry panel)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696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666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>
                          <a:effectLst/>
                        </a:rPr>
                        <a:t>1 392 000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4353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10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Conjugated bilirubin test (biochemistry panel)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696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666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 dirty="0">
                          <a:effectLst/>
                        </a:rPr>
                        <a:t>1 392 000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25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11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ALT test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696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667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666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 dirty="0">
                          <a:effectLst/>
                        </a:rPr>
                        <a:t>1 392 000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25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12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AST test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696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667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666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 dirty="0">
                          <a:effectLst/>
                        </a:rPr>
                        <a:t>1 392 000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25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13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Alkaline phosphatase test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696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667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667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666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 dirty="0">
                          <a:effectLst/>
                        </a:rPr>
                        <a:t>1 392 000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25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14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cholesterol, </a:t>
                      </a:r>
                      <a:r>
                        <a:rPr lang="en-US" sz="1600" b="1" u="none" strike="noStrike" dirty="0" err="1">
                          <a:effectLst/>
                        </a:rPr>
                        <a:t>tryglycerides</a:t>
                      </a:r>
                      <a:r>
                        <a:rPr lang="en-US" sz="1600" b="1" u="none" strike="noStrike" dirty="0">
                          <a:effectLst/>
                        </a:rPr>
                        <a:t> test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696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467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467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466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u="none" strike="noStrike" dirty="0">
                          <a:effectLst/>
                        </a:rPr>
                        <a:t>974 400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  <a:tr h="25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Итого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34 237 632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720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4504"/>
            <a:ext cx="10515600" cy="613953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Вопрос </a:t>
            </a:r>
            <a:r>
              <a:rPr lang="ru-RU" sz="2800" b="1" dirty="0">
                <a:solidFill>
                  <a:srgbClr val="FFFF00"/>
                </a:solidFill>
              </a:rPr>
              <a:t>для </a:t>
            </a:r>
            <a:r>
              <a:rPr lang="ru-RU" sz="2800" b="1" dirty="0" smtClean="0">
                <a:solidFill>
                  <a:srgbClr val="FFFF00"/>
                </a:solidFill>
              </a:rPr>
              <a:t>согласования на </a:t>
            </a:r>
            <a:r>
              <a:rPr lang="ru-RU" sz="2800" b="1" dirty="0" err="1" smtClean="0">
                <a:solidFill>
                  <a:srgbClr val="FFFF00"/>
                </a:solidFill>
              </a:rPr>
              <a:t>СКК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194" y="796834"/>
            <a:ext cx="11456126" cy="5956663"/>
          </a:xfrm>
          <a:noFill/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ru-RU" sz="2400" dirty="0" smtClean="0">
                <a:solidFill>
                  <a:srgbClr val="FF0000"/>
                </a:solidFill>
              </a:rPr>
              <a:t>Согласование передачи </a:t>
            </a:r>
            <a:r>
              <a:rPr lang="ru-RU" sz="2400" b="1" dirty="0" smtClean="0">
                <a:solidFill>
                  <a:srgbClr val="FF0000"/>
                </a:solidFill>
              </a:rPr>
              <a:t>всей подзадачи 4.3 </a:t>
            </a:r>
            <a:r>
              <a:rPr lang="ru-RU" sz="2400" dirty="0" smtClean="0">
                <a:solidFill>
                  <a:srgbClr val="002060"/>
                </a:solidFill>
              </a:rPr>
              <a:t>по предоставлению 	антиретровирусной терапии ЛЖВ с иностранным гражданством и 	расходных материалов по обследованию на СД4, ВН и б/х </a:t>
            </a:r>
            <a:r>
              <a:rPr lang="ru-RU" sz="2400" dirty="0" smtClean="0">
                <a:solidFill>
                  <a:srgbClr val="FF0000"/>
                </a:solidFill>
              </a:rPr>
              <a:t>РЦ </a:t>
            </a:r>
            <a:r>
              <a:rPr lang="ru-RU" sz="2400" dirty="0" smtClean="0">
                <a:solidFill>
                  <a:srgbClr val="FF0000"/>
                </a:solidFill>
              </a:rPr>
              <a:t>СПИД </a:t>
            </a:r>
            <a:r>
              <a:rPr lang="ru-RU" sz="2400" dirty="0" smtClean="0">
                <a:solidFill>
                  <a:srgbClr val="FF0000"/>
                </a:solidFill>
              </a:rPr>
              <a:t>в качестве </a:t>
            </a:r>
            <a:r>
              <a:rPr lang="ru-RU" sz="2400" dirty="0" err="1" smtClean="0">
                <a:solidFill>
                  <a:srgbClr val="FF0000"/>
                </a:solidFill>
              </a:rPr>
              <a:t>субреципиента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i="1" u="sng" dirty="0" smtClean="0">
                <a:solidFill>
                  <a:srgbClr val="002060"/>
                </a:solidFill>
              </a:rPr>
              <a:t>Обоснование: у</a:t>
            </a:r>
            <a:r>
              <a:rPr lang="ru-RU" b="1" i="1" u="sng" dirty="0" smtClean="0">
                <a:solidFill>
                  <a:srgbClr val="002060"/>
                </a:solidFill>
              </a:rPr>
              <a:t> НТП </a:t>
            </a:r>
            <a:r>
              <a:rPr lang="ru-RU" b="1" i="1" u="sng" dirty="0" smtClean="0">
                <a:solidFill>
                  <a:srgbClr val="002060"/>
                </a:solidFill>
              </a:rPr>
              <a:t>нет лицензии для </a:t>
            </a:r>
            <a:r>
              <a:rPr lang="ru-RU" b="1" i="1" u="sng" dirty="0" smtClean="0">
                <a:solidFill>
                  <a:srgbClr val="002060"/>
                </a:solidFill>
              </a:rPr>
              <a:t>проведения специфического лечения </a:t>
            </a:r>
            <a:r>
              <a:rPr lang="ru-RU" b="1" i="1" u="sng" dirty="0" err="1" smtClean="0">
                <a:solidFill>
                  <a:srgbClr val="002060"/>
                </a:solidFill>
              </a:rPr>
              <a:t>ЛЖВ</a:t>
            </a:r>
            <a:r>
              <a:rPr lang="ru-RU" i="1" u="sng" dirty="0" smtClean="0">
                <a:solidFill>
                  <a:srgbClr val="002060"/>
                </a:solidFill>
              </a:rPr>
              <a:t>_____</a:t>
            </a:r>
            <a:r>
              <a:rPr lang="ru-RU" b="1" i="1" u="sng" dirty="0" smtClean="0">
                <a:solidFill>
                  <a:srgbClr val="002060"/>
                </a:solidFill>
              </a:rPr>
              <a:t> </a:t>
            </a:r>
            <a:endParaRPr lang="ru-RU" b="1" i="1" u="sng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При этом следует решить вопросы в рамках проекта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ГФ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– с утверждением приказа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МЗ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РК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 реализации проекта гранта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ГФ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по ТБ: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Проведению реформирования противотуберкулезных мероприятий (по задаче 1), проведение диагностики и лечения ТБ и М/</a:t>
            </a:r>
            <a:r>
              <a:rPr lang="ru-RU" dirty="0" err="1" smtClean="0">
                <a:solidFill>
                  <a:srgbClr val="002060"/>
                </a:solidFill>
              </a:rPr>
              <a:t>ШЛУ</a:t>
            </a:r>
            <a:r>
              <a:rPr lang="ru-RU" dirty="0" smtClean="0">
                <a:solidFill>
                  <a:srgbClr val="002060"/>
                </a:solidFill>
              </a:rPr>
              <a:t> ТБ, ТБ/ВИЧ, ТБ/УИС (задачи 2,3,4,5) 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Диспансерное наблюдение </a:t>
            </a:r>
            <a:r>
              <a:rPr lang="ru-RU" dirty="0" smtClean="0">
                <a:solidFill>
                  <a:srgbClr val="002060"/>
                </a:solidFill>
              </a:rPr>
              <a:t>ЛЖВ с иностранным гражданством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Обследование на СД4, ВН, биохимические анализы крови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Предоставление АРТ в пенитенциарной системе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Определение числа больных, доз, схем, плана закупа </a:t>
            </a:r>
            <a:r>
              <a:rPr lang="ru-RU" dirty="0" err="1" smtClean="0">
                <a:solidFill>
                  <a:srgbClr val="002060"/>
                </a:solidFill>
              </a:rPr>
              <a:t>АРВП</a:t>
            </a:r>
            <a:r>
              <a:rPr lang="ru-RU" dirty="0" smtClean="0">
                <a:solidFill>
                  <a:srgbClr val="002060"/>
                </a:solidFill>
              </a:rPr>
              <a:t>, Мониторинг проводимого лечения и др.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2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880" y="770709"/>
            <a:ext cx="11547566" cy="4767941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Благодарю за внимание 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295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225</TotalTime>
  <Words>520</Words>
  <Application>Microsoft Office PowerPoint</Application>
  <PresentationFormat>Произвольный</PresentationFormat>
  <Paragraphs>210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Главная</vt:lpstr>
      <vt:lpstr>Обеспечение антиретровирусной терапией ЛЖВ с иностранным гражданством.   </vt:lpstr>
      <vt:lpstr>Задача 4 гранта ГФ по НМФ по ТБ:  «Укрепление  сотрудничества  в контроле за       сочетанной инфекцией  -  TБ/ВИЧ» </vt:lpstr>
      <vt:lpstr>Предоставление антиретровирусного лечения ЛЖВ  с иностранным гражданством:</vt:lpstr>
      <vt:lpstr>Планируемый охват ЛЖВ / мигрантов АРТ в разрезе регионов на 2017 год</vt:lpstr>
      <vt:lpstr>Расходные материалы для обследования пациентов на СД4, ВН, биохимические анализы крови при АРВТ</vt:lpstr>
      <vt:lpstr>Вопрос для согласования на СКК</vt:lpstr>
      <vt:lpstr>Благодарю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антиретровирусной терапией ЛЖВ с иностранным гражданством</dc:title>
  <dc:creator>user</dc:creator>
  <cp:lastModifiedBy>Windows User</cp:lastModifiedBy>
  <cp:revision>23</cp:revision>
  <dcterms:created xsi:type="dcterms:W3CDTF">2017-03-31T02:16:40Z</dcterms:created>
  <dcterms:modified xsi:type="dcterms:W3CDTF">2017-04-20T09:45:44Z</dcterms:modified>
</cp:coreProperties>
</file>