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A48C1-0EE1-4B5B-AB87-E1DBC4770F7C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8BDE7-10D3-4733-82D0-57151FB9BC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52372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A48C1-0EE1-4B5B-AB87-E1DBC4770F7C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8BDE7-10D3-4733-82D0-57151FB9BC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05154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A48C1-0EE1-4B5B-AB87-E1DBC4770F7C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8BDE7-10D3-4733-82D0-57151FB9BC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26412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A48C1-0EE1-4B5B-AB87-E1DBC4770F7C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8BDE7-10D3-4733-82D0-57151FB9BC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63478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A48C1-0EE1-4B5B-AB87-E1DBC4770F7C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8BDE7-10D3-4733-82D0-57151FB9BC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61564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A48C1-0EE1-4B5B-AB87-E1DBC4770F7C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8BDE7-10D3-4733-82D0-57151FB9BC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83152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A48C1-0EE1-4B5B-AB87-E1DBC4770F7C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8BDE7-10D3-4733-82D0-57151FB9BC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47914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A48C1-0EE1-4B5B-AB87-E1DBC4770F7C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8BDE7-10D3-4733-82D0-57151FB9BC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00766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A48C1-0EE1-4B5B-AB87-E1DBC4770F7C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8BDE7-10D3-4733-82D0-57151FB9BC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38240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A48C1-0EE1-4B5B-AB87-E1DBC4770F7C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8BDE7-10D3-4733-82D0-57151FB9BC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36969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A48C1-0EE1-4B5B-AB87-E1DBC4770F7C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8BDE7-10D3-4733-82D0-57151FB9BC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49891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A48C1-0EE1-4B5B-AB87-E1DBC4770F7C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8BDE7-10D3-4733-82D0-57151FB9BC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18087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6612" y="1122363"/>
            <a:ext cx="11523306" cy="23876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Положение лиц, содержащихся в местах лишения свободы Республики Казахстан, с </a:t>
            </a:r>
            <a:r>
              <a:rPr lang="ru-RU" b="1" dirty="0"/>
              <a:t>социально </a:t>
            </a:r>
            <a:r>
              <a:rPr lang="ru-RU" b="1" dirty="0" smtClean="0"/>
              <a:t>значимыми заболеваниями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33052" y="3694922"/>
            <a:ext cx="6176866" cy="2985796"/>
          </a:xfrm>
        </p:spPr>
        <p:txBody>
          <a:bodyPr>
            <a:normAutofit fontScale="55000" lnSpcReduction="20000"/>
          </a:bodyPr>
          <a:lstStyle/>
          <a:p>
            <a:pPr algn="r">
              <a:lnSpc>
                <a:spcPct val="120000"/>
              </a:lnSpc>
              <a:spcBef>
                <a:spcPts val="0"/>
              </a:spcBef>
            </a:pPr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ассистент кафедры </a:t>
            </a:r>
          </a:p>
          <a:p>
            <a:pPr algn="r">
              <a:lnSpc>
                <a:spcPct val="120000"/>
              </a:lnSpc>
              <a:spcBef>
                <a:spcPts val="0"/>
              </a:spcBef>
            </a:pPr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персонализированной медицины</a:t>
            </a:r>
          </a:p>
          <a:p>
            <a:pPr algn="r">
              <a:lnSpc>
                <a:spcPct val="120000"/>
              </a:lnSpc>
              <a:spcBef>
                <a:spcPts val="0"/>
              </a:spcBef>
            </a:pPr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педиатрии</a:t>
            </a:r>
          </a:p>
          <a:p>
            <a:pPr algn="r">
              <a:lnSpc>
                <a:spcPct val="120000"/>
              </a:lnSpc>
              <a:spcBef>
                <a:spcPts val="0"/>
              </a:spcBef>
            </a:pPr>
            <a:r>
              <a:rPr lang="ru-RU" sz="4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ПФ НАО МУС </a:t>
            </a:r>
            <a:r>
              <a:rPr lang="ru-RU" sz="44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г.Семей</a:t>
            </a:r>
            <a:endParaRPr lang="ru-RU" sz="44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20000"/>
              </a:lnSpc>
              <a:spcBef>
                <a:spcPts val="0"/>
              </a:spcBef>
            </a:pPr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член Координационного Совета при </a:t>
            </a:r>
          </a:p>
          <a:p>
            <a:pPr algn="r">
              <a:lnSpc>
                <a:spcPct val="120000"/>
              </a:lnSpc>
              <a:spcBef>
                <a:spcPts val="0"/>
              </a:spcBef>
            </a:pPr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Уполномоченном по правам человека </a:t>
            </a:r>
          </a:p>
          <a:p>
            <a:pPr algn="r">
              <a:lnSpc>
                <a:spcPct val="120000"/>
              </a:lnSpc>
              <a:spcBef>
                <a:spcPts val="0"/>
              </a:spcBef>
            </a:pPr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 м. н. Молчанов Сергей Николаевич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pSp>
        <p:nvGrpSpPr>
          <p:cNvPr id="4" name="Group 2"/>
          <p:cNvGrpSpPr>
            <a:grpSpLocks noGrp="1"/>
          </p:cNvGrpSpPr>
          <p:nvPr/>
        </p:nvGrpSpPr>
        <p:grpSpPr bwMode="auto">
          <a:xfrm>
            <a:off x="357157" y="4851918"/>
            <a:ext cx="2740605" cy="1720354"/>
            <a:chOff x="792" y="0"/>
            <a:chExt cx="2560" cy="2587"/>
          </a:xfrm>
        </p:grpSpPr>
        <p:sp>
          <p:nvSpPr>
            <p:cNvPr id="5" name="Rectangle 3"/>
            <p:cNvSpPr>
              <a:spLocks/>
            </p:cNvSpPr>
            <p:nvPr/>
          </p:nvSpPr>
          <p:spPr bwMode="auto">
            <a:xfrm>
              <a:off x="792" y="0"/>
              <a:ext cx="2560" cy="2587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100">
                  <a:effectLst/>
                  <a:latin typeface="Calibri"/>
                  <a:ea typeface="Times New Roman"/>
                  <a:cs typeface="Times New Roman"/>
                </a:rPr>
                <a:t> </a:t>
              </a:r>
              <a:endParaRPr lang="ru-RU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pic>
          <p:nvPicPr>
            <p:cNvPr id="6" name="Picture 4"/>
            <p:cNvPicPr preferRelativeResize="0"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" y="0"/>
              <a:ext cx="2500" cy="258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</p:pic>
      </p:grpSp>
    </p:spTree>
    <p:extLst>
      <p:ext uri="{BB962C8B-B14F-4D97-AF65-F5344CB8AC3E}">
        <p14:creationId xmlns="" xmlns:p14="http://schemas.microsoft.com/office/powerpoint/2010/main" val="1832456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 значимые заболевания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792593253"/>
              </p:ext>
            </p:extLst>
          </p:nvPr>
        </p:nvGraphicFramePr>
        <p:xfrm>
          <a:off x="485191" y="1978089"/>
          <a:ext cx="11112759" cy="4058817"/>
        </p:xfrm>
        <a:graphic>
          <a:graphicData uri="http://schemas.openxmlformats.org/drawingml/2006/table">
            <a:tbl>
              <a:tblPr/>
              <a:tblGrid>
                <a:gridCol w="667551"/>
                <a:gridCol w="5366586"/>
                <a:gridCol w="5078622"/>
              </a:tblGrid>
              <a:tr h="1623527">
                <a:tc>
                  <a:txBody>
                    <a:bodyPr/>
                    <a:lstStyle/>
                    <a:p>
                      <a:pPr algn="ctr" fontAlgn="base"/>
                      <a:r>
                        <a:rPr lang="ru-RU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</a:t>
                      </a:r>
                      <a:endParaRPr lang="ru-RU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endParaRPr lang="ru-RU" sz="2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ase"/>
                      <a:r>
                        <a:rPr lang="ru-RU" sz="28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Заболевания</a:t>
                      </a:r>
                      <a:endParaRPr lang="ru-RU" sz="2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Коды международной классификации болезней 10</a:t>
                      </a:r>
                      <a:endParaRPr lang="ru-RU" sz="2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11763">
                <a:tc>
                  <a:txBody>
                    <a:bodyPr/>
                    <a:lstStyle/>
                    <a:p>
                      <a:pPr algn="ctr" fontAlgn="base"/>
                      <a:r>
                        <a:rPr lang="ru-RU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Туберкулез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de-DE" sz="4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A15-A19;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23527">
                <a:tc>
                  <a:txBody>
                    <a:bodyPr/>
                    <a:lstStyle/>
                    <a:p>
                      <a:pPr algn="ctr" fontAlgn="base"/>
                      <a:r>
                        <a:rPr lang="ru-RU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3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Болезнь, вызванная вирусом иммунодефицита человека (ВИЧ)</a:t>
                      </a:r>
                      <a:endParaRPr lang="ru-RU" sz="3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endParaRPr lang="ru-RU" sz="40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ase"/>
                      <a:r>
                        <a:rPr lang="de-DE" sz="40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B20-B24</a:t>
                      </a:r>
                      <a:r>
                        <a:rPr lang="de-DE" sz="4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;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154728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0547" y="139959"/>
            <a:ext cx="10943253" cy="1017037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Национальный превентивный механизм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0547" y="1156996"/>
            <a:ext cx="11346024" cy="5365101"/>
          </a:xfrm>
        </p:spPr>
        <p:txBody>
          <a:bodyPr/>
          <a:lstStyle/>
          <a:p>
            <a:r>
              <a:rPr lang="ru-RU" dirty="0"/>
              <a:t>НПМ представляет систему предупреждения пыток и других жестоких, бесчеловечных или унижающих достоинство видов обращения и наказания, созданную в соответствии с указанными международными договорами ООН</a:t>
            </a:r>
            <a:r>
              <a:rPr lang="ru-RU" dirty="0" smtClean="0"/>
              <a:t>.</a:t>
            </a:r>
          </a:p>
          <a:p>
            <a:r>
              <a:rPr lang="ru-RU" dirty="0" smtClean="0"/>
              <a:t>Целью </a:t>
            </a:r>
            <a:r>
              <a:rPr lang="ru-RU" dirty="0"/>
              <a:t>НПМ является привлечение граждан Казахстана к осуществлению независимых превентивных экспертных посещений учреждений и организаций, в которых временно размещаются граждане на основании  решений судов и компетентных государственных органов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логотип НПМ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1177" y="4543701"/>
            <a:ext cx="4572032" cy="2071702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01322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13198"/>
            <a:ext cx="10515600" cy="1025137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Медико-санитарная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УИС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563" y="1222310"/>
            <a:ext cx="11588621" cy="5327780"/>
          </a:xfrm>
        </p:spPr>
        <p:txBody>
          <a:bodyPr>
            <a:noAutofit/>
          </a:bodyPr>
          <a:lstStyle/>
          <a:p>
            <a:r>
              <a:rPr lang="ru-RU" sz="3200" dirty="0"/>
              <a:t>Деятельность медико-санитарной части осуществляется на основе государственных лицензий на фармацевтическую деятельность, на занятие медицинской деятельностью и на обращение с источниками ионизирующего излучения. </a:t>
            </a:r>
            <a:endParaRPr lang="ru-RU" sz="3200" dirty="0" smtClean="0"/>
          </a:p>
          <a:p>
            <a:r>
              <a:rPr lang="ru-RU" sz="3200" dirty="0" smtClean="0"/>
              <a:t>В </a:t>
            </a:r>
            <a:r>
              <a:rPr lang="ru-RU" sz="3200" dirty="0"/>
              <a:t>штате 13 </a:t>
            </a:r>
            <a:r>
              <a:rPr lang="ru-RU" sz="3200" dirty="0" smtClean="0"/>
              <a:t>человек.</a:t>
            </a:r>
          </a:p>
          <a:p>
            <a:r>
              <a:rPr lang="ru-RU" sz="3200" dirty="0" smtClean="0"/>
              <a:t>Стационар </a:t>
            </a:r>
            <a:r>
              <a:rPr lang="ru-RU" sz="3200" dirty="0"/>
              <a:t>на 10 </a:t>
            </a:r>
            <a:r>
              <a:rPr lang="ru-RU" sz="3200" dirty="0" smtClean="0"/>
              <a:t>коек, </a:t>
            </a:r>
            <a:r>
              <a:rPr lang="ru-RU" sz="3200" dirty="0"/>
              <a:t>комната для приема пищи в период пребывания на стационарном лечении.  Имеется рентген и </a:t>
            </a:r>
            <a:r>
              <a:rPr lang="ru-RU" sz="3200" dirty="0" err="1" smtClean="0"/>
              <a:t>флюро</a:t>
            </a:r>
            <a:r>
              <a:rPr lang="ru-RU" sz="3200" dirty="0" smtClean="0"/>
              <a:t> - </a:t>
            </a:r>
            <a:r>
              <a:rPr lang="ru-RU" sz="3200" dirty="0"/>
              <a:t>кабинеты</a:t>
            </a:r>
            <a:r>
              <a:rPr lang="ru-RU" sz="3200" dirty="0" smtClean="0"/>
              <a:t>, изолятор </a:t>
            </a:r>
            <a:r>
              <a:rPr lang="ru-RU" sz="3200" dirty="0"/>
              <a:t>и туб. локальный участок</a:t>
            </a:r>
            <a:r>
              <a:rPr lang="ru-RU" sz="3200" dirty="0" smtClean="0"/>
              <a:t>. </a:t>
            </a:r>
            <a:r>
              <a:rPr lang="ru-RU" sz="3200" dirty="0"/>
              <a:t>Функционирует стоматологический кабинет</a:t>
            </a:r>
            <a:r>
              <a:rPr lang="ru-RU" sz="3200" dirty="0" smtClean="0"/>
              <a:t>.</a:t>
            </a:r>
          </a:p>
          <a:p>
            <a:r>
              <a:rPr lang="ru-RU" sz="3200" dirty="0" smtClean="0"/>
              <a:t>Предусмотрено </a:t>
            </a:r>
            <a:r>
              <a:rPr lang="ru-RU" sz="3200" dirty="0"/>
              <a:t>добровольное информированное обследование крови </a:t>
            </a:r>
            <a:r>
              <a:rPr lang="ru-RU" sz="3200" dirty="0" smtClean="0"/>
              <a:t>на ВИЧ у заключённых.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4151821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3555" y="103869"/>
            <a:ext cx="10515600" cy="894508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Туберкулёз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9290" y="998378"/>
            <a:ext cx="11223171" cy="552372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Не­смотря </a:t>
            </a:r>
            <a:r>
              <a:rPr lang="ru-RU" dirty="0"/>
              <a:t>на то, что законом предусмотрены диеты для осужденных по </a:t>
            </a:r>
            <a:r>
              <a:rPr lang="ru-RU" dirty="0" smtClean="0"/>
              <a:t>соответствующим </a:t>
            </a:r>
            <a:r>
              <a:rPr lang="ru-RU" dirty="0"/>
              <a:t>заболеваниям, механизм их назначений непрозрачен. Со слов </a:t>
            </a:r>
            <a:r>
              <a:rPr lang="ru-RU" dirty="0" smtClean="0"/>
              <a:t>осу­жденных, </a:t>
            </a:r>
            <a:r>
              <a:rPr lang="ru-RU" dirty="0"/>
              <a:t>диетой часто пользуются осужденные из разряда активистов в каче­стве дополнительной </a:t>
            </a:r>
            <a:r>
              <a:rPr lang="ru-RU" dirty="0" smtClean="0"/>
              <a:t>льготы</a:t>
            </a:r>
            <a:r>
              <a:rPr lang="ru-RU" dirty="0"/>
              <a:t>. А осужденные, </a:t>
            </a:r>
            <a:r>
              <a:rPr lang="ru-RU" dirty="0" smtClean="0"/>
              <a:t>переболевшие </a:t>
            </a:r>
            <a:r>
              <a:rPr lang="ru-RU" dirty="0"/>
              <a:t>туберкулезом, не могут добиться назначения диеты. Это означает, что решения медиков </a:t>
            </a:r>
            <a:r>
              <a:rPr lang="ru-RU" dirty="0" smtClean="0"/>
              <a:t>находятся </a:t>
            </a:r>
            <a:r>
              <a:rPr lang="ru-RU" dirty="0"/>
              <a:t>под влиянием </a:t>
            </a:r>
            <a:r>
              <a:rPr lang="ru-RU" dirty="0" smtClean="0"/>
              <a:t>сотрудников </a:t>
            </a:r>
            <a:r>
              <a:rPr lang="ru-RU" dirty="0"/>
              <a:t>учреждения</a:t>
            </a:r>
            <a:r>
              <a:rPr lang="ru-RU" dirty="0" smtClean="0"/>
              <a:t>.</a:t>
            </a:r>
          </a:p>
          <a:p>
            <a:pPr algn="just"/>
            <a:r>
              <a:rPr lang="ru-RU" dirty="0"/>
              <a:t>При беседе с </a:t>
            </a:r>
            <a:r>
              <a:rPr lang="ru-RU" dirty="0" smtClean="0"/>
              <a:t>осужденными</a:t>
            </a:r>
            <a:r>
              <a:rPr lang="ru-RU" dirty="0"/>
              <a:t>, прибывшими с этапа из СИ в г. Караганда, </a:t>
            </a:r>
            <a:r>
              <a:rPr lang="ru-RU" dirty="0" smtClean="0"/>
              <a:t>выяснилось</a:t>
            </a:r>
            <a:r>
              <a:rPr lang="ru-RU" dirty="0"/>
              <a:t>, что </a:t>
            </a:r>
            <a:r>
              <a:rPr lang="ru-RU" dirty="0" err="1"/>
              <a:t>вагонзак</a:t>
            </a:r>
            <a:r>
              <a:rPr lang="ru-RU" dirty="0"/>
              <a:t>, в </a:t>
            </a:r>
            <a:r>
              <a:rPr lang="ru-RU" dirty="0" smtClean="0"/>
              <a:t>котором </a:t>
            </a:r>
            <a:r>
              <a:rPr lang="ru-RU" dirty="0"/>
              <a:t>они прибыли не был оборудован отдельными купе для больных </a:t>
            </a:r>
            <a:r>
              <a:rPr lang="ru-RU" dirty="0" smtClean="0"/>
              <a:t>туберкулезом</a:t>
            </a:r>
            <a:r>
              <a:rPr lang="ru-RU" dirty="0"/>
              <a:t>. В одном вагоне </a:t>
            </a:r>
            <a:r>
              <a:rPr lang="ru-RU" dirty="0" smtClean="0"/>
              <a:t>находились </a:t>
            </a:r>
            <a:r>
              <a:rPr lang="ru-RU" dirty="0"/>
              <a:t>больные с широкой лекарственной устойчивостью</a:t>
            </a:r>
            <a:r>
              <a:rPr lang="ru-RU" dirty="0" smtClean="0"/>
              <a:t> </a:t>
            </a:r>
            <a:r>
              <a:rPr lang="ru-RU" dirty="0"/>
              <a:t>и обычные осужденные </a:t>
            </a:r>
            <a:r>
              <a:rPr lang="ru-RU" dirty="0" smtClean="0"/>
              <a:t>отправленные </a:t>
            </a:r>
            <a:r>
              <a:rPr lang="ru-RU" dirty="0"/>
              <a:t>отбывать </a:t>
            </a:r>
            <a:r>
              <a:rPr lang="ru-RU" dirty="0" smtClean="0"/>
              <a:t>наказание </a:t>
            </a:r>
            <a:r>
              <a:rPr lang="ru-RU" dirty="0"/>
              <a:t>в учреждение </a:t>
            </a:r>
            <a:r>
              <a:rPr lang="ru-RU" dirty="0" smtClean="0"/>
              <a:t>строгого </a:t>
            </a:r>
            <a:r>
              <a:rPr lang="ru-RU" dirty="0"/>
              <a:t>режима п. Заводской. </a:t>
            </a:r>
            <a:r>
              <a:rPr lang="ru-RU" dirty="0" smtClean="0"/>
              <a:t>Сам вагон плохо отапливался и в нём было холодно.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04676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3698" y="346465"/>
            <a:ext cx="11644604" cy="102513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Болезнь, вызванная вирусом иммунодефицита человека (ВИЧ)</a:t>
            </a:r>
            <a:b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4523" y="1371601"/>
            <a:ext cx="10868608" cy="5281127"/>
          </a:xfrm>
        </p:spPr>
        <p:txBody>
          <a:bodyPr/>
          <a:lstStyle/>
          <a:p>
            <a:pPr algn="just"/>
            <a:r>
              <a:rPr lang="ru-RU" dirty="0"/>
              <a:t>Нарушаются права </a:t>
            </a:r>
            <a:r>
              <a:rPr lang="ru-RU" dirty="0" smtClean="0"/>
              <a:t>осужденных – носителей ВИЧ </a:t>
            </a:r>
            <a:r>
              <a:rPr lang="ru-RU" dirty="0"/>
              <a:t>нерезидентов РК, им </a:t>
            </a:r>
            <a:r>
              <a:rPr lang="ru-RU" dirty="0" smtClean="0"/>
              <a:t>отказано </a:t>
            </a:r>
            <a:r>
              <a:rPr lang="ru-RU" dirty="0"/>
              <a:t>в АРВ </a:t>
            </a:r>
            <a:r>
              <a:rPr lang="ru-RU" dirty="0" smtClean="0"/>
              <a:t>терапии (отчет </a:t>
            </a:r>
            <a:r>
              <a:rPr lang="ru-RU" dirty="0"/>
              <a:t>группы участников НПМ </a:t>
            </a:r>
            <a:r>
              <a:rPr lang="ru-RU" dirty="0" smtClean="0"/>
              <a:t>по Павлодарской </a:t>
            </a:r>
            <a:r>
              <a:rPr lang="ru-RU" dirty="0"/>
              <a:t>области ИУ АП 162/2 ДУИС Павлодарской области от 23.01.2019 г</a:t>
            </a:r>
            <a:r>
              <a:rPr lang="ru-RU" dirty="0" smtClean="0"/>
              <a:t>.). Нарушение ст.112 Кодекса</a:t>
            </a:r>
          </a:p>
          <a:p>
            <a:pPr algn="just"/>
            <a:r>
              <a:rPr lang="ru-RU" dirty="0" smtClean="0"/>
              <a:t>Получены жалобы осужденных на отсутствие </a:t>
            </a:r>
            <a:r>
              <a:rPr lang="ru-RU" dirty="0"/>
              <a:t>контроля за </a:t>
            </a:r>
            <a:r>
              <a:rPr lang="ru-RU" dirty="0" smtClean="0"/>
              <a:t>заболеваниями, </a:t>
            </a:r>
            <a:r>
              <a:rPr lang="ru-RU" dirty="0"/>
              <a:t>требующих непрерывного </a:t>
            </a:r>
            <a:r>
              <a:rPr lang="ru-RU" dirty="0" smtClean="0"/>
              <a:t>наблюдения (ВИЧ</a:t>
            </a:r>
            <a:r>
              <a:rPr lang="ru-RU" dirty="0"/>
              <a:t>, туберкулез</a:t>
            </a:r>
            <a:r>
              <a:rPr lang="ru-RU" dirty="0" smtClean="0"/>
              <a:t>). Нарушение ст.112 Кодекса</a:t>
            </a:r>
          </a:p>
          <a:p>
            <a:pPr algn="just"/>
            <a:r>
              <a:rPr lang="ru-RU" dirty="0"/>
              <a:t>В УГ-157/1 </a:t>
            </a:r>
            <a:r>
              <a:rPr lang="ru-RU" dirty="0" err="1"/>
              <a:t>Атырауской</a:t>
            </a:r>
            <a:r>
              <a:rPr lang="ru-RU" dirty="0"/>
              <a:t> области ВИЧ-инфицированный гражданин Азербайджана Ж. пожаловался на отсутствие лечения, центр «СПИД» г. Атырау рекомендовал изолировать его от других подследственных, не назначив ему АРВ терапию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53879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273" y="365125"/>
            <a:ext cx="11840547" cy="1325563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Болезнь, вызванная вирусом иммунодефицита человека (ВИЧ)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9249" y="1825625"/>
            <a:ext cx="11064551" cy="4351338"/>
          </a:xfrm>
        </p:spPr>
        <p:txBody>
          <a:bodyPr/>
          <a:lstStyle/>
          <a:p>
            <a:pPr algn="just"/>
            <a:r>
              <a:rPr lang="ru-RU" dirty="0"/>
              <a:t>При посещении участниками НПМ учреждения ЛА-155/18 ДУИС по г. Алматы 18 января 2018 г. в ходе бесед  с  арестованными последними были озвучены претензии в адрес персонала </a:t>
            </a:r>
            <a:r>
              <a:rPr lang="ru-RU" dirty="0" smtClean="0"/>
              <a:t>медицинской части</a:t>
            </a:r>
            <a:r>
              <a:rPr lang="ru-RU" dirty="0"/>
              <a:t>. Аналогичная проблема у арестованного с ВИЧ положительным статусом, который длительное время, находясь в учреждении так и не был консультирован специалистами СПИД-центра для коррекции лечения. Думается, что схожая ситуация у всех хронических больных. (2018г.)</a:t>
            </a:r>
          </a:p>
        </p:txBody>
      </p:sp>
    </p:spTree>
    <p:extLst>
      <p:ext uri="{BB962C8B-B14F-4D97-AF65-F5344CB8AC3E}">
        <p14:creationId xmlns="" xmlns:p14="http://schemas.microsoft.com/office/powerpoint/2010/main" val="581907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67951"/>
            <a:ext cx="10515600" cy="933061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Выводы и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замечания в целом</a:t>
            </a: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3265" y="1101012"/>
            <a:ext cx="11579290" cy="5654351"/>
          </a:xfrm>
        </p:spPr>
        <p:txBody>
          <a:bodyPr>
            <a:normAutofit fontScale="92500" lnSpcReduction="10000"/>
          </a:bodyPr>
          <a:lstStyle/>
          <a:p>
            <a:pPr lvl="0" algn="just"/>
            <a:r>
              <a:rPr lang="ru-RU" dirty="0"/>
              <a:t>Международные, медицинские и национальные стандарты свидетельствуют о необходимости тесной кооперации между тюремным и общественным здравоохранением. Перевод пенитенциарной медицинской службы в ведение МЗ </a:t>
            </a:r>
            <a:r>
              <a:rPr lang="ru-RU" dirty="0" smtClean="0"/>
              <a:t>РК </a:t>
            </a:r>
            <a:r>
              <a:rPr lang="ru-RU" dirty="0"/>
              <a:t>способствует дальнейшей демократизации казахстанского общества и существенно приближает Казахстан к странам Европейского союза.</a:t>
            </a:r>
          </a:p>
          <a:p>
            <a:pPr lvl="0" algn="just"/>
            <a:r>
              <a:rPr lang="ru-RU" dirty="0"/>
              <a:t>Осужденным не доступен в полной мере гарантированный объём медицинского и социального обслуживания, который существует в обществе.</a:t>
            </a:r>
          </a:p>
          <a:p>
            <a:pPr lvl="0" algn="just"/>
            <a:r>
              <a:rPr lang="ru-RU" dirty="0"/>
              <a:t>Штат медико-санитарной службы пенитенциарных учреждений недостаточен для обеспечения гарантированного объёма медицинской помощи (ГОМП).</a:t>
            </a:r>
          </a:p>
          <a:p>
            <a:pPr lvl="0" algn="just"/>
            <a:r>
              <a:rPr lang="ru-RU" dirty="0"/>
              <a:t>Сотрудники медико-санитарной службы полностью зависят от руководства пенитенциарного учреждения, что провоцирует нарушения в отношении здоровья осужденных.</a:t>
            </a:r>
          </a:p>
          <a:p>
            <a:pPr lvl="0" algn="just"/>
            <a:r>
              <a:rPr lang="ru-RU" dirty="0"/>
              <a:t>Врачи (аттестованные) медико-санитарной службы в большинстве своём не имеют квалификационную (высшая, I</a:t>
            </a:r>
            <a:r>
              <a:rPr lang="ru-RU" dirty="0" smtClean="0"/>
              <a:t>, </a:t>
            </a:r>
            <a:r>
              <a:rPr lang="en-US" dirty="0" smtClean="0"/>
              <a:t>II</a:t>
            </a:r>
            <a:r>
              <a:rPr lang="ru-RU" dirty="0"/>
              <a:t>) категорию, которая отражает уровень квалификации врача, а имеют только базовый сертификат специалиста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325950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633</Words>
  <Application>Microsoft Office PowerPoint</Application>
  <PresentationFormat>Произвольный</PresentationFormat>
  <Paragraphs>44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Положение лиц, содержащихся в местах лишения свободы Республики Казахстан, с социально значимыми заболеваниями</vt:lpstr>
      <vt:lpstr>Социально значимые заболевания</vt:lpstr>
      <vt:lpstr>Национальный превентивный механизм</vt:lpstr>
      <vt:lpstr>Медико-санитарная часть УИС</vt:lpstr>
      <vt:lpstr>Туберкулёз</vt:lpstr>
      <vt:lpstr>Болезнь, вызванная вирусом иммунодефицита человека (ВИЧ) </vt:lpstr>
      <vt:lpstr>Болезнь, вызванная вирусом иммунодефицита человека (ВИЧ)</vt:lpstr>
      <vt:lpstr>Выводы и замечания в целом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Положение лиц, содержащихся в местах лишения свободы Республики Казахстан, с социально опасными инфекциями</dc:title>
  <dc:creator>Сергей Молчанов</dc:creator>
  <cp:lastModifiedBy>ww</cp:lastModifiedBy>
  <cp:revision>14</cp:revision>
  <dcterms:created xsi:type="dcterms:W3CDTF">2020-06-02T09:05:25Z</dcterms:created>
  <dcterms:modified xsi:type="dcterms:W3CDTF">2020-06-06T07:26:15Z</dcterms:modified>
</cp:coreProperties>
</file>