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9" r:id="rId4"/>
    <p:sldId id="265" r:id="rId5"/>
    <p:sldId id="260" r:id="rId6"/>
    <p:sldId id="257" r:id="rId7"/>
    <p:sldId id="262" r:id="rId8"/>
    <p:sldId id="261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EFD6D-DEF1-4354-A58E-17786BEE59AD}" v="1" dt="2020-01-30T14:58:15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saldy Demeuova" userId="1b36aab8-03ea-4a7c-9005-27f2602792bf" providerId="ADAL" clId="{551EFD6D-DEF1-4354-A58E-17786BEE59AD}"/>
    <pc:docChg chg="modSld">
      <pc:chgData name="Ryssaldy Demeuova" userId="1b36aab8-03ea-4a7c-9005-27f2602792bf" providerId="ADAL" clId="{551EFD6D-DEF1-4354-A58E-17786BEE59AD}" dt="2020-01-30T14:58:15.830" v="0"/>
      <pc:docMkLst>
        <pc:docMk/>
      </pc:docMkLst>
      <pc:sldChg chg="modSp">
        <pc:chgData name="Ryssaldy Demeuova" userId="1b36aab8-03ea-4a7c-9005-27f2602792bf" providerId="ADAL" clId="{551EFD6D-DEF1-4354-A58E-17786BEE59AD}" dt="2020-01-30T14:58:15.830" v="0"/>
        <pc:sldMkLst>
          <pc:docMk/>
          <pc:sldMk cId="974727097" sldId="265"/>
        </pc:sldMkLst>
        <pc:graphicFrameChg chg="mod">
          <ac:chgData name="Ryssaldy Demeuova" userId="1b36aab8-03ea-4a7c-9005-27f2602792bf" providerId="ADAL" clId="{551EFD6D-DEF1-4354-A58E-17786BEE59AD}" dt="2020-01-30T14:58:15.830" v="0"/>
          <ac:graphicFrameMkLst>
            <pc:docMk/>
            <pc:sldMk cId="974727097" sldId="265"/>
            <ac:graphicFrameMk id="6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Не выдали препарат/внезапно поменяли схему лечения, 2019 г. 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выдали препарат/внезапно поменяли схему лечения 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Алматы </c:v>
                </c:pt>
                <c:pt idx="1">
                  <c:v>Нур – Султан </c:v>
                </c:pt>
                <c:pt idx="2">
                  <c:v>Балхаш </c:v>
                </c:pt>
                <c:pt idx="3">
                  <c:v>Павлодар </c:v>
                </c:pt>
                <c:pt idx="4">
                  <c:v>Тараз </c:v>
                </c:pt>
                <c:pt idx="5">
                  <c:v>Темиртау </c:v>
                </c:pt>
                <c:pt idx="6">
                  <c:v>Усть-Каменогорск </c:v>
                </c:pt>
                <c:pt idx="7">
                  <c:v>Экибастуз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84</c:v>
                </c:pt>
                <c:pt idx="1">
                  <c:v>12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0-46F4-96EF-270F69B61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941983936650718"/>
          <c:y val="0.12961750047842763"/>
          <c:w val="0.31145761103172442"/>
          <c:h val="0.829012929675181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АРВ-препараты, по которым поступали сообщения на сайт в 2019 г.   </a:t>
            </a:r>
          </a:p>
        </c:rich>
      </c:tx>
      <c:layout>
        <c:manualLayout>
          <c:xMode val="edge"/>
          <c:yMode val="edge"/>
          <c:x val="2.0308061263723344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841019872515932E-2"/>
          <c:y val="0.11683397881453743"/>
          <c:w val="0.50495741603728106"/>
          <c:h val="0.77371976711380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Долутегравир</c:v>
                </c:pt>
                <c:pt idx="1">
                  <c:v>Абакавир/ламивудин (Кивекса)</c:v>
                </c:pt>
                <c:pt idx="2">
                  <c:v>Зидовудин/ламивудин/абакавир (Тризивир)</c:v>
                </c:pt>
                <c:pt idx="3">
                  <c:v>Тенофовир/эмтрицитабин (Трувада)</c:v>
                </c:pt>
                <c:pt idx="4">
                  <c:v>Тенофовир (Виреад)</c:v>
                </c:pt>
                <c:pt idx="5">
                  <c:v>Ламивудин/зидовудин (Комбивир)</c:v>
                </c:pt>
                <c:pt idx="6">
                  <c:v>Тенофовир/эмтрицитабин/эфавиренз (Эфавиренз, эмтрицитабин и тенофовира дизопроксила фумарат)</c:v>
                </c:pt>
                <c:pt idx="7">
                  <c:v>Этравирин (Интеленс)</c:v>
                </c:pt>
                <c:pt idx="8">
                  <c:v>Эфавиренз (Эфкур)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74</c:v>
                </c:pt>
                <c:pt idx="1">
                  <c:v>5</c:v>
                </c:pt>
                <c:pt idx="2">
                  <c:v>1</c:v>
                </c:pt>
                <c:pt idx="3">
                  <c:v>21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1-4C0C-8948-1EFF5FFC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997259563752179"/>
          <c:y val="0.10065764297794072"/>
          <c:w val="0.42002740436247826"/>
          <c:h val="0.89873486279302295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5319E-9E41-4897-8E65-B92A969DE8B8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76C1F-B0C7-4B0E-B711-D58F4C04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4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Долутегравир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Абакавир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ламивудин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Кивекса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Зидовудин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ламивудин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абакавир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Тризивир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Тенофовир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эмтрицитабин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Трувада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Тенофовир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Виреад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Ламивудин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зидовудин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Комбивир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Тенофовир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эмтрицитабин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эфавиренз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Эфавиренз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эмтрицитабин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тенофовира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дизопроксила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фумарат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Этравирин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Интеленс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Эфавиренз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Эфкур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6C1F-B0C7-4B0E-B711-D58F4C04B2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 был выпущен</a:t>
            </a:r>
            <a:r>
              <a:rPr lang="ru-RU" baseline="0" dirty="0"/>
              <a:t> – 6 января 2020 г.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76C1F-B0C7-4B0E-B711-D58F4C04B2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47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ereboi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429000"/>
            <a:ext cx="7344816" cy="18002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Информация по перебоям АРВ-препаратов в 2019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661248"/>
            <a:ext cx="4327986" cy="1104528"/>
          </a:xfrm>
        </p:spPr>
        <p:txBody>
          <a:bodyPr>
            <a:normAutofit/>
          </a:bodyPr>
          <a:lstStyle/>
          <a:p>
            <a:r>
              <a:rPr lang="ru-RU" dirty="0"/>
              <a:t>Заседание СКК, 31 января 2020 г., г. </a:t>
            </a:r>
            <a:r>
              <a:rPr lang="ru-RU" dirty="0" err="1"/>
              <a:t>Нур</a:t>
            </a:r>
            <a:r>
              <a:rPr lang="ru-RU" dirty="0"/>
              <a:t>-Султан</a:t>
            </a:r>
          </a:p>
        </p:txBody>
      </p:sp>
      <p:pic>
        <p:nvPicPr>
          <p:cNvPr id="6" name="Picture 2" descr="C:\Users\User\Desktop\logo-k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68" y="467387"/>
            <a:ext cx="219536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3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24936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каком этапе находится заключение договоров по/с :</a:t>
            </a:r>
          </a:p>
          <a:p>
            <a:pPr marL="0" indent="0">
              <a:buNone/>
            </a:pPr>
            <a:r>
              <a:rPr lang="ru-RU" dirty="0"/>
              <a:t>       1) </a:t>
            </a:r>
            <a:r>
              <a:rPr lang="ru-RU" dirty="0" err="1"/>
              <a:t>Долутегравиру</a:t>
            </a:r>
            <a:r>
              <a:rPr lang="ru-RU" dirty="0"/>
              <a:t>, </a:t>
            </a:r>
            <a:r>
              <a:rPr lang="ru-RU" dirty="0" err="1"/>
              <a:t>кивексе</a:t>
            </a:r>
            <a:r>
              <a:rPr lang="ru-RU" dirty="0"/>
              <a:t> (ГСК)</a:t>
            </a:r>
          </a:p>
          <a:p>
            <a:pPr marL="0" indent="0">
              <a:buNone/>
            </a:pPr>
            <a:r>
              <a:rPr lang="ru-RU" dirty="0"/>
              <a:t>       2) «</a:t>
            </a:r>
            <a:r>
              <a:rPr lang="ru-RU" dirty="0" err="1"/>
              <a:t>Резолсте</a:t>
            </a:r>
            <a:r>
              <a:rPr lang="ru-RU" dirty="0"/>
              <a:t>» (</a:t>
            </a:r>
            <a:r>
              <a:rPr lang="ru-RU" dirty="0" err="1"/>
              <a:t>дарунавир</a:t>
            </a:r>
            <a:r>
              <a:rPr lang="ru-RU" dirty="0"/>
              <a:t>/</a:t>
            </a:r>
            <a:r>
              <a:rPr lang="ru-RU" dirty="0" err="1"/>
              <a:t>кобицистат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       3)  по всем препаратам, закупаемым посредством                  ЮНИСЕФ </a:t>
            </a:r>
          </a:p>
          <a:p>
            <a:r>
              <a:rPr lang="ru-RU" dirty="0"/>
              <a:t>Ориентировочные даты поставки указанных препаратов?</a:t>
            </a:r>
          </a:p>
          <a:p>
            <a:r>
              <a:rPr lang="ru-RU" dirty="0"/>
              <a:t>В новом протоколе лечения есть </a:t>
            </a:r>
            <a:r>
              <a:rPr lang="en-US" dirty="0"/>
              <a:t>BIC </a:t>
            </a:r>
            <a:r>
              <a:rPr lang="ru-RU" dirty="0"/>
              <a:t>(</a:t>
            </a:r>
            <a:r>
              <a:rPr lang="ru-RU" dirty="0" err="1"/>
              <a:t>Биктегравир</a:t>
            </a:r>
            <a:r>
              <a:rPr lang="ru-RU" dirty="0"/>
              <a:t>), означает ли это что на 2020 год, также будет закупаться </a:t>
            </a:r>
            <a:r>
              <a:rPr lang="en-US" dirty="0"/>
              <a:t>BIC</a:t>
            </a:r>
            <a:r>
              <a:rPr lang="ru-RU" dirty="0"/>
              <a:t>?</a:t>
            </a:r>
          </a:p>
          <a:p>
            <a:r>
              <a:rPr lang="ru-RU" dirty="0"/>
              <a:t>Рассмотрен ли иск по принудительной лицензии на </a:t>
            </a:r>
            <a:r>
              <a:rPr lang="ru-RU" dirty="0" err="1"/>
              <a:t>долутегравир</a:t>
            </a:r>
            <a:r>
              <a:rPr lang="ru-RU" dirty="0"/>
              <a:t>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63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859216" cy="5997280"/>
          </a:xfrm>
        </p:spPr>
        <p:txBody>
          <a:bodyPr>
            <a:normAutofit/>
          </a:bodyPr>
          <a:lstStyle/>
          <a:p>
            <a:r>
              <a:rPr lang="ru-RU" sz="3600" dirty="0"/>
              <a:t> На сайт </a:t>
            </a:r>
            <a:r>
              <a:rPr lang="en-US" sz="3600" dirty="0">
                <a:hlinkClick r:id="rId2"/>
              </a:rPr>
              <a:t>https://pereboi.kz/</a:t>
            </a:r>
            <a:r>
              <a:rPr lang="en-US" sz="3600" dirty="0"/>
              <a:t> </a:t>
            </a:r>
            <a:r>
              <a:rPr lang="ru-RU" sz="3600" dirty="0"/>
              <a:t>в 2019 году пришло 111 сообщений об отсутствии у пациентов АРВ-препаратов</a:t>
            </a:r>
            <a:r>
              <a:rPr lang="en-US" sz="3600" dirty="0"/>
              <a:t>.</a:t>
            </a:r>
            <a:endParaRPr lang="ru-RU" sz="3600" dirty="0"/>
          </a:p>
          <a:p>
            <a:endParaRPr lang="ru-RU" sz="3600" dirty="0"/>
          </a:p>
          <a:p>
            <a:endParaRPr lang="en-US" sz="3600" dirty="0"/>
          </a:p>
          <a:p>
            <a:endParaRPr lang="ru-RU" sz="3600" dirty="0"/>
          </a:p>
          <a:p>
            <a:r>
              <a:rPr lang="ru-RU" sz="3600" dirty="0"/>
              <a:t> Для сравнения в 2018 году за это же время поступило только  7 сообщений.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1598066" cy="17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157987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11003"/>
            <a:ext cx="1454456" cy="165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Информация с сайта </a:t>
            </a:r>
            <a:r>
              <a:rPr lang="en-US" sz="3600" b="1" dirty="0"/>
              <a:t>Pereboi.kz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388722"/>
              </p:ext>
            </p:extLst>
          </p:nvPr>
        </p:nvGraphicFramePr>
        <p:xfrm>
          <a:off x="251520" y="908720"/>
          <a:ext cx="8352928" cy="556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707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97679381"/>
              </p:ext>
            </p:extLst>
          </p:nvPr>
        </p:nvGraphicFramePr>
        <p:xfrm>
          <a:off x="0" y="188640"/>
          <a:ext cx="867645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472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800" b="1" dirty="0"/>
              <a:t>Причина</a:t>
            </a:r>
            <a:r>
              <a:rPr lang="en-US" sz="4800" b="1" dirty="0"/>
              <a:t> </a:t>
            </a:r>
            <a:r>
              <a:rPr lang="ru-RU" sz="4800" b="1" dirty="0"/>
              <a:t>перебоев: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133184"/>
          </a:xfrm>
        </p:spPr>
        <p:txBody>
          <a:bodyPr/>
          <a:lstStyle/>
          <a:p>
            <a:r>
              <a:rPr lang="ru-RU" sz="3200" dirty="0"/>
              <a:t> </a:t>
            </a:r>
            <a:r>
              <a:rPr lang="ru-RU" sz="3600" dirty="0"/>
              <a:t>позднее заключение договоров с ЮНИСЕФ (декабрь 2018 г.) - 16 наименований препаратов.</a:t>
            </a:r>
          </a:p>
          <a:p>
            <a:endParaRPr lang="ru-RU" sz="3600" dirty="0"/>
          </a:p>
          <a:p>
            <a:r>
              <a:rPr lang="ru-RU" sz="3600" dirty="0"/>
              <a:t> позднее заключение договоров по препаратам, не имеющим аналогов по МНН (</a:t>
            </a:r>
            <a:r>
              <a:rPr lang="ru-RU" sz="3600" dirty="0" err="1"/>
              <a:t>Долутегравир</a:t>
            </a:r>
            <a:r>
              <a:rPr lang="ru-RU" sz="3600" dirty="0"/>
              <a:t>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46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r>
              <a:rPr lang="ru-RU" b="1" dirty="0"/>
              <a:t>Ситуация с доступом к АРВ-препаратам на 2020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Для своевременного заключения договоров, согласно Постановления Правительства РК 1729 список ЕД должен быть утвержден  не позднее июня текущего финансового года. 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В 2019 году «Список лекарственных средств, медицинских изделий в рамках ГОБМП и в ОСМС на амбулаторном и стационарном уровнях, подлежащих закупу у ЕД» был заключен </a:t>
            </a:r>
            <a:r>
              <a:rPr lang="ru-RU" sz="3200" b="1" dirty="0"/>
              <a:t>29 августа 2019 года. </a:t>
            </a:r>
          </a:p>
        </p:txBody>
      </p:sp>
    </p:spTree>
    <p:extLst>
      <p:ext uri="{BB962C8B-B14F-4D97-AF65-F5344CB8AC3E}">
        <p14:creationId xmlns:p14="http://schemas.microsoft.com/office/powerpoint/2010/main" val="33896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Ситуация с доступом к АРВ-препаратам на 2020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96944" cy="52051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своевременной поставки полного перечня препаратов посредством международных организаций требуется  от 2 до  6 месяцев. </a:t>
            </a:r>
          </a:p>
          <a:p>
            <a:endParaRPr lang="ru-RU" dirty="0"/>
          </a:p>
          <a:p>
            <a:r>
              <a:rPr lang="ru-RU" dirty="0"/>
              <a:t>Для поставки препаратов по прямым договорам поставки также необходимо время на производство препаратов.</a:t>
            </a:r>
          </a:p>
          <a:p>
            <a:endParaRPr lang="ru-RU" dirty="0"/>
          </a:p>
          <a:p>
            <a:r>
              <a:rPr lang="ru-RU" dirty="0"/>
              <a:t>Информация о заключении договоров СК-Фармации с  международными закупочными агентствами отсутствует</a:t>
            </a:r>
          </a:p>
          <a:p>
            <a:endParaRPr lang="ru-RU" dirty="0"/>
          </a:p>
          <a:p>
            <a:r>
              <a:rPr lang="ru-RU" dirty="0"/>
              <a:t>Не заключены договора по препаратам не имеющим аналогов по МНН.  </a:t>
            </a:r>
          </a:p>
          <a:p>
            <a:endParaRPr lang="ru-RU" dirty="0"/>
          </a:p>
          <a:p>
            <a:r>
              <a:rPr lang="ru-RU" dirty="0"/>
              <a:t>Есть серьезные опасения полагать, что в 2020 году 14 000 пациентов, живущих с ВИЧ, будут вынуждены сменить схему/прекратить лечение.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71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0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7787B-B813-4905-B17D-D8164808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4638"/>
            <a:ext cx="7467600" cy="580926"/>
          </a:xfrm>
        </p:spPr>
        <p:txBody>
          <a:bodyPr/>
          <a:lstStyle/>
          <a:p>
            <a:r>
              <a:rPr lang="ru-RU" dirty="0"/>
              <a:t>Сообщение от 27.01.2020</a:t>
            </a:r>
            <a:endParaRPr lang="ru-KZ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E32033C-8784-427B-8CF7-E260A95640F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1700807"/>
            <a:ext cx="8484350" cy="48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1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261</TotalTime>
  <Words>422</Words>
  <Application>Microsoft Office PowerPoint</Application>
  <PresentationFormat>On-screen Show (4:3)</PresentationFormat>
  <Paragraphs>61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Schoolbook</vt:lpstr>
      <vt:lpstr>Wingdings</vt:lpstr>
      <vt:lpstr>Wingdings 2</vt:lpstr>
      <vt:lpstr>Эркер</vt:lpstr>
      <vt:lpstr>Информация по перебоям АРВ-препаратов в 2019 году</vt:lpstr>
      <vt:lpstr>PowerPoint Presentation</vt:lpstr>
      <vt:lpstr>Информация с сайта Pereboi.kz</vt:lpstr>
      <vt:lpstr>PowerPoint Presentation</vt:lpstr>
      <vt:lpstr>Причина перебоев: </vt:lpstr>
      <vt:lpstr>Ситуация с доступом к АРВ-препаратам на 2020 год</vt:lpstr>
      <vt:lpstr>Ситуация с доступом к АРВ-препаратам на 2020 год</vt:lpstr>
      <vt:lpstr>PowerPoint Presentation</vt:lpstr>
      <vt:lpstr>Сообщение от 27.01.2020</vt:lpstr>
      <vt:lpstr>Вопросы: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Ryssaldy Demeuova</cp:lastModifiedBy>
  <cp:revision>34</cp:revision>
  <dcterms:created xsi:type="dcterms:W3CDTF">2020-01-17T09:32:10Z</dcterms:created>
  <dcterms:modified xsi:type="dcterms:W3CDTF">2020-01-30T14:58:24Z</dcterms:modified>
</cp:coreProperties>
</file>