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305" r:id="rId2"/>
    <p:sldId id="327" r:id="rId3"/>
    <p:sldId id="318" r:id="rId4"/>
    <p:sldId id="320" r:id="rId5"/>
    <p:sldId id="322" r:id="rId6"/>
    <p:sldId id="321" r:id="rId7"/>
    <p:sldId id="329" r:id="rId8"/>
    <p:sldId id="333" r:id="rId9"/>
    <p:sldId id="331" r:id="rId10"/>
    <p:sldId id="330" r:id="rId11"/>
    <p:sldId id="328" r:id="rId12"/>
    <p:sldId id="324" r:id="rId13"/>
    <p:sldId id="325" r:id="rId14"/>
    <p:sldId id="326" r:id="rId15"/>
    <p:sldId id="332" r:id="rId16"/>
    <p:sldId id="307" r:id="rId17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2746" autoAdjust="0"/>
  </p:normalViewPr>
  <p:slideViewPr>
    <p:cSldViewPr snapToGrid="0">
      <p:cViewPr varScale="1">
        <p:scale>
          <a:sx n="59" d="100"/>
          <a:sy n="59" d="100"/>
        </p:scale>
        <p:origin x="11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ECK\Documents\&#1041;.&#1053;\&#1041;&#1053;%20&#1086;&#1087;&#1088;&#1086;&#1089;&#1085;&#1080;&#1082;%20&#1087;&#1086;%20&#1055;&#1047;&#1058;\&#1055;&#1047;&#1058;%20&#1086;&#1073;&#1088;&#1072;&#1073;&#1086;&#1090;&#1082;&#1072;\&#1087;&#1086;&#1076;&#1088;&#1086;&#1073;&#1085;&#1086;%20&#1089;&#1074;&#1086;&#1076;%20&#1089;%20&#1076;&#1080;&#1072;&#1075;&#1088;&#1072;&#1084;&#1084;&#1072;&#1084;&#108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ECK\Documents\&#1041;.&#1053;\&#1041;&#1053;%20&#1086;&#1087;&#1088;&#1086;&#1089;&#1085;&#1080;&#1082;%20&#1087;&#1086;%20&#1055;&#1047;&#1058;\&#1055;&#1047;&#1058;%20&#1086;&#1073;&#1088;&#1072;&#1073;&#1086;&#1090;&#1082;&#1072;\&#1087;&#1086;&#1076;&#1088;&#1086;&#1073;&#1085;&#1086;%20&#1089;&#1074;&#1086;&#1076;%20&#1089;%20&#1076;&#1080;&#1072;&#1075;&#1088;&#1072;&#1084;&#1084;&#1072;&#1084;&#108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ECK\Documents\&#1041;.&#1053;\&#1041;&#1053;%20&#1086;&#1087;&#1088;&#1086;&#1089;&#1085;&#1080;&#1082;%20&#1087;&#1086;%20&#1055;&#1047;&#1058;\&#1055;&#1047;&#1058;%20&#1086;&#1073;&#1088;&#1072;&#1073;&#1086;&#1090;&#1082;&#1072;\&#1087;&#1086;&#1076;&#1088;&#1086;&#1073;&#1085;&#1086;%20&#1089;&#1074;&#1086;&#1076;%20&#1089;%20&#1076;&#1080;&#1072;&#1075;&#1088;&#1072;&#1084;&#1084;&#1072;&#1084;&#108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00"/>
              <a:t>Откуда пациенты получили информацию про ПЗТ,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'Откуда инфо'!$B$2:$I$2</c:f>
              <c:strCache>
                <c:ptCount val="8"/>
                <c:pt idx="0">
                  <c:v>Сообщество людей, употребляющих наркотики</c:v>
                </c:pt>
                <c:pt idx="1">
                  <c:v>Врачи-наркологи</c:v>
                </c:pt>
                <c:pt idx="2">
                  <c:v>Центр СПИД</c:v>
                </c:pt>
                <c:pt idx="3">
                  <c:v>Приятели, знакомые</c:v>
                </c:pt>
                <c:pt idx="4">
                  <c:v>Самостоятельный поиск информации</c:v>
                </c:pt>
                <c:pt idx="5">
                  <c:v>Информационные буклеты</c:v>
                </c:pt>
                <c:pt idx="6">
                  <c:v>НПО</c:v>
                </c:pt>
                <c:pt idx="7">
                  <c:v>Другое</c:v>
                </c:pt>
              </c:strCache>
            </c:strRef>
          </c:cat>
          <c:val>
            <c:numRef>
              <c:f>'Откуда инфо'!$B$3:$I$3</c:f>
              <c:numCache>
                <c:formatCode>0.00</c:formatCode>
                <c:ptCount val="8"/>
                <c:pt idx="0">
                  <c:v>44.298245614035089</c:v>
                </c:pt>
                <c:pt idx="1">
                  <c:v>42.982456140350884</c:v>
                </c:pt>
                <c:pt idx="2">
                  <c:v>20.614035087719301</c:v>
                </c:pt>
                <c:pt idx="3">
                  <c:v>35.96491228070176</c:v>
                </c:pt>
                <c:pt idx="4">
                  <c:v>10.526315789473685</c:v>
                </c:pt>
                <c:pt idx="5">
                  <c:v>6.5789473684210531</c:v>
                </c:pt>
                <c:pt idx="6">
                  <c:v>5.2631578947368425</c:v>
                </c:pt>
                <c:pt idx="7">
                  <c:v>1.3157894736842106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CA-4261-B357-C88E63A392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2946352"/>
        <c:axId val="832937200"/>
      </c:barChart>
      <c:catAx>
        <c:axId val="832946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2937200"/>
        <c:crosses val="autoZero"/>
        <c:auto val="1"/>
        <c:lblAlgn val="ctr"/>
        <c:lblOffset val="100"/>
        <c:noMultiLvlLbl val="0"/>
      </c:catAx>
      <c:valAx>
        <c:axId val="832937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2946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00"/>
              <a:t>Причина участия в ПЗТ, в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причина!$A$2:$G$2</c:f>
              <c:strCache>
                <c:ptCount val="7"/>
                <c:pt idx="0">
                  <c:v>Усталость от наркотиков/недовольство собой</c:v>
                </c:pt>
                <c:pt idx="1">
                  <c:v>Стремление к положительным изменениям в жизни</c:v>
                </c:pt>
                <c:pt idx="2">
                  <c:v>Проблемы с физическим здоровьем</c:v>
                </c:pt>
                <c:pt idx="3">
                  <c:v>Отсутствие денег на наркотики</c:v>
                </c:pt>
                <c:pt idx="4">
                  <c:v>Недоступность продавцов наркотиков</c:v>
                </c:pt>
                <c:pt idx="5">
                  <c:v>Стремление облегчить наказание</c:v>
                </c:pt>
                <c:pt idx="6">
                  <c:v>Другое</c:v>
                </c:pt>
              </c:strCache>
            </c:strRef>
          </c:cat>
          <c:val>
            <c:numRef>
              <c:f>причина!$A$3:$G$3</c:f>
              <c:numCache>
                <c:formatCode>0.00</c:formatCode>
                <c:ptCount val="7"/>
                <c:pt idx="0">
                  <c:v>76.315789473684205</c:v>
                </c:pt>
                <c:pt idx="1">
                  <c:v>80.701754385964918</c:v>
                </c:pt>
                <c:pt idx="2">
                  <c:v>43.421052631578952</c:v>
                </c:pt>
                <c:pt idx="3">
                  <c:v>17.543859649122808</c:v>
                </c:pt>
                <c:pt idx="4">
                  <c:v>6.1403508771929829</c:v>
                </c:pt>
                <c:pt idx="5">
                  <c:v>3.5087719298245617</c:v>
                </c:pt>
                <c:pt idx="6">
                  <c:v>1.3157894736842106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33-4DA7-9379-5BF0F76DB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7982240"/>
        <c:axId val="777975584"/>
      </c:barChart>
      <c:catAx>
        <c:axId val="77798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77975584"/>
        <c:crosses val="autoZero"/>
        <c:auto val="1"/>
        <c:lblAlgn val="ctr"/>
        <c:lblOffset val="100"/>
        <c:noMultiLvlLbl val="0"/>
      </c:catAx>
      <c:valAx>
        <c:axId val="77797558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7798224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00"/>
              <a:t>Что пациентам не нравится в программе ПЗТ,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'не нравится'!$A$2:$H$2</c:f>
              <c:strCache>
                <c:ptCount val="8"/>
                <c:pt idx="0">
                  <c:v>Малая доза, слабый эффект</c:v>
                </c:pt>
                <c:pt idx="1">
                  <c:v>Преследования со стороны правоохранительных органов</c:v>
                </c:pt>
                <c:pt idx="2">
                  <c:v>Конфликты с персоналом ПЗТ</c:v>
                </c:pt>
                <c:pt idx="3">
                  <c:v>Преследования со стороны криминала</c:v>
                </c:pt>
                <c:pt idx="4">
                  <c:v>Преследование от семьи и родственников</c:v>
                </c:pt>
                <c:pt idx="5">
                  <c:v>Отсутствие средств на дорогу</c:v>
                </c:pt>
                <c:pt idx="6">
                  <c:v>Неудобное положение пункта ПЗТ</c:v>
                </c:pt>
                <c:pt idx="7">
                  <c:v>Другое</c:v>
                </c:pt>
              </c:strCache>
            </c:strRef>
          </c:cat>
          <c:val>
            <c:numRef>
              <c:f>'не нравится'!$A$3:$H$3</c:f>
              <c:numCache>
                <c:formatCode>0.00</c:formatCode>
                <c:ptCount val="8"/>
                <c:pt idx="0">
                  <c:v>3.5087719298245617</c:v>
                </c:pt>
                <c:pt idx="1">
                  <c:v>10.526315789473685</c:v>
                </c:pt>
                <c:pt idx="2">
                  <c:v>2.192982456140351</c:v>
                </c:pt>
                <c:pt idx="3">
                  <c:v>0.43859649122807021</c:v>
                </c:pt>
                <c:pt idx="4">
                  <c:v>0.87719298245614041</c:v>
                </c:pt>
                <c:pt idx="5">
                  <c:v>8.7719298245614041</c:v>
                </c:pt>
                <c:pt idx="6">
                  <c:v>19.298245614035089</c:v>
                </c:pt>
                <c:pt idx="7">
                  <c:v>32.894736842105267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DB-41D1-8517-574837C138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1632736"/>
        <c:axId val="841633152"/>
      </c:barChart>
      <c:catAx>
        <c:axId val="841632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0" spc="-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41633152"/>
        <c:crosses val="autoZero"/>
        <c:auto val="1"/>
        <c:lblAlgn val="ctr"/>
        <c:lblOffset val="100"/>
        <c:noMultiLvlLbl val="0"/>
      </c:catAx>
      <c:valAx>
        <c:axId val="841633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41632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8E03F-4A2E-4A82-B080-9BE429A7D409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900"/>
            <a:ext cx="5486400" cy="3916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8F111-06C7-4D6A-9F68-3B39E9D96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038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A6E-6D69-4643-ABB3-6E509C814FA7}" type="datetime1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61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11EF-AA65-4047-81C3-60DC2DD4F324}" type="datetime1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10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D768E-6001-4479-9AEB-0C0705B65910}" type="datetime1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5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C24A-0FC3-4A4D-8621-CBF207801789}" type="datetime1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06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1FE-6DD5-4004-BD82-76F50C74E26E}" type="datetime1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30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D443D-38BB-46DA-83A3-8D17BB1E5910}" type="datetime1">
              <a:rPr lang="ru-RU" smtClean="0"/>
              <a:t>16.09.2019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55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5BEB-A0D6-499E-9F62-236FCA681825}" type="datetime1">
              <a:rPr lang="ru-RU" smtClean="0"/>
              <a:t>16.09.2019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55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A7639-AF96-4E3C-9463-3E1550A1BA7F}" type="datetime1">
              <a:rPr lang="ru-RU" smtClean="0"/>
              <a:t>16.09.2019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50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5F2E-4F64-440B-B67C-C489262607CB}" type="datetime1">
              <a:rPr lang="ru-RU" smtClean="0"/>
              <a:t>16.09.2019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598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D0E84-D8E0-4E92-95D5-9E3195415C7E}" type="datetime1">
              <a:rPr lang="ru-RU" smtClean="0"/>
              <a:t>16.09.2019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06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F8D1-3788-40AC-A432-3E6517221007}" type="datetime1">
              <a:rPr lang="ru-RU" smtClean="0"/>
              <a:t>16.09.2019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85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12965-48BB-4A8E-B2DA-8503C328E046}" type="datetime1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66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286000"/>
            <a:ext cx="9144000" cy="3756151"/>
          </a:xfrm>
        </p:spPr>
        <p:txBody>
          <a:bodyPr>
            <a:normAutofit fontScale="92500" lnSpcReduction="10000"/>
          </a:bodyPr>
          <a:lstStyle/>
          <a:p>
            <a:r>
              <a:rPr lang="ru-RU" sz="3000" b="1" dirty="0">
                <a:solidFill>
                  <a:srgbClr val="FF0000"/>
                </a:solidFill>
              </a:rPr>
              <a:t>Информация по усилению сотрудничества с НПО с целью улучшения качества предоставления услуг по программе поддерживающей заместительной терапии лиц, страдающих опиоидной зависимостью, а также результаты информирования пациентов и НПО о программе ПЗТ</a:t>
            </a:r>
          </a:p>
          <a:p>
            <a:endParaRPr lang="ru-RU" sz="2800" b="1" dirty="0">
              <a:solidFill>
                <a:srgbClr val="FF0000"/>
              </a:solidFill>
            </a:endParaRPr>
          </a:p>
          <a:p>
            <a:endParaRPr lang="ru-RU" sz="2800" b="1" dirty="0">
              <a:solidFill>
                <a:srgbClr val="FF0000"/>
              </a:solidFill>
            </a:endParaRPr>
          </a:p>
          <a:p>
            <a:r>
              <a:rPr lang="ru-RU" sz="2800" b="1" dirty="0"/>
              <a:t>20 сентября 2019 года</a:t>
            </a:r>
            <a:endParaRPr lang="ru-RU" sz="2800" dirty="0"/>
          </a:p>
          <a:p>
            <a:endParaRPr lang="ru-RU" dirty="0"/>
          </a:p>
        </p:txBody>
      </p:sp>
      <p:pic>
        <p:nvPicPr>
          <p:cNvPr id="1026" name="Рисунок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00" y="244347"/>
            <a:ext cx="1625600" cy="1741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0466638-FAF0-4518-9C2B-4D6BA8714A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472" y="627305"/>
            <a:ext cx="3294742" cy="975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3698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E0F2E8-E421-4B84-B78D-2EA5068FB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3960"/>
          </a:xfrm>
        </p:spPr>
        <p:txBody>
          <a:bodyPr anchor="t">
            <a:norm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+mn-lt"/>
              </a:rPr>
              <a:t>ПЗТ в Казахстане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B2E3852-C418-4328-BF53-B60C3E4038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870946"/>
              </p:ext>
            </p:extLst>
          </p:nvPr>
        </p:nvGraphicFramePr>
        <p:xfrm>
          <a:off x="838200" y="963386"/>
          <a:ext cx="10515600" cy="5213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60CC9B6-3E32-484F-86E4-03D11C847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184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8BFF59-8B9A-4818-928A-A4867505B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6618"/>
          </a:xfrm>
        </p:spPr>
        <p:txBody>
          <a:bodyPr anchor="t">
            <a:norm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+mn-lt"/>
              </a:rPr>
              <a:t>ПЗТ в Казахстане</a:t>
            </a:r>
            <a:endParaRPr lang="ru-RU" sz="2800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B9BD40-93C4-4918-B879-B55DA734A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2371"/>
            <a:ext cx="10515600" cy="5164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ru-RU" dirty="0"/>
              <a:t>8 мая 2019 г. Министром здравоохранения утверждена Дорожная карта по реализации программы ПЗТ лиц, страдающих опиоидной зависимостью в РК на 2019-2020 гг.;</a:t>
            </a:r>
          </a:p>
          <a:p>
            <a:pPr marL="0" indent="0">
              <a:buNone/>
              <a:defRPr/>
            </a:pPr>
            <a:r>
              <a:rPr lang="ru-RU" dirty="0"/>
              <a:t>Дорожная карта включает  мероприятия по реализации программы ПЗТ: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ru-RU" dirty="0"/>
              <a:t> 	расширение программы ПЗТ (набор новых пациентов из числа ЛУИН, живущих с ВИЧ. );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ru-RU" dirty="0"/>
              <a:t>	открытие 6 дополнительных сайтов ПЗТ (</a:t>
            </a:r>
            <a:r>
              <a:rPr lang="ru-RU" dirty="0" err="1"/>
              <a:t>Нур</a:t>
            </a:r>
            <a:r>
              <a:rPr lang="ru-RU" dirty="0"/>
              <a:t>-Султан, Актау, Шымкент, Туркестан, Петропавловск, Алматинская обл.) 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ru-RU" dirty="0"/>
              <a:t>	переформатирование пунктов ПЗТ в пункты, действующие по программе «Единое окно»;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ru-RU" dirty="0"/>
              <a:t>	</a:t>
            </a:r>
            <a:r>
              <a:rPr lang="ru-RU" b="1" dirty="0"/>
              <a:t>Усиление сотрудничества с профильными НПО в плане улучшения качества предоставления услуг ПЗТ (п.п. 19);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ru-RU" b="1" dirty="0"/>
              <a:t>         Информирование пациентов и НПО о программе ПЗТ (п.п. 20).</a:t>
            </a:r>
            <a:endParaRPr lang="en-US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19BB795-C9A7-43FB-A07A-438093039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631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EC6CF-AB67-4F19-BD1A-537F1DFFF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51404"/>
          </a:xfrm>
        </p:spPr>
        <p:txBody>
          <a:bodyPr anchor="t">
            <a:no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+mn-lt"/>
              </a:rPr>
              <a:t>Адвокация программы поддерживающей заместительной терапии в городах Алматы, Усть-Каменогорск, Тараз, Костанай, Уральск и Кызылорда, август –сентябрь 2019 г.</a:t>
            </a:r>
            <a:br>
              <a:rPr lang="ru-RU" sz="2800" b="1" dirty="0">
                <a:solidFill>
                  <a:srgbClr val="FF0000"/>
                </a:solidFill>
                <a:latin typeface="+mn-lt"/>
              </a:rPr>
            </a:br>
            <a:br>
              <a:rPr lang="ru-RU" sz="2400" dirty="0">
                <a:latin typeface="+mn-lt"/>
              </a:rPr>
            </a:br>
            <a:endParaRPr lang="ru-RU" sz="2400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D7BA13-8252-4D69-AFEA-3C9DFA2B3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3487"/>
            <a:ext cx="10515600" cy="44134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УНП ООН </a:t>
            </a:r>
            <a:r>
              <a:rPr lang="ru-RU" dirty="0"/>
              <a:t>оказывает поддержку в проведении адвокационных мероприятий, направленных на расширение программы ПЗТ в городах, где уже существуют пункты по предоставлению ПЗТ, и имеется негативная ситуация по реализации ПЗТ, а также ухудшение эпидситуации по ВИЧ-инфекции, с участием СПИД-сервисных НПО и представителей местных сообществ. </a:t>
            </a:r>
          </a:p>
          <a:p>
            <a:pPr marL="0" indent="0">
              <a:buNone/>
            </a:pPr>
            <a:r>
              <a:rPr lang="ru-RU" dirty="0"/>
              <a:t>Мероприятия проводятся </a:t>
            </a:r>
            <a:r>
              <a:rPr lang="ru-RU" b="1" dirty="0"/>
              <a:t>ОФ «Аман-саулык» и ОЮЛ «Казахстанский союз людей, живущих с ВИЧ». </a:t>
            </a:r>
            <a:r>
              <a:rPr lang="ru-RU" dirty="0"/>
              <a:t>Благодаря данной адвокационной деятельности до конца 2019 г. планируется привлечь в программу ПЗТ до 70 новых пациентов из числа ЛУИН, живущих с ВИЧ.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91F6891-EA31-43E6-853C-3AE4A5F6E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617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33C5A7-B5D5-46EF-96BA-0D9D2A231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1874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FF0000"/>
                </a:solidFill>
                <a:latin typeface="+mn-lt"/>
              </a:rPr>
              <a:t>Адвокация программы поддерживающей заместительной терапии в городах Алматы, Усть-Каменогорск, Тараз, Костанай, Уральск и Кызылорда, август – сентябрь 2019 г.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EDF792-57F1-4D10-A767-C096D33D0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4500"/>
            <a:ext cx="10515600" cy="46536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Цель : </a:t>
            </a:r>
            <a:r>
              <a:rPr lang="ru-RU" dirty="0"/>
              <a:t>Адвокация программы ПЗТ, с целью ее расширения, в городах Алматы, Усть-Каменогорск, Тараз, Костанай, Уральск и Кызылорда, при поддержке Республиканского научно-практического центра психического здоровья (РНПЦПЗ) и Казахского научного центра дерматологии и инфекционных заболеваний (КНЦДИЗ). </a:t>
            </a:r>
          </a:p>
          <a:p>
            <a:pPr marL="0" indent="0">
              <a:buNone/>
            </a:pPr>
            <a:r>
              <a:rPr lang="ru-RU" b="1" dirty="0"/>
              <a:t>Задачи:</a:t>
            </a:r>
            <a:endParaRPr lang="ru-RU" dirty="0"/>
          </a:p>
          <a:p>
            <a:pPr lvl="0"/>
            <a:r>
              <a:rPr lang="ru-RU" dirty="0"/>
              <a:t>Проведение тренингов  по адвокации ПЗТ и мониторингу качества программы ПЗТ для аутрич-работников СПИД-центров, СПИД-сервисных НПО и пациентов программы ПЗТ с участием врачей-наркологов пунктов по предоставлению ПЗТ и врачей СПИД-центров;</a:t>
            </a:r>
          </a:p>
          <a:p>
            <a:pPr lvl="0"/>
            <a:r>
              <a:rPr lang="ru-RU" dirty="0"/>
              <a:t>Проведение адвокационных встреч </a:t>
            </a:r>
            <a:r>
              <a:rPr lang="en-US" dirty="0"/>
              <a:t>c </a:t>
            </a:r>
            <a:r>
              <a:rPr lang="ru-RU" dirty="0"/>
              <a:t>потенциальными клиентами программы ПЗТ – представителями сообществ ЛЖВ и ЛУИН с целью их информирования о программе ПЗТ с участием пациентов программы ПЗТ, врачей-наркологов пунктов по предоставлению ПЗТ и врачей СПИД-центров.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E29D420-5B0F-4AB9-AFDC-83972C47B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035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FE0EF4-09E1-4676-BC0D-495914725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235076"/>
          </a:xfrm>
        </p:spPr>
        <p:txBody>
          <a:bodyPr anchor="t"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+mn-lt"/>
              </a:rPr>
              <a:t>Адвокация программы поддерживающей заместительной терапии в городах Алматы, Усть-Каменогорск, Тараз, Костанай, Уральск и Кызылорда, август – сентябрь 2019 г.</a:t>
            </a:r>
            <a:r>
              <a:rPr lang="ru-RU" sz="2400" dirty="0">
                <a:latin typeface="+mn-lt"/>
              </a:rPr>
              <a:t> 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F128FF5-BEE6-4513-9AF8-3B72B8D9B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500697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3800" b="1" dirty="0"/>
              <a:t>Существующие проблемы: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800" dirty="0"/>
              <a:t>Отсутствие единого организатора по закупа метадона;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800" dirty="0"/>
              <a:t>Метадон не включен в Лекарственный формуляр и Список препаратов ГОБМП;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800" dirty="0"/>
              <a:t>Выделение средств из Госбюджета для закупа метадона, начиная с 2021 г.;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800" dirty="0"/>
              <a:t>Вопросы хранения и логистики метадона (доставка в регионы);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800" dirty="0"/>
              <a:t>Окончание Государственной лицензии препарата метадон в 2020 г.;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800" dirty="0"/>
              <a:t>Неуверенность в устойчивости программы ПЗТ в Казахстане;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800" dirty="0"/>
              <a:t>Высокие барьеры: неудобное расположение сайтов ПЗТ, отсутствие средств на дорогу, преследования со стороны правоохранительных органов, малая доза/слабый эффект;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800" dirty="0"/>
              <a:t>Дополнительное требование – принимать в программу ПЗТ только ЛУИН, живущих с ВИЧ;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800" dirty="0"/>
              <a:t>Недостаточное взаимодействие СПИД-центров со службой наркологии;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800" dirty="0"/>
              <a:t>Недостаточный уровень информированности медперсонала и аутрич-работников СПИД-центров о  программе ПЗТ и необходимости взаимодействия со службой наркологии;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800" dirty="0"/>
              <a:t>Низкая вовлеченность медицинского персонала и аутрич-работников ОЦ СПИД в адвокацию программы ПЗТ и перенаправление ЛУИН, живущих с ВИЧ, в пункты по предоставлению ПЗТ;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800" dirty="0"/>
              <a:t>Отсутствие мотивации пациентов, находящихся на ПЗТ в адвокации программы ПЗТ и направлении ЛУИН, живущих с ВИЧ, в пункты по предоставлению ПЗТ.</a:t>
            </a:r>
          </a:p>
          <a:p>
            <a:pPr marL="514350" lvl="0" indent="-514350">
              <a:buFont typeface="+mj-lt"/>
              <a:buAutoNum type="arabicParenR"/>
            </a:pPr>
            <a:endParaRPr lang="ru-RU" sz="3200" dirty="0"/>
          </a:p>
          <a:p>
            <a:pPr marL="514350" indent="-514350">
              <a:buFont typeface="Arial" panose="020B0604020202020204" pitchFamily="34" charset="0"/>
              <a:buAutoNum type="arabicParenR"/>
            </a:pPr>
            <a:endParaRPr lang="ru-RU" dirty="0"/>
          </a:p>
          <a:p>
            <a:pPr marL="514350" indent="-514350">
              <a:buAutoNum type="arabicParenR"/>
            </a:pPr>
            <a:endParaRPr lang="ru-RU" dirty="0"/>
          </a:p>
          <a:p>
            <a:pPr marL="0" indent="0">
              <a:buNone/>
            </a:pP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14982456-800E-43D4-9CD6-52A0AAF9A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980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122B7-94CF-4752-B4C1-CA2AF9F9A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071789"/>
          </a:xfrm>
        </p:spPr>
        <p:txBody>
          <a:bodyPr anchor="t">
            <a:no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+mn-lt"/>
              </a:rPr>
              <a:t>Адвокация программы поддерживающей заместительной терапии в городах Алматы, Усть-Каменогорск, Тараз, Костанай, Уральск и Кызылорда, август – сентябрь 2019 г.</a:t>
            </a:r>
            <a:br>
              <a:rPr lang="ru-RU" sz="2400" dirty="0">
                <a:latin typeface="+mn-lt"/>
              </a:rPr>
            </a:br>
            <a:endParaRPr lang="ru-RU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C17ACB-B6E7-4E67-901C-24D78CEA9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6913"/>
            <a:ext cx="10515600" cy="491943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200" b="1" dirty="0"/>
              <a:t>Пути решения: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200" dirty="0"/>
              <a:t>Решить вопрос с определением единого организатора закупа метадона;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200" dirty="0"/>
              <a:t>Включить метадон в Лекарственный формуляр и Список препаратов ГОБМП;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200" dirty="0"/>
              <a:t>Выделять средства из Госбюджета для закупа метадона, начиная с 2021 г.;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200" dirty="0"/>
              <a:t>Решить вопросы с хранением и логистикой метадона (доставка в регионы);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200" dirty="0"/>
              <a:t>Продлить Государственную лицензию препарата метадон в 2020 г.;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200" dirty="0"/>
              <a:t>Проводить дальнейшую адвокацию программы ПЗТ;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200" dirty="0"/>
              <a:t>Рассмотреть пути снижения барьеров в предоставлении ПЗТ;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200" dirty="0"/>
              <a:t>Провести обучение для медперсонала и аутрич-работников СПИД-центров о программе ПЗТ с привлечением службы наркологии;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200" dirty="0"/>
              <a:t>Разработать механизм перенаправления ЛУИН, живущих с ВИЧ, в пункты по предоставлению ПЗТ;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200" dirty="0"/>
              <a:t>Осуществлять еженедельный мониторинг взаимодействия СПИД-центров и пунктов по предоставлению ПЗТ, направленного на расширение программы ПЗТ;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200" dirty="0"/>
              <a:t>Провести Дни открытых дверей для потенциальных клиентов программы ПЗТ.</a:t>
            </a:r>
          </a:p>
          <a:p>
            <a:pPr marL="0" indent="0">
              <a:buNone/>
            </a:pPr>
            <a:r>
              <a:rPr lang="ru-RU" sz="3200" b="1" dirty="0"/>
              <a:t>Адвокация программы поддерживающей заместительной терапии в городах </a:t>
            </a:r>
            <a:r>
              <a:rPr lang="ru-RU" sz="3200" b="1" dirty="0" err="1"/>
              <a:t>Нур</a:t>
            </a:r>
            <a:r>
              <a:rPr lang="ru-RU" sz="3200" b="1" dirty="0"/>
              <a:t>-Султан, Актау, Шымкент, Туркестан, Петропавловск и Алматинской области будет реализована при поддержке </a:t>
            </a:r>
            <a:r>
              <a:rPr lang="ru-RU" sz="3200" b="1" dirty="0">
                <a:solidFill>
                  <a:srgbClr val="FF0000"/>
                </a:solidFill>
              </a:rPr>
              <a:t>Глобального фонда по борьбе со СПИД, туберкулезом и малярией в октябре – ноябре 2019 г.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6ACAED3-AD10-44B4-8A2C-A8EA7B6DF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898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154017"/>
            <a:ext cx="9144000" cy="2610679"/>
          </a:xfrm>
        </p:spPr>
        <p:txBody>
          <a:bodyPr anchor="ctr"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Спасибо за внимание!</a:t>
            </a:r>
            <a:endParaRPr lang="ru-RU" sz="40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1026" name="Рисунок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929" y="848505"/>
            <a:ext cx="1625600" cy="1741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530D7E8-2A0D-41FE-B47C-2F7892ED8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129" y="1231463"/>
            <a:ext cx="3294742" cy="975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172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D5B20-BA8F-4145-A86F-1D28BB96F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846"/>
          </a:xfrm>
        </p:spPr>
        <p:txBody>
          <a:bodyPr anchor="t">
            <a:normAutofit/>
          </a:bodyPr>
          <a:lstStyle/>
          <a:p>
            <a:pPr algn="ctr"/>
            <a:r>
              <a:rPr lang="ru-RU" altLang="en-US" sz="2800" b="1" dirty="0">
                <a:solidFill>
                  <a:srgbClr val="FF0000"/>
                </a:solidFill>
                <a:latin typeface="+mn-lt"/>
              </a:rPr>
              <a:t>Комплексная программа ВОЗ, ЮНЭЙДС, УНП ООН профилактики, лечения и ухода при ВИЧ-инфекции среди ЛУИН</a:t>
            </a:r>
            <a:endParaRPr lang="ru-RU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F3641A-FA81-40F1-A307-14D0D8BB7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257"/>
            <a:ext cx="10515600" cy="4865914"/>
          </a:xfrm>
        </p:spPr>
        <p:txBody>
          <a:bodyPr>
            <a:normAutofit fontScale="85000" lnSpcReduction="10000"/>
          </a:bodyPr>
          <a:lstStyle/>
          <a:p>
            <a:pPr marL="0" indent="0">
              <a:buFontTx/>
              <a:buNone/>
            </a:pPr>
            <a:r>
              <a:rPr lang="ru-RU" altLang="en-US" dirty="0"/>
              <a:t>1. Программы игл и шприцев (ПИШ);</a:t>
            </a:r>
          </a:p>
          <a:p>
            <a:pPr marL="0" indent="0">
              <a:buFontTx/>
              <a:buNone/>
            </a:pPr>
            <a:r>
              <a:rPr lang="ru-RU" altLang="en-US" dirty="0"/>
              <a:t>2. </a:t>
            </a:r>
            <a:r>
              <a:rPr lang="ru-RU" altLang="en-US" b="1" dirty="0"/>
              <a:t>Поддерживающая заместительная терапия (ПЗТ) и другие виды лечения наркозависимости;</a:t>
            </a:r>
          </a:p>
          <a:p>
            <a:pPr marL="0" indent="0">
              <a:buFontTx/>
              <a:buNone/>
            </a:pPr>
            <a:r>
              <a:rPr lang="ru-RU" altLang="en-US" dirty="0"/>
              <a:t>3. Тестирование на ВИЧ и консультирование (</a:t>
            </a:r>
            <a:r>
              <a:rPr lang="ru-RU" altLang="en-US" dirty="0" err="1"/>
              <a:t>ТиК</a:t>
            </a:r>
            <a:r>
              <a:rPr lang="ru-RU" altLang="en-US" dirty="0"/>
              <a:t>);</a:t>
            </a:r>
          </a:p>
          <a:p>
            <a:pPr marL="0" indent="0">
              <a:buFontTx/>
              <a:buNone/>
            </a:pPr>
            <a:r>
              <a:rPr lang="ru-RU" altLang="en-US" dirty="0"/>
              <a:t>4. Антиретровирусная терапия (АРТ);</a:t>
            </a:r>
          </a:p>
          <a:p>
            <a:pPr marL="0" indent="0">
              <a:buFontTx/>
              <a:buNone/>
            </a:pPr>
            <a:r>
              <a:rPr lang="ru-RU" altLang="en-US" dirty="0"/>
              <a:t>5. Профилактика и лечение инфекций, передающихся половым путем (ИППП);</a:t>
            </a:r>
          </a:p>
          <a:p>
            <a:pPr marL="0" indent="0">
              <a:buFontTx/>
              <a:buNone/>
            </a:pPr>
            <a:r>
              <a:rPr lang="ru-RU" altLang="en-US" dirty="0"/>
              <a:t>6. Программы по обеспечению презервативами ПИН и их половых партнеров;</a:t>
            </a:r>
          </a:p>
          <a:p>
            <a:pPr marL="0" indent="0">
              <a:buFontTx/>
              <a:buNone/>
            </a:pPr>
            <a:r>
              <a:rPr lang="ru-RU" altLang="en-US" dirty="0"/>
              <a:t>7. Целевые программы в области информирования, образования и коммуникаций (ИОК), ориентированные на ПИН и их половых партнеров;</a:t>
            </a:r>
          </a:p>
          <a:p>
            <a:pPr marL="0" indent="0">
              <a:buFontTx/>
              <a:buNone/>
            </a:pPr>
            <a:r>
              <a:rPr lang="ru-RU" altLang="en-US" dirty="0"/>
              <a:t>8. Вакцинация, диагностика и лечение вирусных гепатитов;</a:t>
            </a:r>
          </a:p>
          <a:p>
            <a:pPr marL="0" indent="0">
              <a:buFontTx/>
              <a:buNone/>
            </a:pPr>
            <a:r>
              <a:rPr lang="ru-RU" altLang="en-US" dirty="0"/>
              <a:t>9. Профилактика, диагностика и лечение туберкулеза;</a:t>
            </a:r>
          </a:p>
          <a:p>
            <a:pPr marL="0" indent="0">
              <a:buFontTx/>
              <a:buNone/>
            </a:pPr>
            <a:r>
              <a:rPr lang="ru-RU" dirty="0"/>
              <a:t>10. Распространение налоксона среди людей, употребляющих наркотики.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996BD37-5FA2-4126-827D-CD0103DA8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786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B9EDA7-12A8-4928-AE02-C5420976A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2946"/>
          </a:xfrm>
        </p:spPr>
        <p:txBody>
          <a:bodyPr anchor="t">
            <a:normAutofit/>
          </a:bodyPr>
          <a:lstStyle/>
          <a:p>
            <a:pPr algn="ctr"/>
            <a:r>
              <a:rPr lang="ru-RU" altLang="en-US" sz="2800" b="1" dirty="0">
                <a:solidFill>
                  <a:srgbClr val="FF0000"/>
                </a:solidFill>
                <a:latin typeface="+mn-lt"/>
              </a:rPr>
              <a:t>Поддерживающая заместительная терапия (ПЗТ)</a:t>
            </a:r>
            <a:endParaRPr lang="ru-RU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AD70AE-8801-45AD-96B7-747490350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8072"/>
            <a:ext cx="10515600" cy="5278891"/>
          </a:xfrm>
        </p:spPr>
        <p:txBody>
          <a:bodyPr>
            <a:normAutofit fontScale="92500" lnSpcReduction="20000"/>
          </a:bodyPr>
          <a:lstStyle/>
          <a:p>
            <a:r>
              <a:rPr lang="ru-RU" altLang="en-US" dirty="0"/>
              <a:t>Один из наиболее распространенных и эффективных методов терапии опиоидной зависимости;  широко применяется во всех странах, в которых существует данная проблема. </a:t>
            </a:r>
          </a:p>
          <a:p>
            <a:r>
              <a:rPr lang="ru-RU" altLang="en-US" dirty="0"/>
              <a:t>В их число входят все страны Америки, Западной Европы, многие страны Восточной Европы, Прибалтики, большинство стран СНГ, кроме Узбекистана и России.</a:t>
            </a:r>
          </a:p>
          <a:p>
            <a:r>
              <a:rPr lang="ru-RU" altLang="en-US" dirty="0"/>
              <a:t>В странах ЕС половина оценочного числа потребителей опиоидов (734 000) имеют доступ к ПЗТ. </a:t>
            </a:r>
          </a:p>
          <a:p>
            <a:r>
              <a:rPr lang="ru-RU" altLang="en-US" dirty="0"/>
              <a:t>В ЕС метадон - наиболее часто используемый медикамент, назначаемый для 69% всех пациентов; 28% пациентов получали бупренорфин. </a:t>
            </a:r>
          </a:p>
          <a:p>
            <a:r>
              <a:rPr lang="ru-RU" altLang="en-US" dirty="0"/>
              <a:t>В США оценочное количество потребителей опиоидов – </a:t>
            </a:r>
            <a:r>
              <a:rPr lang="en-US" altLang="en-US" dirty="0"/>
              <a:t>2</a:t>
            </a:r>
            <a:r>
              <a:rPr lang="ru-RU" altLang="en-US" dirty="0"/>
              <a:t>,</a:t>
            </a:r>
            <a:r>
              <a:rPr lang="en-US" altLang="en-US" dirty="0"/>
              <a:t>1</a:t>
            </a:r>
            <a:r>
              <a:rPr lang="ru-RU" altLang="en-US" dirty="0"/>
              <a:t> млн.</a:t>
            </a:r>
            <a:r>
              <a:rPr lang="en-US" altLang="en-US" dirty="0"/>
              <a:t> </a:t>
            </a:r>
            <a:r>
              <a:rPr lang="ru-RU" altLang="en-US" dirty="0"/>
              <a:t>человек и ПЗТ (бупренорфином) предоставляется в государственных и частных клиниках с 2002 г.</a:t>
            </a:r>
          </a:p>
          <a:p>
            <a:r>
              <a:rPr lang="ru-RU" altLang="en-US" dirty="0"/>
              <a:t>В Китае с 2009 г. ПЗТ (метадоном) полномасштабный национальный проект – 680 клиник в 27 провинциях с 242 000 пациентов.</a:t>
            </a:r>
          </a:p>
          <a:p>
            <a:endParaRPr lang="ru-RU" altLang="en-US" dirty="0"/>
          </a:p>
          <a:p>
            <a:endParaRPr lang="ru-RU" altLang="en-US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8B578AB-0BCF-49B6-8736-4B5DBC511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213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F5F655-1374-481C-8F94-BE392F83F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483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Эффективность лечения ЛУИН различными методами (%) </a:t>
            </a:r>
            <a:br>
              <a:rPr lang="ru-RU" sz="3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r>
              <a:rPr lang="ru-RU" sz="3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(по данным различных источников)</a:t>
            </a:r>
            <a:br>
              <a:rPr lang="ru-RU" dirty="0">
                <a:cs typeface="Arial" panose="020B0604020202020204" pitchFamily="34" charset="0"/>
              </a:rPr>
            </a:br>
            <a:br>
              <a:rPr lang="ru-RU" b="1" dirty="0">
                <a:solidFill>
                  <a:prstClr val="black"/>
                </a:solidFill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4B1BA3-F639-4F45-B212-59B7CE609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9957"/>
            <a:ext cx="10515600" cy="4887006"/>
          </a:xfrm>
        </p:spPr>
        <p:txBody>
          <a:bodyPr/>
          <a:lstStyle/>
          <a:p>
            <a:pPr marL="0" indent="0">
              <a:buNone/>
            </a:pPr>
            <a:endParaRPr lang="ru-RU" sz="2400" dirty="0">
              <a:cs typeface="Arial" panose="020B0604020202020204" pitchFamily="34" charset="0"/>
            </a:endParaRPr>
          </a:p>
          <a:p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4F0B123-D7E0-42E1-BDBB-5DB9713D06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6186292"/>
              </p:ext>
            </p:extLst>
          </p:nvPr>
        </p:nvGraphicFramePr>
        <p:xfrm>
          <a:off x="1143000" y="1926772"/>
          <a:ext cx="9895114" cy="4380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r:id="rId3" imgW="4669941" imgH="2603218" progId="Excel.Chart.8">
                  <p:embed/>
                </p:oleObj>
              </mc:Choice>
              <mc:Fallback>
                <p:oleObj r:id="rId3" imgW="4669941" imgH="2603218" progId="Excel.Chart.8">
                  <p:embed/>
                  <p:pic>
                    <p:nvPicPr>
                      <p:cNvPr id="29700" name="Объект 3">
                        <a:extLst>
                          <a:ext uri="{FF2B5EF4-FFF2-40B4-BE49-F238E27FC236}">
                            <a16:creationId xmlns:a16="http://schemas.microsoft.com/office/drawing/2014/main" id="{CEE832D8-7DF7-4D99-87A0-461B48A24980}"/>
                          </a:ext>
                        </a:extLst>
                      </p:cNvPr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926772"/>
                        <a:ext cx="9895114" cy="43808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DBDB165-6E39-4A09-A636-6A05F06B2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60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2E4112-1796-4A66-9F01-86D56C20E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6618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altLang="en-US" sz="3100" b="1" dirty="0">
                <a:solidFill>
                  <a:srgbClr val="FF0000"/>
                </a:solidFill>
                <a:latin typeface="+mn-lt"/>
              </a:rPr>
              <a:t>ПЗТ</a:t>
            </a:r>
            <a:r>
              <a:rPr lang="en-US" altLang="en-US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</a:t>
            </a:r>
            <a:r>
              <a:rPr lang="ru-RU" altLang="en-US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позволяет ЛУИН</a:t>
            </a:r>
            <a:br>
              <a:rPr lang="ru-RU" alt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767F4-84A0-4FA1-A2A7-588DD6B50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1357"/>
            <a:ext cx="10515600" cy="52578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grpSp>
        <p:nvGrpSpPr>
          <p:cNvPr id="4" name="Группа 2">
            <a:extLst>
              <a:ext uri="{FF2B5EF4-FFF2-40B4-BE49-F238E27FC236}">
                <a16:creationId xmlns:a16="http://schemas.microsoft.com/office/drawing/2014/main" id="{CF0F9DAF-26B4-447A-87E9-347780ED64D0}"/>
              </a:ext>
            </a:extLst>
          </p:cNvPr>
          <p:cNvGrpSpPr>
            <a:grpSpLocks/>
          </p:cNvGrpSpPr>
          <p:nvPr/>
        </p:nvGrpSpPr>
        <p:grpSpPr bwMode="auto">
          <a:xfrm>
            <a:off x="881063" y="1061357"/>
            <a:ext cx="10157051" cy="5257800"/>
            <a:chOff x="4768439" y="959035"/>
            <a:chExt cx="9882022" cy="5672761"/>
          </a:xfrm>
        </p:grpSpPr>
        <p:sp>
          <p:nvSpPr>
            <p:cNvPr id="5" name="Полилиния 4">
              <a:extLst>
                <a:ext uri="{FF2B5EF4-FFF2-40B4-BE49-F238E27FC236}">
                  <a16:creationId xmlns:a16="http://schemas.microsoft.com/office/drawing/2014/main" id="{87AAF995-D8F0-4CC6-83BF-1ADD454BB3B0}"/>
                </a:ext>
              </a:extLst>
            </p:cNvPr>
            <p:cNvSpPr/>
            <p:nvPr/>
          </p:nvSpPr>
          <p:spPr>
            <a:xfrm>
              <a:off x="7591365" y="959035"/>
              <a:ext cx="2716588" cy="3122514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35673" tIns="266191" rIns="235673" bIns="266191" spcCol="1270" anchor="ctr"/>
            <a:lstStyle/>
            <a:p>
              <a:pPr algn="ctr" defTabSz="366713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63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anose="02040502050405020303" pitchFamily="18" charset="0"/>
                </a:rPr>
                <a:t>уменьшить количество смертельных исходов от передозировки наркотиками</a:t>
              </a:r>
            </a:p>
          </p:txBody>
        </p:sp>
        <p:sp>
          <p:nvSpPr>
            <p:cNvPr id="6" name="Полилиния 7">
              <a:extLst>
                <a:ext uri="{FF2B5EF4-FFF2-40B4-BE49-F238E27FC236}">
                  <a16:creationId xmlns:a16="http://schemas.microsoft.com/office/drawing/2014/main" id="{197823C6-09DC-47FF-9F17-12E5A8C5E82C}"/>
                </a:ext>
              </a:extLst>
            </p:cNvPr>
            <p:cNvSpPr/>
            <p:nvPr/>
          </p:nvSpPr>
          <p:spPr>
            <a:xfrm>
              <a:off x="4768439" y="959035"/>
              <a:ext cx="2710684" cy="3115730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04240" tIns="234758" rIns="204240" bIns="234758" spcCol="1270" anchor="ctr"/>
            <a:lstStyle/>
            <a:p>
              <a:pPr algn="ctr" defTabSz="12001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700"/>
            </a:p>
          </p:txBody>
        </p:sp>
        <p:sp>
          <p:nvSpPr>
            <p:cNvPr id="7" name="Полилиния 8">
              <a:extLst>
                <a:ext uri="{FF2B5EF4-FFF2-40B4-BE49-F238E27FC236}">
                  <a16:creationId xmlns:a16="http://schemas.microsoft.com/office/drawing/2014/main" id="{C6F11E17-F3CF-42E3-BB37-46DBA7ED6BDD}"/>
                </a:ext>
              </a:extLst>
            </p:cNvPr>
            <p:cNvSpPr/>
            <p:nvPr/>
          </p:nvSpPr>
          <p:spPr>
            <a:xfrm>
              <a:off x="10409454" y="959035"/>
              <a:ext cx="2703586" cy="310756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35673" tIns="266191" rIns="235673" bIns="266191" spcCol="1270" anchor="ctr"/>
            <a:lstStyle/>
            <a:p>
              <a:pPr algn="ctr" defTabSz="366713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238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anose="02040502050405020303" pitchFamily="18" charset="0"/>
                </a:rPr>
                <a:t>не совершать правонарушений, связанных с поиском денег на наркотики (ЛУИН ежедневно тратит 6000-7000 </a:t>
              </a:r>
              <a:r>
                <a:rPr lang="ru-RU" sz="1238" b="1" dirty="0" err="1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anose="02040502050405020303" pitchFamily="18" charset="0"/>
                </a:rPr>
                <a:t>тг</a:t>
              </a:r>
              <a:r>
                <a:rPr lang="ru-RU" sz="1238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anose="02040502050405020303" pitchFamily="18" charset="0"/>
                </a:rPr>
                <a:t>.)</a:t>
              </a:r>
            </a:p>
          </p:txBody>
        </p:sp>
        <p:sp>
          <p:nvSpPr>
            <p:cNvPr id="8" name="Полилиния 9">
              <a:extLst>
                <a:ext uri="{FF2B5EF4-FFF2-40B4-BE49-F238E27FC236}">
                  <a16:creationId xmlns:a16="http://schemas.microsoft.com/office/drawing/2014/main" id="{922D8159-686B-4A5A-BDE4-403A7D541B89}"/>
                </a:ext>
              </a:extLst>
            </p:cNvPr>
            <p:cNvSpPr/>
            <p:nvPr/>
          </p:nvSpPr>
          <p:spPr>
            <a:xfrm>
              <a:off x="4928638" y="1829927"/>
              <a:ext cx="2390286" cy="1205177"/>
            </a:xfrm>
            <a:custGeom>
              <a:avLst/>
              <a:gdLst>
                <a:gd name="connsiteX0" fmla="*/ 0 w 2169318"/>
                <a:gd name="connsiteY0" fmla="*/ 0 h 1205177"/>
                <a:gd name="connsiteX1" fmla="*/ 2169318 w 2169318"/>
                <a:gd name="connsiteY1" fmla="*/ 0 h 1205177"/>
                <a:gd name="connsiteX2" fmla="*/ 2169318 w 2169318"/>
                <a:gd name="connsiteY2" fmla="*/ 1205177 h 1205177"/>
                <a:gd name="connsiteX3" fmla="*/ 0 w 2169318"/>
                <a:gd name="connsiteY3" fmla="*/ 1205177 h 1205177"/>
                <a:gd name="connsiteX4" fmla="*/ 0 w 2169318"/>
                <a:gd name="connsiteY4" fmla="*/ 0 h 1205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9318" h="1205177">
                  <a:moveTo>
                    <a:pt x="0" y="0"/>
                  </a:moveTo>
                  <a:lnTo>
                    <a:pt x="2169318" y="0"/>
                  </a:lnTo>
                  <a:lnTo>
                    <a:pt x="2169318" y="1205177"/>
                  </a:lnTo>
                  <a:lnTo>
                    <a:pt x="0" y="1205177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31433" tIns="31433" rIns="31433" bIns="31433" spcCol="1270" anchor="ctr"/>
            <a:lstStyle/>
            <a:p>
              <a:pPr algn="ctr" defTabSz="366713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5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anose="02040502050405020303" pitchFamily="18" charset="0"/>
                </a:rPr>
                <a:t>отказаться от употребления наркотиков</a:t>
              </a:r>
            </a:p>
          </p:txBody>
        </p:sp>
        <p:sp>
          <p:nvSpPr>
            <p:cNvPr id="9" name="Полилиния 10">
              <a:extLst>
                <a:ext uri="{FF2B5EF4-FFF2-40B4-BE49-F238E27FC236}">
                  <a16:creationId xmlns:a16="http://schemas.microsoft.com/office/drawing/2014/main" id="{E744B991-FD93-4352-87A4-71BDE780A9F0}"/>
                </a:ext>
              </a:extLst>
            </p:cNvPr>
            <p:cNvSpPr/>
            <p:nvPr/>
          </p:nvSpPr>
          <p:spPr>
            <a:xfrm>
              <a:off x="6151616" y="3497692"/>
              <a:ext cx="2726670" cy="3134104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04240" tIns="234758" rIns="204240" bIns="234758" spcCol="1270" anchor="ctr"/>
            <a:lstStyle/>
            <a:p>
              <a:pPr algn="ctr" defTabSz="12001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700">
                <a:solidFill>
                  <a:schemeClr val="tx1"/>
                </a:solidFill>
              </a:endParaRPr>
            </a:p>
          </p:txBody>
        </p:sp>
        <p:sp>
          <p:nvSpPr>
            <p:cNvPr id="10" name="Полилиния 11">
              <a:extLst>
                <a:ext uri="{FF2B5EF4-FFF2-40B4-BE49-F238E27FC236}">
                  <a16:creationId xmlns:a16="http://schemas.microsoft.com/office/drawing/2014/main" id="{E17D4404-21AD-470F-94ED-198EC025FA54}"/>
                </a:ext>
              </a:extLst>
            </p:cNvPr>
            <p:cNvSpPr/>
            <p:nvPr/>
          </p:nvSpPr>
          <p:spPr>
            <a:xfrm>
              <a:off x="11878645" y="3427864"/>
              <a:ext cx="2771816" cy="3185996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35673" tIns="266191" rIns="235673" bIns="266191" spcCol="1270" anchor="ctr"/>
            <a:lstStyle/>
            <a:p>
              <a:pPr algn="ctr" defTabSz="366713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25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anose="02040502050405020303" pitchFamily="18" charset="0"/>
                </a:rPr>
                <a:t>вернуться в социум</a:t>
              </a:r>
            </a:p>
          </p:txBody>
        </p:sp>
        <p:sp>
          <p:nvSpPr>
            <p:cNvPr id="11" name="Полилиния 12">
              <a:extLst>
                <a:ext uri="{FF2B5EF4-FFF2-40B4-BE49-F238E27FC236}">
                  <a16:creationId xmlns:a16="http://schemas.microsoft.com/office/drawing/2014/main" id="{5320C710-C673-4E94-9DE6-760E8368BF90}"/>
                </a:ext>
              </a:extLst>
            </p:cNvPr>
            <p:cNvSpPr/>
            <p:nvPr/>
          </p:nvSpPr>
          <p:spPr>
            <a:xfrm>
              <a:off x="6264008" y="4283996"/>
              <a:ext cx="2531005" cy="1610163"/>
            </a:xfrm>
            <a:custGeom>
              <a:avLst/>
              <a:gdLst>
                <a:gd name="connsiteX0" fmla="*/ 0 w 2241629"/>
                <a:gd name="connsiteY0" fmla="*/ 0 h 1205177"/>
                <a:gd name="connsiteX1" fmla="*/ 2241629 w 2241629"/>
                <a:gd name="connsiteY1" fmla="*/ 0 h 1205177"/>
                <a:gd name="connsiteX2" fmla="*/ 2241629 w 2241629"/>
                <a:gd name="connsiteY2" fmla="*/ 1205177 h 1205177"/>
                <a:gd name="connsiteX3" fmla="*/ 0 w 2241629"/>
                <a:gd name="connsiteY3" fmla="*/ 1205177 h 1205177"/>
                <a:gd name="connsiteX4" fmla="*/ 0 w 2241629"/>
                <a:gd name="connsiteY4" fmla="*/ 0 h 1205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41629" h="1205177">
                  <a:moveTo>
                    <a:pt x="0" y="0"/>
                  </a:moveTo>
                  <a:lnTo>
                    <a:pt x="2241629" y="0"/>
                  </a:lnTo>
                  <a:lnTo>
                    <a:pt x="2241629" y="1205177"/>
                  </a:lnTo>
                  <a:lnTo>
                    <a:pt x="0" y="1205177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31433" tIns="31433" rIns="31433" bIns="31433" spcCol="1270" anchor="ctr"/>
            <a:lstStyle/>
            <a:p>
              <a:pPr algn="ctr" defTabSz="366713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5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anose="02040502050405020303" pitchFamily="18" charset="0"/>
                </a:rPr>
                <a:t>наладить отношения с семьей и ближайшим окружением</a:t>
              </a:r>
            </a:p>
          </p:txBody>
        </p:sp>
        <p:sp>
          <p:nvSpPr>
            <p:cNvPr id="12" name="Полилиния 13">
              <a:extLst>
                <a:ext uri="{FF2B5EF4-FFF2-40B4-BE49-F238E27FC236}">
                  <a16:creationId xmlns:a16="http://schemas.microsoft.com/office/drawing/2014/main" id="{DF9C514D-8196-45C8-900B-25F83CF9CDCF}"/>
                </a:ext>
              </a:extLst>
            </p:cNvPr>
            <p:cNvSpPr/>
            <p:nvPr/>
          </p:nvSpPr>
          <p:spPr>
            <a:xfrm>
              <a:off x="9011919" y="3471648"/>
              <a:ext cx="2749328" cy="316014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04240" tIns="234758" rIns="204240" bIns="234758" spcCol="1270" anchor="ctr"/>
            <a:lstStyle/>
            <a:p>
              <a:pPr algn="ctr" defTabSz="12001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700"/>
            </a:p>
          </p:txBody>
        </p:sp>
        <p:sp>
          <p:nvSpPr>
            <p:cNvPr id="13" name="Полилиния 6">
              <a:extLst>
                <a:ext uri="{FF2B5EF4-FFF2-40B4-BE49-F238E27FC236}">
                  <a16:creationId xmlns:a16="http://schemas.microsoft.com/office/drawing/2014/main" id="{93EB0CEE-80FC-4C4F-87D5-27B87FA73740}"/>
                </a:ext>
              </a:extLst>
            </p:cNvPr>
            <p:cNvSpPr/>
            <p:nvPr/>
          </p:nvSpPr>
          <p:spPr>
            <a:xfrm>
              <a:off x="9115642" y="4283996"/>
              <a:ext cx="2529402" cy="1610162"/>
            </a:xfrm>
            <a:custGeom>
              <a:avLst/>
              <a:gdLst>
                <a:gd name="connsiteX0" fmla="*/ 0 w 2241629"/>
                <a:gd name="connsiteY0" fmla="*/ 0 h 1205177"/>
                <a:gd name="connsiteX1" fmla="*/ 2241629 w 2241629"/>
                <a:gd name="connsiteY1" fmla="*/ 0 h 1205177"/>
                <a:gd name="connsiteX2" fmla="*/ 2241629 w 2241629"/>
                <a:gd name="connsiteY2" fmla="*/ 1205177 h 1205177"/>
                <a:gd name="connsiteX3" fmla="*/ 0 w 2241629"/>
                <a:gd name="connsiteY3" fmla="*/ 1205177 h 1205177"/>
                <a:gd name="connsiteX4" fmla="*/ 0 w 2241629"/>
                <a:gd name="connsiteY4" fmla="*/ 0 h 1205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41629" h="1205177">
                  <a:moveTo>
                    <a:pt x="0" y="0"/>
                  </a:moveTo>
                  <a:lnTo>
                    <a:pt x="2241629" y="0"/>
                  </a:lnTo>
                  <a:lnTo>
                    <a:pt x="2241629" y="1205177"/>
                  </a:lnTo>
                  <a:lnTo>
                    <a:pt x="0" y="1205177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31433" tIns="31433" rIns="31433" bIns="31433" spcCol="1270" anchor="ctr"/>
            <a:lstStyle/>
            <a:p>
              <a:pPr algn="ctr" defTabSz="366713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5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anose="02040502050405020303" pitchFamily="18" charset="0"/>
                </a:rPr>
                <a:t>уменьшить риск ВИЧ-инфицирования и заражения гепатитом</a:t>
              </a:r>
            </a:p>
          </p:txBody>
        </p:sp>
      </p:grpSp>
      <p:sp>
        <p:nvSpPr>
          <p:cNvPr id="14" name="Номер слайда 13">
            <a:extLst>
              <a:ext uri="{FF2B5EF4-FFF2-40B4-BE49-F238E27FC236}">
                <a16:creationId xmlns:a16="http://schemas.microsoft.com/office/drawing/2014/main" id="{EE60CA91-88D4-418F-9404-02FD2F1E4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597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3C984-EF6C-486F-B54C-873EE533E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1932"/>
          </a:xfrm>
        </p:spPr>
        <p:txBody>
          <a:bodyPr anchor="t">
            <a:norm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+mn-lt"/>
              </a:rPr>
              <a:t>ПЗТ в Казахстане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242053-DEDE-4EC8-AEC7-3BACC6215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7058"/>
            <a:ext cx="10515600" cy="522990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dirty="0"/>
              <a:t>В Казахстане оценочное количество ЛУИН – 94 600 человек, распространенность ВИЧ среди ЛУИН – 7,9%. Оценочное количество ЛУИН, живущих с ВИЧ, – 7 000 человек. </a:t>
            </a:r>
          </a:p>
          <a:p>
            <a:pPr marL="0" indent="0">
              <a:buNone/>
              <a:defRPr/>
            </a:pPr>
            <a:r>
              <a:rPr lang="kk-KZ" dirty="0"/>
              <a:t>В настоящее время действуют 13 сайтов по предоставлению ПЗТ в следующих городах: Актобе, Алматы, Атырау, </a:t>
            </a:r>
            <a:r>
              <a:rPr lang="ru-RU" dirty="0"/>
              <a:t>Караганда, Костанай,</a:t>
            </a:r>
            <a:r>
              <a:rPr lang="kk-KZ" dirty="0"/>
              <a:t> Кызылорда, </a:t>
            </a:r>
            <a:r>
              <a:rPr lang="ru-RU" dirty="0"/>
              <a:t>Павлодар, Семей, Тараз, Темиртау, Усть-Каменогорск, Уральск, Экибастуз.</a:t>
            </a:r>
          </a:p>
          <a:p>
            <a:pPr marL="0" indent="0">
              <a:buNone/>
              <a:defRPr/>
            </a:pPr>
            <a:r>
              <a:rPr lang="ru-RU" dirty="0"/>
              <a:t>На 14 июня 2019 г.  программой ПЗТ было охвачено менее 1% оценочного количества ЛУИН – 263 человека, из которых 85 – ЛЖВ, 78 из них получают АРТ. Текущий охват ЛУИН программой ПЗТ не оказывает существенного влияния на эпидситуацию по ВИЧ в стране.</a:t>
            </a:r>
          </a:p>
          <a:p>
            <a:pPr marL="0" indent="0">
              <a:buNone/>
              <a:defRPr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E8B6F63-E61A-4313-8D37-F0C458017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37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8A5D31-17B1-4FE4-894F-BF2C3EC7F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763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+mn-lt"/>
              </a:rPr>
              <a:t>ПЗТ в Казахстане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1EC00A2-42FD-4B45-8A79-1B8F69A231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453865"/>
              </p:ext>
            </p:extLst>
          </p:nvPr>
        </p:nvGraphicFramePr>
        <p:xfrm>
          <a:off x="838199" y="979714"/>
          <a:ext cx="10787743" cy="52904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7609">
                  <a:extLst>
                    <a:ext uri="{9D8B030D-6E8A-4147-A177-3AD203B41FA5}">
                      <a16:colId xmlns:a16="http://schemas.microsoft.com/office/drawing/2014/main" val="1045356803"/>
                    </a:ext>
                  </a:extLst>
                </a:gridCol>
                <a:gridCol w="2222698">
                  <a:extLst>
                    <a:ext uri="{9D8B030D-6E8A-4147-A177-3AD203B41FA5}">
                      <a16:colId xmlns:a16="http://schemas.microsoft.com/office/drawing/2014/main" val="909278390"/>
                    </a:ext>
                  </a:extLst>
                </a:gridCol>
                <a:gridCol w="1354056">
                  <a:extLst>
                    <a:ext uri="{9D8B030D-6E8A-4147-A177-3AD203B41FA5}">
                      <a16:colId xmlns:a16="http://schemas.microsoft.com/office/drawing/2014/main" val="3641270263"/>
                    </a:ext>
                  </a:extLst>
                </a:gridCol>
                <a:gridCol w="1283799">
                  <a:extLst>
                    <a:ext uri="{9D8B030D-6E8A-4147-A177-3AD203B41FA5}">
                      <a16:colId xmlns:a16="http://schemas.microsoft.com/office/drawing/2014/main" val="2839490432"/>
                    </a:ext>
                  </a:extLst>
                </a:gridCol>
                <a:gridCol w="1328509">
                  <a:extLst>
                    <a:ext uri="{9D8B030D-6E8A-4147-A177-3AD203B41FA5}">
                      <a16:colId xmlns:a16="http://schemas.microsoft.com/office/drawing/2014/main" val="2084676170"/>
                    </a:ext>
                  </a:extLst>
                </a:gridCol>
                <a:gridCol w="1379605">
                  <a:extLst>
                    <a:ext uri="{9D8B030D-6E8A-4147-A177-3AD203B41FA5}">
                      <a16:colId xmlns:a16="http://schemas.microsoft.com/office/drawing/2014/main" val="1989594112"/>
                    </a:ext>
                  </a:extLst>
                </a:gridCol>
                <a:gridCol w="1277411">
                  <a:extLst>
                    <a:ext uri="{9D8B030D-6E8A-4147-A177-3AD203B41FA5}">
                      <a16:colId xmlns:a16="http://schemas.microsoft.com/office/drawing/2014/main" val="1217630853"/>
                    </a:ext>
                  </a:extLst>
                </a:gridCol>
                <a:gridCol w="1354056">
                  <a:extLst>
                    <a:ext uri="{9D8B030D-6E8A-4147-A177-3AD203B41FA5}">
                      <a16:colId xmlns:a16="http://schemas.microsoft.com/office/drawing/2014/main" val="3094404580"/>
                    </a:ext>
                  </a:extLst>
                </a:gridCol>
              </a:tblGrid>
              <a:tr h="9011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№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Наименование организации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Количество пациентов,  в программе на 31.12.2017г.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Количество пациентов,  в программе на 31.12.2018г.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Количество пациентов,  в программе на 14.06.2019г.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Количество пациентов принятых в программу за 5 мес. 2019г.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ЛЖВ на ПЗТ на 14.06.2019г.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ЛЖВ на АРТ на ПЗТ на 14.06.2019г.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489648"/>
                  </a:ext>
                </a:extLst>
              </a:tr>
              <a:tr h="311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г. Павлодар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67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8189857"/>
                  </a:ext>
                </a:extLst>
              </a:tr>
              <a:tr h="311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г. Экибастуз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97916235"/>
                  </a:ext>
                </a:extLst>
              </a:tr>
              <a:tr h="311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г. Усть-Каменогорск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-1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16661896"/>
                  </a:ext>
                </a:extLst>
              </a:tr>
              <a:tr h="311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г. Семей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6055738"/>
                  </a:ext>
                </a:extLst>
              </a:tr>
              <a:tr h="311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г. Караганда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-2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4752073"/>
                  </a:ext>
                </a:extLst>
              </a:tr>
              <a:tr h="311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г. Темиртау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-1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9372688"/>
                  </a:ext>
                </a:extLst>
              </a:tr>
              <a:tr h="311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г. Актобе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64559028"/>
                  </a:ext>
                </a:extLst>
              </a:tr>
              <a:tr h="311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г. Тараз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46010"/>
                  </a:ext>
                </a:extLst>
              </a:tr>
              <a:tr h="311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г. Костанай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-3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281229"/>
                  </a:ext>
                </a:extLst>
              </a:tr>
              <a:tr h="311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г. Уральск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-2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2537629"/>
                  </a:ext>
                </a:extLst>
              </a:tr>
              <a:tr h="311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г. Алматы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42783054"/>
                  </a:ext>
                </a:extLst>
              </a:tr>
              <a:tr h="311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г. Кызылорда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3735922"/>
                  </a:ext>
                </a:extLst>
              </a:tr>
              <a:tr h="3268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г. Атырау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84909286"/>
                  </a:ext>
                </a:extLst>
              </a:tr>
              <a:tr h="32686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Все организации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354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252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263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11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78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854063"/>
                  </a:ext>
                </a:extLst>
              </a:tr>
            </a:tbl>
          </a:graphicData>
        </a:graphic>
      </p:graphicFrame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7CEE3DE-47F7-4BDB-892A-81B229F1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340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6FDC12-6B60-46E2-B181-AA1401F4D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3961"/>
          </a:xfrm>
        </p:spPr>
        <p:txBody>
          <a:bodyPr anchor="t">
            <a:norm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+mn-lt"/>
              </a:rPr>
              <a:t>ПЗТ в Казахстане</a:t>
            </a:r>
            <a:endParaRPr lang="ru-RU" sz="2800" dirty="0">
              <a:latin typeface="+mn-lt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0C58436-5D33-4DC1-94A5-54AAC5B6B3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0532291"/>
              </p:ext>
            </p:extLst>
          </p:nvPr>
        </p:nvGraphicFramePr>
        <p:xfrm>
          <a:off x="838200" y="1028700"/>
          <a:ext cx="10515600" cy="5148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5DEC3DA-BDEE-489E-88B1-F96928A6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46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62CB3D-A353-4CAA-B1CF-1A9B03402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3961"/>
          </a:xfrm>
        </p:spPr>
        <p:txBody>
          <a:bodyPr anchor="t">
            <a:norm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+mn-lt"/>
              </a:rPr>
              <a:t>ПЗТ в Казахстане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79C5FE3-8F53-4C0B-97CD-E7B573B1715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995363"/>
          <a:ext cx="10515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BD3AAC7-4631-40EC-B7AE-46CF0B044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0541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1686</TotalTime>
  <Words>1426</Words>
  <Application>Microsoft Office PowerPoint</Application>
  <PresentationFormat>Широкоэкранный</PresentationFormat>
  <Paragraphs>222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Georgia</vt:lpstr>
      <vt:lpstr>Wingdings</vt:lpstr>
      <vt:lpstr>Тема Office</vt:lpstr>
      <vt:lpstr>Microsoft Excel Chart</vt:lpstr>
      <vt:lpstr>Презентация PowerPoint</vt:lpstr>
      <vt:lpstr>Комплексная программа ВОЗ, ЮНЭЙДС, УНП ООН профилактики, лечения и ухода при ВИЧ-инфекции среди ЛУИН</vt:lpstr>
      <vt:lpstr>Поддерживающая заместительная терапия (ПЗТ)</vt:lpstr>
      <vt:lpstr>Эффективность лечения ЛУИН различными методами (%)  (по данным различных источников)  </vt:lpstr>
      <vt:lpstr>ПЗТ позволяет ЛУИН </vt:lpstr>
      <vt:lpstr>ПЗТ в Казахстане</vt:lpstr>
      <vt:lpstr>ПЗТ в Казахстане</vt:lpstr>
      <vt:lpstr>ПЗТ в Казахстане</vt:lpstr>
      <vt:lpstr>ПЗТ в Казахстане</vt:lpstr>
      <vt:lpstr>ПЗТ в Казахстане</vt:lpstr>
      <vt:lpstr>ПЗТ в Казахстане</vt:lpstr>
      <vt:lpstr>Адвокация программы поддерживающей заместительной терапии в городах Алматы, Усть-Каменогорск, Тараз, Костанай, Уральск и Кызылорда, август –сентябрь 2019 г.  </vt:lpstr>
      <vt:lpstr>Адвокация программы поддерживающей заместительной терапии в городах Алматы, Усть-Каменогорск, Тараз, Костанай, Уральск и Кызылорда, август – сентябрь 2019 г. </vt:lpstr>
      <vt:lpstr>Адвокация программы поддерживающей заместительной терапии в городах Алматы, Усть-Каменогорск, Тараз, Костанай, Уральск и Кызылорда, август – сентябрь 2019 г. </vt:lpstr>
      <vt:lpstr>Адвокация программы поддерживающей заместительной терапии в городах Алматы, Усть-Каменогорск, Тараз, Костанай, Уральск и Кызылорда, август – сентябрь 2019 г.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BECK</dc:creator>
  <cp:lastModifiedBy>User</cp:lastModifiedBy>
  <cp:revision>224</cp:revision>
  <cp:lastPrinted>2019-09-12T08:52:07Z</cp:lastPrinted>
  <dcterms:created xsi:type="dcterms:W3CDTF">2017-11-13T09:27:29Z</dcterms:created>
  <dcterms:modified xsi:type="dcterms:W3CDTF">2019-09-16T07:39:22Z</dcterms:modified>
</cp:coreProperties>
</file>