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05" r:id="rId2"/>
    <p:sldId id="319" r:id="rId3"/>
    <p:sldId id="318" r:id="rId4"/>
    <p:sldId id="307" r:id="rId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46" autoAdjust="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E03F-4A2E-4A82-B080-9BE429A7D40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8F111-06C7-4D6A-9F68-3B39E9D96B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3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2A6E-6D69-4643-ABB3-6E509C814FA7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1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D11EF-AA65-4047-81C3-60DC2DD4F324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0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768E-6001-4479-9AEB-0C0705B65910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C24A-0FC3-4A4D-8621-CBF207801789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6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1FE-6DD5-4004-BD82-76F50C74E26E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0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443D-38BB-46DA-83A3-8D17BB1E5910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BEB-A0D6-499E-9F62-236FCA681825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A7639-AF96-4E3C-9463-3E1550A1BA7F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5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5F2E-4F64-440B-B67C-C489262607CB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9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0E84-D8E0-4E92-95D5-9E3195415C7E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6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F8D1-3788-40AC-A432-3E6517221007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2965-48BB-4A8E-B2DA-8503C328E046}" type="datetime1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48AD-4DC6-40D8-A104-6DD2E05D7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6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s.who.int/iris/bitstream/handle/10665/77969/9789244504376_rus.pdf?sequence=7&amp;isAllowed=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630" y="1771650"/>
            <a:ext cx="10199370" cy="4270501"/>
          </a:xfrm>
        </p:spPr>
        <p:txBody>
          <a:bodyPr>
            <a:normAutofit/>
          </a:bodyPr>
          <a:lstStyle/>
          <a:p>
            <a:r>
              <a:rPr lang="ru-RU" sz="3000" b="1" dirty="0"/>
              <a:t>Взгляд сообщества на программы снижения вреда </a:t>
            </a:r>
          </a:p>
          <a:p>
            <a:endParaRPr lang="ru-RU" sz="3000" b="1" dirty="0">
              <a:solidFill>
                <a:srgbClr val="FF0000"/>
              </a:solidFill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algn="r"/>
            <a:r>
              <a:rPr lang="ru-RU" b="1" dirty="0"/>
              <a:t>Ибрагимова Оксана</a:t>
            </a:r>
            <a:endParaRPr lang="ru-RU" b="1" dirty="0">
              <a:solidFill>
                <a:srgbClr val="FF0000"/>
              </a:solidFill>
            </a:endParaRPr>
          </a:p>
          <a:p>
            <a:pPr algn="r"/>
            <a:r>
              <a:rPr lang="ru-RU" b="1" dirty="0"/>
              <a:t>Нур – Султан, 20 сентября 2019 года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E44FF8-9FB4-49A1-8C10-AC8D323E9B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2508" y="0"/>
            <a:ext cx="2999492" cy="9144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31CAD-F993-47C3-80ED-48CCB94A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261315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9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86F435-3530-4E81-A0EF-D3D6B67D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1435AB-2C0B-402F-9618-387C9BB8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3211094"/>
            <a:ext cx="3463607" cy="2561589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62E69-6C2D-4044-BE47-7FDDACBF0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518" y="2788920"/>
            <a:ext cx="4145282" cy="310896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26F76B-29AF-46CB-946B-564020EB9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534" y="486042"/>
            <a:ext cx="4572000" cy="269748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1AE5F4-7F6D-4935-B014-CC085C5E9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39" y="679297"/>
            <a:ext cx="2663190" cy="2366112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F18351-615F-4778-BEC5-62C93E18E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523" y="513613"/>
            <a:ext cx="3377534" cy="269748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3217F7-16B5-4990-A64D-4382FC21C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858" y="2924810"/>
            <a:ext cx="3092327" cy="2561590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309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9EDA7-12A8-4928-AE02-C5420976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85058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Предложения от сообщества по улучшению эффективности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D70AE-8801-45AD-96B7-74749035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8072"/>
            <a:ext cx="10515600" cy="5278891"/>
          </a:xfrm>
        </p:spPr>
        <p:txBody>
          <a:bodyPr>
            <a:normAutofit/>
          </a:bodyPr>
          <a:lstStyle/>
          <a:p>
            <a:endParaRPr lang="ru-RU" altLang="en-US" dirty="0"/>
          </a:p>
          <a:p>
            <a:endParaRPr lang="ru-RU" alt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B578AB-0BCF-49B6-8736-4B5DBC51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48AD-4DC6-40D8-A104-6DD2E05D786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341A5F-8216-450D-B4C4-32298129DF06}"/>
              </a:ext>
            </a:extLst>
          </p:cNvPr>
          <p:cNvSpPr/>
          <p:nvPr/>
        </p:nvSpPr>
        <p:spPr>
          <a:xfrm>
            <a:off x="598517" y="1014154"/>
            <a:ext cx="109229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1.</a:t>
            </a:r>
            <a:r>
              <a:rPr lang="ru-RU" sz="2000" b="1" dirty="0"/>
              <a:t>  </a:t>
            </a:r>
            <a:r>
              <a:rPr lang="ru-RU" sz="2000" dirty="0"/>
              <a:t>Расширение линейки препаратов, применяющихся в программе заместительной терапии         (бупренорфин, морфий). </a:t>
            </a:r>
          </a:p>
          <a:p>
            <a:pPr marL="457200" indent="-457200" algn="just">
              <a:buAutoNum type="arabicPeriod" startAt="2"/>
            </a:pPr>
            <a:r>
              <a:rPr lang="ru-RU" sz="2000" dirty="0"/>
              <a:t>Разработать механизм беспрерывного получения услуги заместительной терапии, при лечении в стационарах, </a:t>
            </a:r>
            <a:r>
              <a:rPr lang="ru-RU" sz="2000" dirty="0" err="1"/>
              <a:t>тубслужбе</a:t>
            </a:r>
            <a:r>
              <a:rPr lang="ru-RU" sz="2000" dirty="0"/>
              <a:t>, роддома. </a:t>
            </a:r>
          </a:p>
          <a:p>
            <a:pPr marL="457200" indent="-457200" algn="just">
              <a:buAutoNum type="arabicPeriod" startAt="2"/>
            </a:pPr>
            <a:r>
              <a:rPr lang="ru-RU" sz="2000" dirty="0"/>
              <a:t>Вовлекать гражданское общество в мониторинг существующих программ</a:t>
            </a:r>
          </a:p>
          <a:p>
            <a:pPr marL="457200" indent="-457200" algn="just">
              <a:buAutoNum type="arabicPeriod" startAt="4"/>
            </a:pPr>
            <a:r>
              <a:rPr lang="ru-RU" sz="2000" dirty="0"/>
              <a:t>Рассмотреть вопрос о снижении барьеров в постановке на учет пациентов ПЗТ (с динамического на статистический);</a:t>
            </a:r>
          </a:p>
          <a:p>
            <a:pPr marL="457200" indent="-457200" algn="just">
              <a:buAutoNum type="arabicPeriod" startAt="4"/>
            </a:pPr>
            <a:r>
              <a:rPr lang="ru-RU" sz="2000" dirty="0"/>
              <a:t>Разработать памятку для аутрич- работников, НПО, медицинского персонала для включения пациентов в программу ПЗТ (список необходимых анализов);</a:t>
            </a:r>
          </a:p>
          <a:p>
            <a:pPr marL="457200" indent="-457200" algn="just">
              <a:buAutoNum type="arabicPeriod" startAt="4"/>
            </a:pPr>
            <a:r>
              <a:rPr lang="ru-RU" sz="2000" dirty="0"/>
              <a:t>Инициировать оценку эффективности программ снижения вреда, также акцент сделать на клиентов, употребляющих «синтетические наркотики», с целью изучения потребностей ЛУН;</a:t>
            </a:r>
          </a:p>
          <a:p>
            <a:pPr marL="457200" indent="-457200" algn="just">
              <a:buAutoNum type="arabicPeriod" startAt="4"/>
            </a:pPr>
            <a:r>
              <a:rPr lang="ru-RU" sz="2000" dirty="0"/>
              <a:t>Распространить информацию о сайте: pereboi.kz  </a:t>
            </a:r>
          </a:p>
          <a:p>
            <a:pPr algn="just"/>
            <a:endParaRPr lang="ru-RU" sz="2400" dirty="0"/>
          </a:p>
          <a:p>
            <a:pPr algn="just"/>
            <a:endParaRPr lang="x-none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5DFB9-5C93-4618-B2DB-43E4FF0A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08" y="9981"/>
            <a:ext cx="29994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1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6204" y="931025"/>
            <a:ext cx="7791796" cy="4833671"/>
          </a:xfrm>
        </p:spPr>
        <p:txBody>
          <a:bodyPr anchor="ctr">
            <a:normAutofit fontScale="92500"/>
          </a:bodyPr>
          <a:lstStyle/>
          <a:p>
            <a:pPr algn="l"/>
            <a:r>
              <a:rPr lang="ru-RU" dirty="0"/>
              <a:t>Концепция всеобщего доступа ВОЗ, ЮНЭЙДС, ЮНОДС</a:t>
            </a:r>
            <a:r>
              <a:rPr lang="kk-KZ" dirty="0"/>
              <a:t> </a:t>
            </a:r>
            <a:r>
              <a:rPr lang="ru-RU" dirty="0"/>
              <a:t>включает принципы равенства, не</a:t>
            </a:r>
            <a:r>
              <a:rPr lang="en-US" dirty="0"/>
              <a:t> </a:t>
            </a:r>
            <a:r>
              <a:rPr lang="ru-RU" dirty="0"/>
              <a:t>дискриминации, комплексности, доступности и устойчивости, которые лежат в основе разработки всех программ комплексного пакета. </a:t>
            </a:r>
            <a:endParaRPr lang="en-US" dirty="0"/>
          </a:p>
          <a:p>
            <a:pPr algn="l"/>
            <a:r>
              <a:rPr lang="ru-RU" dirty="0"/>
              <a:t>Эти программы должны соответствовать критериям: </a:t>
            </a:r>
            <a:endParaRPr lang="en-US" dirty="0"/>
          </a:p>
          <a:p>
            <a:pPr algn="l"/>
            <a:r>
              <a:rPr lang="kk-KZ" dirty="0"/>
              <a:t>н</a:t>
            </a:r>
            <a:r>
              <a:rPr lang="ru-RU" dirty="0"/>
              <a:t>е должно быть никаких</a:t>
            </a:r>
            <a:r>
              <a:rPr lang="en-US" dirty="0"/>
              <a:t> </a:t>
            </a:r>
            <a:r>
              <a:rPr lang="ru-RU" dirty="0"/>
              <a:t>оснований для отказа в предоставлении услуги, кроме медицинских, например, ОЗТ не должна предоставляться только ВИЧ-инфицированным потребителям наркотиков или тем, у кого не получилось пройти другое лечение наркозависимости, а предоставление доступа к АРТ недолжно сопровождаться требованием отказаться от употребления</a:t>
            </a:r>
            <a:r>
              <a:rPr lang="en-US" dirty="0"/>
              <a:t> </a:t>
            </a:r>
            <a:r>
              <a:rPr lang="ru-RU" dirty="0"/>
              <a:t>наркотиков); </a:t>
            </a:r>
            <a:r>
              <a:rPr lang="ru-RU" dirty="0">
                <a:hlinkClick r:id="rId2"/>
              </a:rPr>
              <a:t>https://apps.who.int/iris/bitstream/handle/10665/77969/9789244504376_rus.pdf?sequence=7&amp;isAllowed=y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525" y="814645"/>
            <a:ext cx="2078180" cy="324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2CC1D2-CAFC-432E-A607-24BFCD9F6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254" y="0"/>
            <a:ext cx="29994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2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242</Words>
  <Application>Microsoft Office PowerPoint</Application>
  <PresentationFormat>Широкоэкранный</PresentationFormat>
  <Paragraphs>25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 Предложения от сообщества по улучшению эффективности программы: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BECK</dc:creator>
  <cp:lastModifiedBy>Оксана</cp:lastModifiedBy>
  <cp:revision>261</cp:revision>
  <cp:lastPrinted>2019-09-12T08:52:07Z</cp:lastPrinted>
  <dcterms:created xsi:type="dcterms:W3CDTF">2017-11-13T09:27:29Z</dcterms:created>
  <dcterms:modified xsi:type="dcterms:W3CDTF">2019-09-19T17:22:11Z</dcterms:modified>
</cp:coreProperties>
</file>