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1"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13" d="100"/>
          <a:sy n="113" d="100"/>
        </p:scale>
        <p:origin x="4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ru-RU"/>
              <a:t>Образец заголовка</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7/15/2024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7/15/2024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7/15/2024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7/15/2024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ru-RU"/>
              <a:t>Образец заголовка</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5059C3-6A89-4494-99FF-5A4D6FFD50EB}" type="datetimeFigureOut">
              <a:rPr lang="en-US" dirty="0"/>
              <a:t>7/15/2024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7/15/2024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ru-RU"/>
              <a:t>Образец заголовка</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609285" y="2851331"/>
            <a:ext cx="3893623"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66635" y="2851331"/>
            <a:ext cx="3899798"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7/15/2024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7/15/2024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7/15/2024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7D525BB-DA17-4BA0-B3C8-3AC3ABC827E6}" type="datetimeFigureOut">
              <a:rPr lang="en-US" dirty="0"/>
              <a:t>7/15/2024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16C4C9A-3960-41CF-A4E9-2A8FB932454B}" type="datetimeFigureOut">
              <a:rPr lang="en-US" dirty="0"/>
              <a:t>7/15/2024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7/15/2024</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4B008E-79BC-57BE-93BC-8208DA0D9C55}"/>
              </a:ext>
            </a:extLst>
          </p:cNvPr>
          <p:cNvSpPr>
            <a:spLocks noGrp="1"/>
          </p:cNvSpPr>
          <p:nvPr>
            <p:ph type="ctrTitle"/>
          </p:nvPr>
        </p:nvSpPr>
        <p:spPr>
          <a:xfrm>
            <a:off x="2201334" y="3708400"/>
            <a:ext cx="6747934" cy="2268559"/>
          </a:xfrm>
        </p:spPr>
        <p:txBody>
          <a:bodyPr>
            <a:normAutofit/>
          </a:bodyPr>
          <a:lstStyle/>
          <a:p>
            <a:pPr algn="l"/>
            <a:r>
              <a:rPr lang="ru-RU" sz="3600" dirty="0">
                <a:solidFill>
                  <a:schemeClr val="bg1">
                    <a:lumMod val="10000"/>
                  </a:schemeClr>
                </a:solidFill>
              </a:rPr>
              <a:t>Организация государственной закупки метадона</a:t>
            </a:r>
            <a:endParaRPr lang="LID4096" sz="3600" dirty="0">
              <a:solidFill>
                <a:schemeClr val="bg1">
                  <a:lumMod val="10000"/>
                </a:schemeClr>
              </a:solidFill>
            </a:endParaRPr>
          </a:p>
        </p:txBody>
      </p:sp>
      <p:sp>
        <p:nvSpPr>
          <p:cNvPr id="3" name="Подзаголовок 2">
            <a:extLst>
              <a:ext uri="{FF2B5EF4-FFF2-40B4-BE49-F238E27FC236}">
                <a16:creationId xmlns:a16="http://schemas.microsoft.com/office/drawing/2014/main" id="{3E238D20-1DCA-6316-5C0C-164F49EB8686}"/>
              </a:ext>
            </a:extLst>
          </p:cNvPr>
          <p:cNvSpPr>
            <a:spLocks noGrp="1"/>
          </p:cNvSpPr>
          <p:nvPr>
            <p:ph type="subTitle" idx="1"/>
          </p:nvPr>
        </p:nvSpPr>
        <p:spPr>
          <a:xfrm>
            <a:off x="3336967" y="5181320"/>
            <a:ext cx="5518066" cy="1160213"/>
          </a:xfrm>
        </p:spPr>
        <p:txBody>
          <a:bodyPr>
            <a:normAutofit fontScale="92500"/>
          </a:bodyPr>
          <a:lstStyle/>
          <a:p>
            <a:r>
              <a:rPr lang="ru-RU" sz="1600" dirty="0">
                <a:solidFill>
                  <a:schemeClr val="bg1">
                    <a:lumMod val="10000"/>
                  </a:schemeClr>
                </a:solidFill>
              </a:rPr>
              <a:t>Алтынбеков Куаныш Сагатович</a:t>
            </a:r>
          </a:p>
          <a:p>
            <a:r>
              <a:rPr lang="ru-RU" sz="1600" dirty="0">
                <a:solidFill>
                  <a:schemeClr val="bg1">
                    <a:lumMod val="10000"/>
                  </a:schemeClr>
                </a:solidFill>
              </a:rPr>
              <a:t>Генеральный директор РГП на ПХВ «Республиканский научно-практический центр психического здоровья» МЗ РК</a:t>
            </a:r>
            <a:endParaRPr lang="LID4096" sz="1600" dirty="0">
              <a:solidFill>
                <a:schemeClr val="bg1">
                  <a:lumMod val="10000"/>
                </a:schemeClr>
              </a:solidFill>
            </a:endParaRPr>
          </a:p>
        </p:txBody>
      </p:sp>
      <p:pic>
        <p:nvPicPr>
          <p:cNvPr id="5" name="Рисунок 4">
            <a:extLst>
              <a:ext uri="{FF2B5EF4-FFF2-40B4-BE49-F238E27FC236}">
                <a16:creationId xmlns:a16="http://schemas.microsoft.com/office/drawing/2014/main" id="{F1E9896E-16CB-82EC-C0F3-6C72F1CC4383}"/>
              </a:ext>
            </a:extLst>
          </p:cNvPr>
          <p:cNvPicPr>
            <a:picLocks noChangeAspect="1"/>
          </p:cNvPicPr>
          <p:nvPr/>
        </p:nvPicPr>
        <p:blipFill>
          <a:blip r:embed="rId2"/>
          <a:stretch>
            <a:fillRect/>
          </a:stretch>
        </p:blipFill>
        <p:spPr>
          <a:xfrm>
            <a:off x="9203267" y="120650"/>
            <a:ext cx="2590800" cy="1028700"/>
          </a:xfrm>
          <a:prstGeom prst="rect">
            <a:avLst/>
          </a:prstGeom>
        </p:spPr>
      </p:pic>
    </p:spTree>
    <p:extLst>
      <p:ext uri="{BB962C8B-B14F-4D97-AF65-F5344CB8AC3E}">
        <p14:creationId xmlns:p14="http://schemas.microsoft.com/office/powerpoint/2010/main" val="3561619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794827-4B84-CD06-2CE3-953413217DEC}"/>
              </a:ext>
            </a:extLst>
          </p:cNvPr>
          <p:cNvSpPr>
            <a:spLocks noGrp="1"/>
          </p:cNvSpPr>
          <p:nvPr>
            <p:ph type="title"/>
          </p:nvPr>
        </p:nvSpPr>
        <p:spPr/>
        <p:txBody>
          <a:bodyPr/>
          <a:lstStyle/>
          <a:p>
            <a:pPr algn="l"/>
            <a:r>
              <a:rPr lang="ru-RU" dirty="0">
                <a:solidFill>
                  <a:schemeClr val="bg1">
                    <a:lumMod val="10000"/>
                  </a:schemeClr>
                </a:solidFill>
              </a:rPr>
              <a:t>Приказы</a:t>
            </a:r>
            <a:endParaRPr lang="LID4096" dirty="0">
              <a:solidFill>
                <a:schemeClr val="bg1">
                  <a:lumMod val="10000"/>
                </a:schemeClr>
              </a:solidFill>
            </a:endParaRPr>
          </a:p>
        </p:txBody>
      </p:sp>
      <p:pic>
        <p:nvPicPr>
          <p:cNvPr id="4" name="Рисунок 3">
            <a:extLst>
              <a:ext uri="{FF2B5EF4-FFF2-40B4-BE49-F238E27FC236}">
                <a16:creationId xmlns:a16="http://schemas.microsoft.com/office/drawing/2014/main" id="{CEA7F3BA-2656-9E37-EBD0-7E278FC29B7C}"/>
              </a:ext>
            </a:extLst>
          </p:cNvPr>
          <p:cNvPicPr>
            <a:picLocks noChangeAspect="1"/>
          </p:cNvPicPr>
          <p:nvPr/>
        </p:nvPicPr>
        <p:blipFill>
          <a:blip r:embed="rId2"/>
          <a:stretch>
            <a:fillRect/>
          </a:stretch>
        </p:blipFill>
        <p:spPr>
          <a:xfrm>
            <a:off x="9719734" y="22661"/>
            <a:ext cx="1557866" cy="618564"/>
          </a:xfrm>
          <a:prstGeom prst="rect">
            <a:avLst/>
          </a:prstGeom>
        </p:spPr>
      </p:pic>
      <p:sp>
        <p:nvSpPr>
          <p:cNvPr id="8" name="TextBox 7">
            <a:extLst>
              <a:ext uri="{FF2B5EF4-FFF2-40B4-BE49-F238E27FC236}">
                <a16:creationId xmlns:a16="http://schemas.microsoft.com/office/drawing/2014/main" id="{8E9F1120-79DC-74CD-624C-FC3FDECC5E5C}"/>
              </a:ext>
            </a:extLst>
          </p:cNvPr>
          <p:cNvSpPr txBox="1"/>
          <p:nvPr/>
        </p:nvSpPr>
        <p:spPr>
          <a:xfrm>
            <a:off x="1202264" y="1346670"/>
            <a:ext cx="10075333" cy="1077218"/>
          </a:xfrm>
          <a:prstGeom prst="rect">
            <a:avLst/>
          </a:prstGeom>
          <a:noFill/>
        </p:spPr>
        <p:txBody>
          <a:bodyPr wrap="square">
            <a:spAutoFit/>
          </a:bodyPr>
          <a:lstStyle/>
          <a:p>
            <a:pPr algn="just"/>
            <a:r>
              <a:rPr lang="ru-RU" sz="1600" dirty="0"/>
              <a:t>Приказ Министра здравоохранения Республики Казахстан от 5 августа 2021 года № ҚР ДСМ – 75 «Об утверждении Перечня лекарственных средств и медицинских изделий для бесплатного и (или) льготного </a:t>
            </a:r>
            <a:r>
              <a:rPr lang="ru-RU" sz="1600" dirty="0">
                <a:solidFill>
                  <a:srgbClr val="FF0000"/>
                </a:solidFill>
              </a:rPr>
              <a:t>амбулаторного обеспечения </a:t>
            </a:r>
            <a:r>
              <a:rPr lang="ru-RU" sz="1600" dirty="0"/>
              <a:t>отдельных категорий граждан Республики Казахстан с определенными заболеваниями (состояниями)»</a:t>
            </a:r>
            <a:endParaRPr lang="LID4096" sz="1600" dirty="0"/>
          </a:p>
        </p:txBody>
      </p:sp>
      <p:sp>
        <p:nvSpPr>
          <p:cNvPr id="13" name="TextBox 12">
            <a:extLst>
              <a:ext uri="{FF2B5EF4-FFF2-40B4-BE49-F238E27FC236}">
                <a16:creationId xmlns:a16="http://schemas.microsoft.com/office/drawing/2014/main" id="{366C587B-681D-F617-5A93-29742EABC85C}"/>
              </a:ext>
            </a:extLst>
          </p:cNvPr>
          <p:cNvSpPr txBox="1"/>
          <p:nvPr/>
        </p:nvSpPr>
        <p:spPr>
          <a:xfrm>
            <a:off x="1202264" y="2423888"/>
            <a:ext cx="10075333" cy="830997"/>
          </a:xfrm>
          <a:prstGeom prst="rect">
            <a:avLst/>
          </a:prstGeom>
          <a:noFill/>
        </p:spPr>
        <p:txBody>
          <a:bodyPr wrap="square">
            <a:spAutoFit/>
          </a:bodyPr>
          <a:lstStyle/>
          <a:p>
            <a:pPr algn="just"/>
            <a:r>
              <a:rPr lang="ru-RU" sz="1600" dirty="0"/>
              <a:t>Приказ Министра здравоохранения Республики Казахстан от 20 августа 2021 года № ҚР ДСМ-88 «Об определении перечня лекарственных средств и медицинских изделий, </a:t>
            </a:r>
            <a:r>
              <a:rPr lang="ru-RU" sz="1600" dirty="0">
                <a:solidFill>
                  <a:srgbClr val="FF0000"/>
                </a:solidFill>
              </a:rPr>
              <a:t>закупаемых у единого дистрибьютора</a:t>
            </a:r>
            <a:r>
              <a:rPr lang="ru-RU" sz="1600" dirty="0"/>
              <a:t>»</a:t>
            </a:r>
            <a:endParaRPr lang="LID4096" sz="1600" dirty="0"/>
          </a:p>
        </p:txBody>
      </p:sp>
      <p:sp>
        <p:nvSpPr>
          <p:cNvPr id="17" name="TextBox 16">
            <a:extLst>
              <a:ext uri="{FF2B5EF4-FFF2-40B4-BE49-F238E27FC236}">
                <a16:creationId xmlns:a16="http://schemas.microsoft.com/office/drawing/2014/main" id="{ABCB5F8E-2518-DA7B-E1B1-1B88C5D7DE31}"/>
              </a:ext>
            </a:extLst>
          </p:cNvPr>
          <p:cNvSpPr txBox="1"/>
          <p:nvPr/>
        </p:nvSpPr>
        <p:spPr>
          <a:xfrm>
            <a:off x="1202261" y="3254879"/>
            <a:ext cx="10075332" cy="1077218"/>
          </a:xfrm>
          <a:prstGeom prst="rect">
            <a:avLst/>
          </a:prstGeom>
          <a:noFill/>
        </p:spPr>
        <p:txBody>
          <a:bodyPr wrap="square">
            <a:spAutoFit/>
          </a:bodyPr>
          <a:lstStyle/>
          <a:p>
            <a:pPr algn="just"/>
            <a:r>
              <a:rPr lang="ru-RU" sz="1600" dirty="0"/>
              <a:t>Приказ и.о. Министра здравоохранения Республики Казахстан от 27 августа 2021 года № ҚР ДСМ-94 «Об утверждении предельных цен производителя на торговое наименование лекарственного средства, предельных цен на торговое наименование лекарственного средства для </a:t>
            </a:r>
            <a:r>
              <a:rPr lang="ru-RU" sz="1600" dirty="0">
                <a:solidFill>
                  <a:srgbClr val="FF0000"/>
                </a:solidFill>
              </a:rPr>
              <a:t>розничной и оптовой реализации</a:t>
            </a:r>
            <a:r>
              <a:rPr lang="ru-RU" sz="1600" dirty="0"/>
              <a:t>»</a:t>
            </a:r>
            <a:endParaRPr lang="LID4096" sz="1600" dirty="0"/>
          </a:p>
        </p:txBody>
      </p:sp>
      <p:graphicFrame>
        <p:nvGraphicFramePr>
          <p:cNvPr id="18" name="Таблица 17">
            <a:extLst>
              <a:ext uri="{FF2B5EF4-FFF2-40B4-BE49-F238E27FC236}">
                <a16:creationId xmlns:a16="http://schemas.microsoft.com/office/drawing/2014/main" id="{A067A466-63AC-23AD-1802-671AFCC99509}"/>
              </a:ext>
            </a:extLst>
          </p:cNvPr>
          <p:cNvGraphicFramePr>
            <a:graphicFrameLocks noGrp="1"/>
          </p:cNvGraphicFramePr>
          <p:nvPr>
            <p:extLst>
              <p:ext uri="{D42A27DB-BD31-4B8C-83A1-F6EECF244321}">
                <p14:modId xmlns:p14="http://schemas.microsoft.com/office/powerpoint/2010/main" val="681914063"/>
              </p:ext>
            </p:extLst>
          </p:nvPr>
        </p:nvGraphicFramePr>
        <p:xfrm>
          <a:off x="1278464" y="4332097"/>
          <a:ext cx="9716350" cy="595503"/>
        </p:xfrm>
        <a:graphic>
          <a:graphicData uri="http://schemas.openxmlformats.org/drawingml/2006/table">
            <a:tbl>
              <a:tblPr/>
              <a:tblGrid>
                <a:gridCol w="575736">
                  <a:extLst>
                    <a:ext uri="{9D8B030D-6E8A-4147-A177-3AD203B41FA5}">
                      <a16:colId xmlns:a16="http://schemas.microsoft.com/office/drawing/2014/main" val="3656904898"/>
                    </a:ext>
                  </a:extLst>
                </a:gridCol>
                <a:gridCol w="762000">
                  <a:extLst>
                    <a:ext uri="{9D8B030D-6E8A-4147-A177-3AD203B41FA5}">
                      <a16:colId xmlns:a16="http://schemas.microsoft.com/office/drawing/2014/main" val="2371198233"/>
                    </a:ext>
                  </a:extLst>
                </a:gridCol>
                <a:gridCol w="728133">
                  <a:extLst>
                    <a:ext uri="{9D8B030D-6E8A-4147-A177-3AD203B41FA5}">
                      <a16:colId xmlns:a16="http://schemas.microsoft.com/office/drawing/2014/main" val="1912701872"/>
                    </a:ext>
                  </a:extLst>
                </a:gridCol>
                <a:gridCol w="1905000">
                  <a:extLst>
                    <a:ext uri="{9D8B030D-6E8A-4147-A177-3AD203B41FA5}">
                      <a16:colId xmlns:a16="http://schemas.microsoft.com/office/drawing/2014/main" val="2762659196"/>
                    </a:ext>
                  </a:extLst>
                </a:gridCol>
                <a:gridCol w="1938867">
                  <a:extLst>
                    <a:ext uri="{9D8B030D-6E8A-4147-A177-3AD203B41FA5}">
                      <a16:colId xmlns:a16="http://schemas.microsoft.com/office/drawing/2014/main" val="1284488293"/>
                    </a:ext>
                  </a:extLst>
                </a:gridCol>
                <a:gridCol w="905933">
                  <a:extLst>
                    <a:ext uri="{9D8B030D-6E8A-4147-A177-3AD203B41FA5}">
                      <a16:colId xmlns:a16="http://schemas.microsoft.com/office/drawing/2014/main" val="1650285437"/>
                    </a:ext>
                  </a:extLst>
                </a:gridCol>
                <a:gridCol w="990600">
                  <a:extLst>
                    <a:ext uri="{9D8B030D-6E8A-4147-A177-3AD203B41FA5}">
                      <a16:colId xmlns:a16="http://schemas.microsoft.com/office/drawing/2014/main" val="2084772042"/>
                    </a:ext>
                  </a:extLst>
                </a:gridCol>
                <a:gridCol w="965200">
                  <a:extLst>
                    <a:ext uri="{9D8B030D-6E8A-4147-A177-3AD203B41FA5}">
                      <a16:colId xmlns:a16="http://schemas.microsoft.com/office/drawing/2014/main" val="654236387"/>
                    </a:ext>
                  </a:extLst>
                </a:gridCol>
                <a:gridCol w="944881">
                  <a:extLst>
                    <a:ext uri="{9D8B030D-6E8A-4147-A177-3AD203B41FA5}">
                      <a16:colId xmlns:a16="http://schemas.microsoft.com/office/drawing/2014/main" val="439853903"/>
                    </a:ext>
                  </a:extLst>
                </a:gridCol>
              </a:tblGrid>
              <a:tr h="595503">
                <a:tc>
                  <a:txBody>
                    <a:bodyPr/>
                    <a:lstStyle/>
                    <a:p>
                      <a:pPr fontAlgn="base"/>
                      <a:r>
                        <a:rPr lang="ru-KZ" sz="1100" dirty="0">
                          <a:solidFill>
                            <a:srgbClr val="000000"/>
                          </a:solidFill>
                          <a:effectLst/>
                          <a:latin typeface="Courier New" panose="02070309020205020404" pitchFamily="49" charset="0"/>
                        </a:rPr>
                        <a:t>3552</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RU" sz="1100" dirty="0">
                          <a:solidFill>
                            <a:srgbClr val="000000"/>
                          </a:solidFill>
                          <a:effectLst/>
                          <a:latin typeface="Courier New" panose="02070309020205020404" pitchFamily="49" charset="0"/>
                        </a:rPr>
                        <a:t>Метадон</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RU" sz="1100" dirty="0">
                          <a:solidFill>
                            <a:srgbClr val="000000"/>
                          </a:solidFill>
                          <a:effectLst/>
                          <a:latin typeface="Courier New" panose="02070309020205020404" pitchFamily="49" charset="0"/>
                        </a:rPr>
                        <a:t>Метадон</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RU" sz="1100" dirty="0">
                          <a:solidFill>
                            <a:srgbClr val="000000"/>
                          </a:solidFill>
                          <a:effectLst/>
                          <a:latin typeface="Courier New" panose="02070309020205020404" pitchFamily="49" charset="0"/>
                        </a:rPr>
                        <a:t>Раствор для орального применения, 5 мг/мл, 1000 мл, №1</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RU" sz="1100" dirty="0" err="1">
                          <a:solidFill>
                            <a:srgbClr val="000000"/>
                          </a:solidFill>
                          <a:effectLst/>
                          <a:latin typeface="Courier New" panose="02070309020205020404" pitchFamily="49" charset="0"/>
                        </a:rPr>
                        <a:t>Л.Молтени</a:t>
                      </a:r>
                      <a:r>
                        <a:rPr lang="ru-RU" sz="1100" dirty="0">
                          <a:solidFill>
                            <a:srgbClr val="000000"/>
                          </a:solidFill>
                          <a:effectLst/>
                          <a:latin typeface="Courier New" panose="02070309020205020404" pitchFamily="49" charset="0"/>
                        </a:rPr>
                        <a:t> и К. дей Ф. Лии </a:t>
                      </a:r>
                      <a:r>
                        <a:rPr lang="ru-RU" sz="1100" dirty="0" err="1">
                          <a:solidFill>
                            <a:srgbClr val="000000"/>
                          </a:solidFill>
                          <a:effectLst/>
                          <a:latin typeface="Courier New" panose="02070309020205020404" pitchFamily="49" charset="0"/>
                        </a:rPr>
                        <a:t>Аллити</a:t>
                      </a:r>
                      <a:r>
                        <a:rPr lang="ru-RU" sz="1100" dirty="0">
                          <a:solidFill>
                            <a:srgbClr val="000000"/>
                          </a:solidFill>
                          <a:effectLst/>
                          <a:latin typeface="Courier New" panose="02070309020205020404" pitchFamily="49" charset="0"/>
                        </a:rPr>
                        <a:t> </a:t>
                      </a:r>
                      <a:r>
                        <a:rPr lang="ru-RU" sz="1100" dirty="0" err="1">
                          <a:solidFill>
                            <a:srgbClr val="000000"/>
                          </a:solidFill>
                          <a:effectLst/>
                          <a:latin typeface="Courier New" panose="02070309020205020404" pitchFamily="49" charset="0"/>
                        </a:rPr>
                        <a:t>Сочиета</a:t>
                      </a:r>
                      <a:r>
                        <a:rPr lang="ru-RU" sz="1100" dirty="0">
                          <a:solidFill>
                            <a:srgbClr val="000000"/>
                          </a:solidFill>
                          <a:effectLst/>
                          <a:latin typeface="Courier New" panose="02070309020205020404" pitchFamily="49" charset="0"/>
                        </a:rPr>
                        <a:t> ди </a:t>
                      </a:r>
                      <a:r>
                        <a:rPr lang="ru-RU" sz="1100" dirty="0" err="1">
                          <a:solidFill>
                            <a:srgbClr val="000000"/>
                          </a:solidFill>
                          <a:effectLst/>
                          <a:latin typeface="Courier New" panose="02070309020205020404" pitchFamily="49" charset="0"/>
                        </a:rPr>
                        <a:t>Езерчицио</a:t>
                      </a:r>
                      <a:r>
                        <a:rPr lang="ru-RU" sz="1100" dirty="0">
                          <a:solidFill>
                            <a:srgbClr val="000000"/>
                          </a:solidFill>
                          <a:effectLst/>
                          <a:latin typeface="Courier New" panose="02070309020205020404" pitchFamily="49" charset="0"/>
                        </a:rPr>
                        <a:t> </a:t>
                      </a:r>
                      <a:r>
                        <a:rPr lang="ru-RU" sz="1100" dirty="0" err="1">
                          <a:solidFill>
                            <a:srgbClr val="000000"/>
                          </a:solidFill>
                          <a:effectLst/>
                          <a:latin typeface="Courier New" panose="02070309020205020404" pitchFamily="49" charset="0"/>
                        </a:rPr>
                        <a:t>С.п.А</a:t>
                      </a:r>
                      <a:r>
                        <a:rPr lang="ru-RU" sz="1100" dirty="0">
                          <a:solidFill>
                            <a:srgbClr val="000000"/>
                          </a:solidFill>
                          <a:effectLst/>
                          <a:latin typeface="Courier New" panose="02070309020205020404" pitchFamily="49" charset="0"/>
                        </a:rPr>
                        <a:t>.</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RU" sz="1100" dirty="0">
                          <a:solidFill>
                            <a:srgbClr val="000000"/>
                          </a:solidFill>
                          <a:effectLst/>
                          <a:latin typeface="Courier New" panose="02070309020205020404" pitchFamily="49" charset="0"/>
                        </a:rPr>
                        <a:t>РК-ЛС-5№121922</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KZ" sz="1100" dirty="0">
                          <a:solidFill>
                            <a:srgbClr val="000000"/>
                          </a:solidFill>
                          <a:effectLst/>
                          <a:latin typeface="Courier New" panose="02070309020205020404" pitchFamily="49" charset="0"/>
                        </a:rPr>
                        <a:t>14 766,22</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KZ" sz="1100" dirty="0">
                          <a:solidFill>
                            <a:srgbClr val="FF0000"/>
                          </a:solidFill>
                          <a:effectLst/>
                          <a:latin typeface="Courier New" panose="02070309020205020404" pitchFamily="49" charset="0"/>
                        </a:rPr>
                        <a:t>22 650,36</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KZ" sz="1100" dirty="0">
                          <a:solidFill>
                            <a:srgbClr val="000000"/>
                          </a:solidFill>
                          <a:effectLst/>
                          <a:latin typeface="Courier New" panose="02070309020205020404" pitchFamily="49" charset="0"/>
                        </a:rPr>
                        <a:t>27 180,43</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extLst>
                  <a:ext uri="{0D108BD9-81ED-4DB2-BD59-A6C34878D82A}">
                    <a16:rowId xmlns:a16="http://schemas.microsoft.com/office/drawing/2014/main" val="2242066011"/>
                  </a:ext>
                </a:extLst>
              </a:tr>
            </a:tbl>
          </a:graphicData>
        </a:graphic>
      </p:graphicFrame>
      <p:sp>
        <p:nvSpPr>
          <p:cNvPr id="22" name="TextBox 21">
            <a:extLst>
              <a:ext uri="{FF2B5EF4-FFF2-40B4-BE49-F238E27FC236}">
                <a16:creationId xmlns:a16="http://schemas.microsoft.com/office/drawing/2014/main" id="{10200742-6B3D-D201-9753-41DDEB352C0F}"/>
              </a:ext>
            </a:extLst>
          </p:cNvPr>
          <p:cNvSpPr txBox="1"/>
          <p:nvPr/>
        </p:nvSpPr>
        <p:spPr>
          <a:xfrm>
            <a:off x="1202261" y="4972721"/>
            <a:ext cx="10075332" cy="1077218"/>
          </a:xfrm>
          <a:prstGeom prst="rect">
            <a:avLst/>
          </a:prstGeom>
          <a:noFill/>
        </p:spPr>
        <p:txBody>
          <a:bodyPr wrap="square">
            <a:spAutoFit/>
          </a:bodyPr>
          <a:lstStyle/>
          <a:p>
            <a:pPr algn="just"/>
            <a:r>
              <a:rPr lang="ru-RU" sz="1600" dirty="0"/>
              <a:t>Приказ Министра здравоохранения Республики Казахстан от 5 августа 2021 года № ҚР ДСМ -77 «Об утверждении предельных цен на торговое наименование лекарственных средств и медицинских изделий в рамках </a:t>
            </a:r>
            <a:r>
              <a:rPr lang="ru-RU" sz="1600" dirty="0">
                <a:solidFill>
                  <a:srgbClr val="FF0000"/>
                </a:solidFill>
              </a:rPr>
              <a:t>гарантированного объема бесплатной медицинской помощи </a:t>
            </a:r>
            <a:r>
              <a:rPr lang="ru-RU" sz="1600" dirty="0"/>
              <a:t>и (или) в системе обязательного социального медицинского страхования»</a:t>
            </a:r>
            <a:endParaRPr lang="LID4096" sz="1600" dirty="0"/>
          </a:p>
        </p:txBody>
      </p:sp>
      <p:graphicFrame>
        <p:nvGraphicFramePr>
          <p:cNvPr id="23" name="Таблица 22">
            <a:extLst>
              <a:ext uri="{FF2B5EF4-FFF2-40B4-BE49-F238E27FC236}">
                <a16:creationId xmlns:a16="http://schemas.microsoft.com/office/drawing/2014/main" id="{8D788349-CFE2-6CCD-725F-0E3C05D0B2B5}"/>
              </a:ext>
            </a:extLst>
          </p:cNvPr>
          <p:cNvGraphicFramePr>
            <a:graphicFrameLocks noGrp="1"/>
          </p:cNvGraphicFramePr>
          <p:nvPr>
            <p:extLst>
              <p:ext uri="{D42A27DB-BD31-4B8C-83A1-F6EECF244321}">
                <p14:modId xmlns:p14="http://schemas.microsoft.com/office/powerpoint/2010/main" val="466374445"/>
              </p:ext>
            </p:extLst>
          </p:nvPr>
        </p:nvGraphicFramePr>
        <p:xfrm>
          <a:off x="1283538" y="6095060"/>
          <a:ext cx="9711276" cy="567116"/>
        </p:xfrm>
        <a:graphic>
          <a:graphicData uri="http://schemas.openxmlformats.org/drawingml/2006/table">
            <a:tbl>
              <a:tblPr/>
              <a:tblGrid>
                <a:gridCol w="564732">
                  <a:extLst>
                    <a:ext uri="{9D8B030D-6E8A-4147-A177-3AD203B41FA5}">
                      <a16:colId xmlns:a16="http://schemas.microsoft.com/office/drawing/2014/main" val="1894838827"/>
                    </a:ext>
                  </a:extLst>
                </a:gridCol>
                <a:gridCol w="795867">
                  <a:extLst>
                    <a:ext uri="{9D8B030D-6E8A-4147-A177-3AD203B41FA5}">
                      <a16:colId xmlns:a16="http://schemas.microsoft.com/office/drawing/2014/main" val="2038596398"/>
                    </a:ext>
                  </a:extLst>
                </a:gridCol>
                <a:gridCol w="753533">
                  <a:extLst>
                    <a:ext uri="{9D8B030D-6E8A-4147-A177-3AD203B41FA5}">
                      <a16:colId xmlns:a16="http://schemas.microsoft.com/office/drawing/2014/main" val="2523603352"/>
                    </a:ext>
                  </a:extLst>
                </a:gridCol>
                <a:gridCol w="2904067">
                  <a:extLst>
                    <a:ext uri="{9D8B030D-6E8A-4147-A177-3AD203B41FA5}">
                      <a16:colId xmlns:a16="http://schemas.microsoft.com/office/drawing/2014/main" val="396733171"/>
                    </a:ext>
                  </a:extLst>
                </a:gridCol>
                <a:gridCol w="3074531">
                  <a:extLst>
                    <a:ext uri="{9D8B030D-6E8A-4147-A177-3AD203B41FA5}">
                      <a16:colId xmlns:a16="http://schemas.microsoft.com/office/drawing/2014/main" val="3978137088"/>
                    </a:ext>
                  </a:extLst>
                </a:gridCol>
                <a:gridCol w="1618546">
                  <a:extLst>
                    <a:ext uri="{9D8B030D-6E8A-4147-A177-3AD203B41FA5}">
                      <a16:colId xmlns:a16="http://schemas.microsoft.com/office/drawing/2014/main" val="1976790900"/>
                    </a:ext>
                  </a:extLst>
                </a:gridCol>
              </a:tblGrid>
              <a:tr h="567116">
                <a:tc>
                  <a:txBody>
                    <a:bodyPr/>
                    <a:lstStyle/>
                    <a:p>
                      <a:pPr fontAlgn="base"/>
                      <a:r>
                        <a:rPr lang="ru-KZ" sz="1200" dirty="0">
                          <a:solidFill>
                            <a:srgbClr val="000000"/>
                          </a:solidFill>
                          <a:effectLst/>
                          <a:latin typeface="Courier New" panose="02070309020205020404" pitchFamily="49" charset="0"/>
                        </a:rPr>
                        <a:t>1548</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en-US" sz="1200" dirty="0">
                          <a:solidFill>
                            <a:srgbClr val="000000"/>
                          </a:solidFill>
                          <a:effectLst/>
                          <a:latin typeface="Courier New" panose="02070309020205020404" pitchFamily="49" charset="0"/>
                        </a:rPr>
                        <a:t>N07BC02</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RU" sz="1200" dirty="0">
                          <a:solidFill>
                            <a:srgbClr val="000000"/>
                          </a:solidFill>
                          <a:effectLst/>
                          <a:latin typeface="Courier New" panose="02070309020205020404" pitchFamily="49" charset="0"/>
                        </a:rPr>
                        <a:t>Метадон</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RU" sz="1200" dirty="0">
                          <a:solidFill>
                            <a:srgbClr val="000000"/>
                          </a:solidFill>
                          <a:effectLst/>
                          <a:latin typeface="Courier New" panose="02070309020205020404" pitchFamily="49" charset="0"/>
                        </a:rPr>
                        <a:t>раствор для орального применения, 5 мг/мл, 1000 мл</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RU" sz="1200" dirty="0">
                          <a:solidFill>
                            <a:srgbClr val="000000"/>
                          </a:solidFill>
                          <a:effectLst/>
                          <a:latin typeface="Courier New" panose="02070309020205020404" pitchFamily="49" charset="0"/>
                        </a:rPr>
                        <a:t>флакон</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tc>
                  <a:txBody>
                    <a:bodyPr/>
                    <a:lstStyle/>
                    <a:p>
                      <a:pPr fontAlgn="base"/>
                      <a:r>
                        <a:rPr lang="ru-KZ" sz="1200" dirty="0">
                          <a:solidFill>
                            <a:srgbClr val="FF0000"/>
                          </a:solidFill>
                          <a:effectLst/>
                          <a:latin typeface="Courier New" panose="02070309020205020404" pitchFamily="49" charset="0"/>
                        </a:rPr>
                        <a:t>16 919,47</a:t>
                      </a:r>
                    </a:p>
                  </a:txBody>
                  <a:tcPr marL="43701" marR="43701" marT="26220" marB="26220">
                    <a:lnL w="9525" cap="flat" cmpd="sng" algn="ctr">
                      <a:solidFill>
                        <a:srgbClr val="CFCFCF"/>
                      </a:solidFill>
                      <a:prstDash val="solid"/>
                      <a:round/>
                      <a:headEnd type="none" w="med" len="med"/>
                      <a:tailEnd type="none" w="med" len="med"/>
                    </a:lnL>
                    <a:lnR w="9525" cap="flat" cmpd="sng" algn="ctr">
                      <a:solidFill>
                        <a:srgbClr val="CFCFCF"/>
                      </a:solidFill>
                      <a:prstDash val="solid"/>
                      <a:round/>
                      <a:headEnd type="none" w="med" len="med"/>
                      <a:tailEnd type="none" w="med" len="med"/>
                    </a:lnR>
                    <a:lnT w="9525" cap="flat" cmpd="sng" algn="ctr">
                      <a:solidFill>
                        <a:srgbClr val="CFCFCF"/>
                      </a:solidFill>
                      <a:prstDash val="solid"/>
                      <a:round/>
                      <a:headEnd type="none" w="med" len="med"/>
                      <a:tailEnd type="none" w="med" len="med"/>
                    </a:lnT>
                    <a:lnB w="9525" cap="flat" cmpd="sng" algn="ctr">
                      <a:solidFill>
                        <a:srgbClr val="CFCFCF"/>
                      </a:solidFill>
                      <a:prstDash val="solid"/>
                      <a:round/>
                      <a:headEnd type="none" w="med" len="med"/>
                      <a:tailEnd type="none" w="med" len="med"/>
                    </a:lnB>
                    <a:solidFill>
                      <a:srgbClr val="FFFFFF"/>
                    </a:solidFill>
                  </a:tcPr>
                </a:tc>
                <a:extLst>
                  <a:ext uri="{0D108BD9-81ED-4DB2-BD59-A6C34878D82A}">
                    <a16:rowId xmlns:a16="http://schemas.microsoft.com/office/drawing/2014/main" val="280935034"/>
                  </a:ext>
                </a:extLst>
              </a:tr>
            </a:tbl>
          </a:graphicData>
        </a:graphic>
      </p:graphicFrame>
    </p:spTree>
    <p:extLst>
      <p:ext uri="{BB962C8B-B14F-4D97-AF65-F5344CB8AC3E}">
        <p14:creationId xmlns:p14="http://schemas.microsoft.com/office/powerpoint/2010/main" val="3210289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CEA7F3BA-2656-9E37-EBD0-7E278FC29B7C}"/>
              </a:ext>
            </a:extLst>
          </p:cNvPr>
          <p:cNvPicPr>
            <a:picLocks noChangeAspect="1"/>
          </p:cNvPicPr>
          <p:nvPr/>
        </p:nvPicPr>
        <p:blipFill>
          <a:blip r:embed="rId2"/>
          <a:stretch>
            <a:fillRect/>
          </a:stretch>
        </p:blipFill>
        <p:spPr>
          <a:xfrm>
            <a:off x="9719734" y="22661"/>
            <a:ext cx="1557866" cy="618564"/>
          </a:xfrm>
          <a:prstGeom prst="rect">
            <a:avLst/>
          </a:prstGeom>
        </p:spPr>
      </p:pic>
      <p:sp>
        <p:nvSpPr>
          <p:cNvPr id="5" name="Заголовок 1">
            <a:extLst>
              <a:ext uri="{FF2B5EF4-FFF2-40B4-BE49-F238E27FC236}">
                <a16:creationId xmlns:a16="http://schemas.microsoft.com/office/drawing/2014/main" id="{C31B3A68-3A48-55D7-B819-04CF29CD5F48}"/>
              </a:ext>
            </a:extLst>
          </p:cNvPr>
          <p:cNvSpPr>
            <a:spLocks noGrp="1"/>
          </p:cNvSpPr>
          <p:nvPr>
            <p:ph type="title"/>
          </p:nvPr>
        </p:nvSpPr>
        <p:spPr>
          <a:xfrm>
            <a:off x="2611808" y="808056"/>
            <a:ext cx="7958331" cy="1077229"/>
          </a:xfrm>
        </p:spPr>
        <p:txBody>
          <a:bodyPr/>
          <a:lstStyle/>
          <a:p>
            <a:pPr algn="l"/>
            <a:r>
              <a:rPr lang="ru-RU" dirty="0">
                <a:solidFill>
                  <a:schemeClr val="bg1">
                    <a:lumMod val="10000"/>
                  </a:schemeClr>
                </a:solidFill>
              </a:rPr>
              <a:t>Варианты закупки</a:t>
            </a:r>
            <a:endParaRPr lang="LID4096" dirty="0">
              <a:solidFill>
                <a:schemeClr val="bg1">
                  <a:lumMod val="10000"/>
                </a:schemeClr>
              </a:solidFill>
            </a:endParaRPr>
          </a:p>
        </p:txBody>
      </p:sp>
      <p:sp>
        <p:nvSpPr>
          <p:cNvPr id="6" name="TextBox 5">
            <a:extLst>
              <a:ext uri="{FF2B5EF4-FFF2-40B4-BE49-F238E27FC236}">
                <a16:creationId xmlns:a16="http://schemas.microsoft.com/office/drawing/2014/main" id="{9CB4389C-2B07-50A2-9E66-AF97D6BF6FA6}"/>
              </a:ext>
            </a:extLst>
          </p:cNvPr>
          <p:cNvSpPr txBox="1"/>
          <p:nvPr/>
        </p:nvSpPr>
        <p:spPr>
          <a:xfrm>
            <a:off x="1202265" y="2109801"/>
            <a:ext cx="10075333" cy="369332"/>
          </a:xfrm>
          <a:prstGeom prst="rect">
            <a:avLst/>
          </a:prstGeom>
          <a:noFill/>
        </p:spPr>
        <p:txBody>
          <a:bodyPr wrap="square">
            <a:spAutoFit/>
          </a:bodyPr>
          <a:lstStyle/>
          <a:p>
            <a:pPr algn="just"/>
            <a:r>
              <a:rPr lang="ru-RU" u="sng" dirty="0"/>
              <a:t>Закупка 873 флаконов разовым ввозом по предельной цене через единого дистрибьютора: </a:t>
            </a:r>
            <a:endParaRPr lang="LID4096" u="sng" dirty="0"/>
          </a:p>
        </p:txBody>
      </p:sp>
      <p:sp>
        <p:nvSpPr>
          <p:cNvPr id="12" name="TextBox 11">
            <a:extLst>
              <a:ext uri="{FF2B5EF4-FFF2-40B4-BE49-F238E27FC236}">
                <a16:creationId xmlns:a16="http://schemas.microsoft.com/office/drawing/2014/main" id="{4E9E4218-D628-482D-CA30-8E43E28A4886}"/>
              </a:ext>
            </a:extLst>
          </p:cNvPr>
          <p:cNvSpPr txBox="1"/>
          <p:nvPr/>
        </p:nvSpPr>
        <p:spPr>
          <a:xfrm>
            <a:off x="1202266" y="2573746"/>
            <a:ext cx="10075332" cy="1200329"/>
          </a:xfrm>
          <a:prstGeom prst="rect">
            <a:avLst/>
          </a:prstGeom>
          <a:noFill/>
        </p:spPr>
        <p:txBody>
          <a:bodyPr wrap="square">
            <a:spAutoFit/>
          </a:bodyPr>
          <a:lstStyle/>
          <a:p>
            <a:pPr algn="just"/>
            <a:r>
              <a:rPr lang="ru-RU" dirty="0"/>
              <a:t>У производителя Молтени в наличии 2000 готовых флаконов (в незарегистрированной упаковке), произведенных в мае 2024 года. Медсервис проводит закупку по разовому ввозу через СКФ (873 флакона) по предельной цене. Этот разовый ввоз должен быть полностью принят организациями до конца декабря 2024 года (3-месячный запас по 32 приказу).</a:t>
            </a:r>
            <a:endParaRPr lang="LID4096" dirty="0"/>
          </a:p>
        </p:txBody>
      </p:sp>
      <p:sp>
        <p:nvSpPr>
          <p:cNvPr id="13" name="TextBox 12">
            <a:extLst>
              <a:ext uri="{FF2B5EF4-FFF2-40B4-BE49-F238E27FC236}">
                <a16:creationId xmlns:a16="http://schemas.microsoft.com/office/drawing/2014/main" id="{3DF14C28-F5E8-F0FD-B1F6-97A25315C05D}"/>
              </a:ext>
            </a:extLst>
          </p:cNvPr>
          <p:cNvSpPr txBox="1"/>
          <p:nvPr/>
        </p:nvSpPr>
        <p:spPr>
          <a:xfrm>
            <a:off x="1202265" y="1572317"/>
            <a:ext cx="10075333" cy="369332"/>
          </a:xfrm>
          <a:prstGeom prst="rect">
            <a:avLst/>
          </a:prstGeom>
          <a:noFill/>
        </p:spPr>
        <p:txBody>
          <a:bodyPr wrap="square">
            <a:spAutoFit/>
          </a:bodyPr>
          <a:lstStyle/>
          <a:p>
            <a:pPr algn="just"/>
            <a:r>
              <a:rPr lang="ru-RU" dirty="0"/>
              <a:t>В кабинетах ПТАО запас метадона до октября - декабря 2024 г. </a:t>
            </a:r>
            <a:endParaRPr lang="LID4096" dirty="0"/>
          </a:p>
        </p:txBody>
      </p:sp>
      <p:sp>
        <p:nvSpPr>
          <p:cNvPr id="14" name="TextBox 13">
            <a:extLst>
              <a:ext uri="{FF2B5EF4-FFF2-40B4-BE49-F238E27FC236}">
                <a16:creationId xmlns:a16="http://schemas.microsoft.com/office/drawing/2014/main" id="{1E299694-5B19-1364-39C9-3F76556E09CC}"/>
              </a:ext>
            </a:extLst>
          </p:cNvPr>
          <p:cNvSpPr txBox="1"/>
          <p:nvPr/>
        </p:nvSpPr>
        <p:spPr>
          <a:xfrm>
            <a:off x="1202265" y="3868688"/>
            <a:ext cx="10075333" cy="369332"/>
          </a:xfrm>
          <a:prstGeom prst="rect">
            <a:avLst/>
          </a:prstGeom>
          <a:noFill/>
        </p:spPr>
        <p:txBody>
          <a:bodyPr wrap="square">
            <a:spAutoFit/>
          </a:bodyPr>
          <a:lstStyle/>
          <a:p>
            <a:pPr algn="just"/>
            <a:r>
              <a:rPr lang="ru-RU" u="sng" dirty="0"/>
              <a:t>Закупка 1000 флаконов обычным путем по предельной цене через единого дистрибьютора: </a:t>
            </a:r>
            <a:endParaRPr lang="LID4096" u="sng" dirty="0"/>
          </a:p>
        </p:txBody>
      </p:sp>
      <p:sp>
        <p:nvSpPr>
          <p:cNvPr id="18" name="TextBox 17">
            <a:extLst>
              <a:ext uri="{FF2B5EF4-FFF2-40B4-BE49-F238E27FC236}">
                <a16:creationId xmlns:a16="http://schemas.microsoft.com/office/drawing/2014/main" id="{8586D259-F819-4B2F-9F2F-6DCF593FA0CB}"/>
              </a:ext>
            </a:extLst>
          </p:cNvPr>
          <p:cNvSpPr txBox="1"/>
          <p:nvPr/>
        </p:nvSpPr>
        <p:spPr>
          <a:xfrm>
            <a:off x="1202264" y="4332633"/>
            <a:ext cx="10075331" cy="1754326"/>
          </a:xfrm>
          <a:prstGeom prst="rect">
            <a:avLst/>
          </a:prstGeom>
          <a:noFill/>
        </p:spPr>
        <p:txBody>
          <a:bodyPr wrap="square">
            <a:spAutoFit/>
          </a:bodyPr>
          <a:lstStyle/>
          <a:p>
            <a:pPr algn="just"/>
            <a:r>
              <a:rPr lang="ru-RU" dirty="0"/>
              <a:t>Письма в Молтени:</a:t>
            </a:r>
          </a:p>
          <a:p>
            <a:pPr algn="just"/>
            <a:r>
              <a:rPr lang="ru-RU" dirty="0"/>
              <a:t>1. о казахстанской упаковке для оставшейся 1000 флаконов, тогда Медсервис закупит их обычным образом через СКФ по предельной цене. Для этого, после основной закупки (РВ), СКФ должны объявить дополнительную заявку. Эта партия, так как будет обычным образом закуплена, то может храниться в Медсервисе и они смогут делать поставку в начале 2025 года. Тогда метадона хватит до июня 2025 года.</a:t>
            </a:r>
            <a:endParaRPr lang="LID4096" dirty="0"/>
          </a:p>
        </p:txBody>
      </p:sp>
      <p:sp>
        <p:nvSpPr>
          <p:cNvPr id="19" name="TextBox 18">
            <a:extLst>
              <a:ext uri="{FF2B5EF4-FFF2-40B4-BE49-F238E27FC236}">
                <a16:creationId xmlns:a16="http://schemas.microsoft.com/office/drawing/2014/main" id="{D5FD8620-C3F8-1C67-E410-C83BB3A25A6F}"/>
              </a:ext>
            </a:extLst>
          </p:cNvPr>
          <p:cNvSpPr txBox="1"/>
          <p:nvPr/>
        </p:nvSpPr>
        <p:spPr>
          <a:xfrm>
            <a:off x="1202264" y="6086959"/>
            <a:ext cx="10075331" cy="646331"/>
          </a:xfrm>
          <a:prstGeom prst="rect">
            <a:avLst/>
          </a:prstGeom>
          <a:noFill/>
        </p:spPr>
        <p:txBody>
          <a:bodyPr wrap="square">
            <a:spAutoFit/>
          </a:bodyPr>
          <a:lstStyle/>
          <a:p>
            <a:pPr algn="just"/>
            <a:r>
              <a:rPr lang="ru-RU" dirty="0"/>
              <a:t>2. ускорить процесс создания упаковки в соответствии с новыми правилами маркировки, произвести партию 1000 флаконов и ввезти в Казахстан в декабре 2024 г. </a:t>
            </a:r>
            <a:endParaRPr lang="LID4096" dirty="0"/>
          </a:p>
        </p:txBody>
      </p:sp>
    </p:spTree>
    <p:extLst>
      <p:ext uri="{BB962C8B-B14F-4D97-AF65-F5344CB8AC3E}">
        <p14:creationId xmlns:p14="http://schemas.microsoft.com/office/powerpoint/2010/main" val="1642107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CEA7F3BA-2656-9E37-EBD0-7E278FC29B7C}"/>
              </a:ext>
            </a:extLst>
          </p:cNvPr>
          <p:cNvPicPr>
            <a:picLocks noChangeAspect="1"/>
          </p:cNvPicPr>
          <p:nvPr/>
        </p:nvPicPr>
        <p:blipFill>
          <a:blip r:embed="rId2"/>
          <a:stretch>
            <a:fillRect/>
          </a:stretch>
        </p:blipFill>
        <p:spPr>
          <a:xfrm>
            <a:off x="9719734" y="22661"/>
            <a:ext cx="1557866" cy="618564"/>
          </a:xfrm>
          <a:prstGeom prst="rect">
            <a:avLst/>
          </a:prstGeom>
        </p:spPr>
      </p:pic>
      <p:sp>
        <p:nvSpPr>
          <p:cNvPr id="5" name="Заголовок 1">
            <a:extLst>
              <a:ext uri="{FF2B5EF4-FFF2-40B4-BE49-F238E27FC236}">
                <a16:creationId xmlns:a16="http://schemas.microsoft.com/office/drawing/2014/main" id="{C31B3A68-3A48-55D7-B819-04CF29CD5F48}"/>
              </a:ext>
            </a:extLst>
          </p:cNvPr>
          <p:cNvSpPr>
            <a:spLocks noGrp="1"/>
          </p:cNvSpPr>
          <p:nvPr>
            <p:ph type="title"/>
          </p:nvPr>
        </p:nvSpPr>
        <p:spPr>
          <a:xfrm>
            <a:off x="2611808" y="808056"/>
            <a:ext cx="7958331" cy="1077229"/>
          </a:xfrm>
        </p:spPr>
        <p:txBody>
          <a:bodyPr/>
          <a:lstStyle/>
          <a:p>
            <a:pPr algn="l"/>
            <a:r>
              <a:rPr lang="ru-RU" dirty="0">
                <a:solidFill>
                  <a:schemeClr val="bg1">
                    <a:lumMod val="10000"/>
                  </a:schemeClr>
                </a:solidFill>
              </a:rPr>
              <a:t>Варианты закупки</a:t>
            </a:r>
            <a:endParaRPr lang="LID4096" dirty="0">
              <a:solidFill>
                <a:schemeClr val="bg1">
                  <a:lumMod val="10000"/>
                </a:schemeClr>
              </a:solidFill>
            </a:endParaRPr>
          </a:p>
        </p:txBody>
      </p:sp>
      <p:sp>
        <p:nvSpPr>
          <p:cNvPr id="12" name="TextBox 11">
            <a:extLst>
              <a:ext uri="{FF2B5EF4-FFF2-40B4-BE49-F238E27FC236}">
                <a16:creationId xmlns:a16="http://schemas.microsoft.com/office/drawing/2014/main" id="{4E9E4218-D628-482D-CA30-8E43E28A4886}"/>
              </a:ext>
            </a:extLst>
          </p:cNvPr>
          <p:cNvSpPr txBox="1"/>
          <p:nvPr/>
        </p:nvSpPr>
        <p:spPr>
          <a:xfrm>
            <a:off x="1058334" y="2423096"/>
            <a:ext cx="10075332" cy="3139321"/>
          </a:xfrm>
          <a:prstGeom prst="rect">
            <a:avLst/>
          </a:prstGeom>
          <a:noFill/>
        </p:spPr>
        <p:txBody>
          <a:bodyPr wrap="square">
            <a:spAutoFit/>
          </a:bodyPr>
          <a:lstStyle/>
          <a:p>
            <a:pPr algn="just"/>
            <a:r>
              <a:rPr lang="ru-RU" dirty="0"/>
              <a:t>До выхода Гос. квоты и приказа МВД ввоз в Казахстан наркотических ЛС не проводится. После выхода всех разрешительных документов СКФ привозит всю годовую потребность и тогда она используется в виде переходящего остатка на следующий календарный год.</a:t>
            </a:r>
          </a:p>
          <a:p>
            <a:pPr algn="just"/>
            <a:endParaRPr lang="ru-RU" dirty="0"/>
          </a:p>
          <a:p>
            <a:pPr algn="just"/>
            <a:r>
              <a:rPr lang="ru-RU" dirty="0"/>
              <a:t>К июню 2025 года должна быть организована закупка метадона на 2025 год.</a:t>
            </a:r>
          </a:p>
          <a:p>
            <a:pPr algn="just"/>
            <a:endParaRPr lang="ru-RU" dirty="0"/>
          </a:p>
          <a:p>
            <a:pPr algn="just"/>
            <a:r>
              <a:rPr lang="ru-RU" dirty="0"/>
              <a:t>Проведены встречи с ДЛП, СКФ, Медсервис. Необходимо изменить порядок формирования наценки на наркотические ЛС с учетом затрат на маркировку, ВОХР и др. Тогда цены будут более привлекательные для поставщиков.</a:t>
            </a:r>
          </a:p>
          <a:p>
            <a:pPr algn="just"/>
            <a:endParaRPr lang="ru-RU" dirty="0"/>
          </a:p>
          <a:p>
            <a:pPr algn="just"/>
            <a:r>
              <a:rPr lang="ru-RU" dirty="0"/>
              <a:t>Молтени подали заявку на перерегистрацию цены, она будет утверждена в 2025 году. </a:t>
            </a:r>
          </a:p>
        </p:txBody>
      </p:sp>
      <p:sp>
        <p:nvSpPr>
          <p:cNvPr id="2" name="TextBox 1">
            <a:extLst>
              <a:ext uri="{FF2B5EF4-FFF2-40B4-BE49-F238E27FC236}">
                <a16:creationId xmlns:a16="http://schemas.microsoft.com/office/drawing/2014/main" id="{FC315FD9-B514-A8D3-10A8-40815E7F9340}"/>
              </a:ext>
            </a:extLst>
          </p:cNvPr>
          <p:cNvSpPr txBox="1"/>
          <p:nvPr/>
        </p:nvSpPr>
        <p:spPr>
          <a:xfrm>
            <a:off x="1058334" y="1885285"/>
            <a:ext cx="10075333" cy="369332"/>
          </a:xfrm>
          <a:prstGeom prst="rect">
            <a:avLst/>
          </a:prstGeom>
          <a:noFill/>
        </p:spPr>
        <p:txBody>
          <a:bodyPr wrap="square">
            <a:spAutoFit/>
          </a:bodyPr>
          <a:lstStyle/>
          <a:p>
            <a:pPr algn="just"/>
            <a:r>
              <a:rPr lang="ru-RU" u="sng" dirty="0"/>
              <a:t>Закупка в 2025 г. обычным путем по предельной цене через единого дистрибьютора: </a:t>
            </a:r>
            <a:endParaRPr lang="LID4096" u="sng" dirty="0"/>
          </a:p>
        </p:txBody>
      </p:sp>
    </p:spTree>
    <p:extLst>
      <p:ext uri="{BB962C8B-B14F-4D97-AF65-F5344CB8AC3E}">
        <p14:creationId xmlns:p14="http://schemas.microsoft.com/office/powerpoint/2010/main" val="3258444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7D44DC2-34E2-FE2A-2CA7-FCBB8D1AFC83}"/>
              </a:ext>
            </a:extLst>
          </p:cNvPr>
          <p:cNvSpPr>
            <a:spLocks noGrp="1"/>
          </p:cNvSpPr>
          <p:nvPr>
            <p:ph idx="1"/>
          </p:nvPr>
        </p:nvSpPr>
        <p:spPr>
          <a:xfrm>
            <a:off x="1554397" y="2690437"/>
            <a:ext cx="9723201" cy="987417"/>
          </a:xfrm>
        </p:spPr>
        <p:txBody>
          <a:bodyPr/>
          <a:lstStyle/>
          <a:p>
            <a:r>
              <a:rPr lang="ru-RU" dirty="0"/>
              <a:t>При отсутствии закупки в декабре 2024 г. обычным путем ожидается перерыв в поставке метадона до июня 2025 г.</a:t>
            </a:r>
            <a:endParaRPr lang="LID4096" dirty="0"/>
          </a:p>
        </p:txBody>
      </p:sp>
      <p:pic>
        <p:nvPicPr>
          <p:cNvPr id="4" name="Рисунок 3">
            <a:extLst>
              <a:ext uri="{FF2B5EF4-FFF2-40B4-BE49-F238E27FC236}">
                <a16:creationId xmlns:a16="http://schemas.microsoft.com/office/drawing/2014/main" id="{CEA7F3BA-2656-9E37-EBD0-7E278FC29B7C}"/>
              </a:ext>
            </a:extLst>
          </p:cNvPr>
          <p:cNvPicPr>
            <a:picLocks noChangeAspect="1"/>
          </p:cNvPicPr>
          <p:nvPr/>
        </p:nvPicPr>
        <p:blipFill>
          <a:blip r:embed="rId2"/>
          <a:stretch>
            <a:fillRect/>
          </a:stretch>
        </p:blipFill>
        <p:spPr>
          <a:xfrm>
            <a:off x="9719734" y="22661"/>
            <a:ext cx="1557866" cy="618564"/>
          </a:xfrm>
          <a:prstGeom prst="rect">
            <a:avLst/>
          </a:prstGeom>
        </p:spPr>
      </p:pic>
      <p:sp>
        <p:nvSpPr>
          <p:cNvPr id="5" name="Заголовок 1">
            <a:extLst>
              <a:ext uri="{FF2B5EF4-FFF2-40B4-BE49-F238E27FC236}">
                <a16:creationId xmlns:a16="http://schemas.microsoft.com/office/drawing/2014/main" id="{6E881B70-E16F-56E9-C50F-B9AD0A81FF61}"/>
              </a:ext>
            </a:extLst>
          </p:cNvPr>
          <p:cNvSpPr>
            <a:spLocks noGrp="1"/>
          </p:cNvSpPr>
          <p:nvPr>
            <p:ph type="title"/>
          </p:nvPr>
        </p:nvSpPr>
        <p:spPr>
          <a:xfrm>
            <a:off x="2611808" y="808056"/>
            <a:ext cx="7958331" cy="1077229"/>
          </a:xfrm>
        </p:spPr>
        <p:txBody>
          <a:bodyPr/>
          <a:lstStyle/>
          <a:p>
            <a:pPr algn="l"/>
            <a:r>
              <a:rPr lang="ru-RU" dirty="0">
                <a:solidFill>
                  <a:schemeClr val="bg1">
                    <a:lumMod val="10000"/>
                  </a:schemeClr>
                </a:solidFill>
              </a:rPr>
              <a:t>Риски</a:t>
            </a:r>
            <a:endParaRPr lang="LID4096" dirty="0">
              <a:solidFill>
                <a:schemeClr val="bg1">
                  <a:lumMod val="10000"/>
                </a:schemeClr>
              </a:solidFill>
            </a:endParaRPr>
          </a:p>
        </p:txBody>
      </p:sp>
      <p:sp>
        <p:nvSpPr>
          <p:cNvPr id="6" name="Объект 2">
            <a:extLst>
              <a:ext uri="{FF2B5EF4-FFF2-40B4-BE49-F238E27FC236}">
                <a16:creationId xmlns:a16="http://schemas.microsoft.com/office/drawing/2014/main" id="{C6869DE8-8F0D-9D01-3F3C-41C80EFA8179}"/>
              </a:ext>
            </a:extLst>
          </p:cNvPr>
          <p:cNvSpPr txBox="1">
            <a:spLocks/>
          </p:cNvSpPr>
          <p:nvPr/>
        </p:nvSpPr>
        <p:spPr>
          <a:xfrm>
            <a:off x="1554398" y="1753820"/>
            <a:ext cx="9723201" cy="987417"/>
          </a:xfrm>
          <a:prstGeom prst="rect">
            <a:avLst/>
          </a:prstGeom>
        </p:spPr>
        <p:txBody>
          <a:bodyPr vert="horz" lIns="91440" tIns="45720" rIns="91440" bIns="45720" rtlCol="0" anchor="ctr">
            <a:normAutofit/>
          </a:bodyPr>
          <a:lst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a:lstStyle>
          <a:p>
            <a:r>
              <a:rPr lang="ru-RU" dirty="0"/>
              <a:t>Молтени не смогут переупаковать имеющиеся флаконы или не успеют произвести упаковку по новым правилам маркировки.</a:t>
            </a:r>
            <a:endParaRPr lang="LID4096" dirty="0"/>
          </a:p>
        </p:txBody>
      </p:sp>
      <p:sp>
        <p:nvSpPr>
          <p:cNvPr id="7" name="Объект 2">
            <a:extLst>
              <a:ext uri="{FF2B5EF4-FFF2-40B4-BE49-F238E27FC236}">
                <a16:creationId xmlns:a16="http://schemas.microsoft.com/office/drawing/2014/main" id="{2EFBE906-143F-2F10-93D4-327A7FEC1007}"/>
              </a:ext>
            </a:extLst>
          </p:cNvPr>
          <p:cNvSpPr txBox="1">
            <a:spLocks/>
          </p:cNvSpPr>
          <p:nvPr/>
        </p:nvSpPr>
        <p:spPr>
          <a:xfrm>
            <a:off x="1554396" y="3687001"/>
            <a:ext cx="9723201" cy="987417"/>
          </a:xfrm>
          <a:prstGeom prst="rect">
            <a:avLst/>
          </a:prstGeom>
        </p:spPr>
        <p:txBody>
          <a:bodyPr vert="horz" lIns="91440" tIns="45720" rIns="91440" bIns="45720" rtlCol="0" anchor="ctr">
            <a:normAutofit/>
          </a:bodyPr>
          <a:lst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a:lstStyle>
          <a:p>
            <a:r>
              <a:rPr lang="ru-RU" dirty="0"/>
              <a:t>Плановый выход пациентов (снижение по 5 мг/</a:t>
            </a:r>
            <a:r>
              <a:rPr lang="ru-RU" dirty="0" err="1"/>
              <a:t>нед</a:t>
            </a:r>
            <a:r>
              <a:rPr lang="ru-RU" dirty="0"/>
              <a:t>, со 100 мг до 20 мг в течение 4 месяцев) </a:t>
            </a:r>
            <a:endParaRPr lang="LID4096" dirty="0"/>
          </a:p>
        </p:txBody>
      </p:sp>
      <p:sp>
        <p:nvSpPr>
          <p:cNvPr id="8" name="Объект 2">
            <a:extLst>
              <a:ext uri="{FF2B5EF4-FFF2-40B4-BE49-F238E27FC236}">
                <a16:creationId xmlns:a16="http://schemas.microsoft.com/office/drawing/2014/main" id="{FEF07468-822D-9BBD-29EE-5D9C20B947C3}"/>
              </a:ext>
            </a:extLst>
          </p:cNvPr>
          <p:cNvSpPr txBox="1">
            <a:spLocks/>
          </p:cNvSpPr>
          <p:nvPr/>
        </p:nvSpPr>
        <p:spPr>
          <a:xfrm>
            <a:off x="1554396" y="4492971"/>
            <a:ext cx="9723201" cy="987417"/>
          </a:xfrm>
          <a:prstGeom prst="rect">
            <a:avLst/>
          </a:prstGeom>
        </p:spPr>
        <p:txBody>
          <a:bodyPr vert="horz" lIns="91440" tIns="45720" rIns="91440" bIns="45720" rtlCol="0" anchor="ctr">
            <a:normAutofit/>
          </a:bodyPr>
          <a:lst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a:lstStyle>
          <a:p>
            <a:r>
              <a:rPr lang="ru-RU" dirty="0"/>
              <a:t>После проведения закупки в 2025 г., возобновить прием пациентов</a:t>
            </a:r>
            <a:endParaRPr lang="LID4096" dirty="0"/>
          </a:p>
        </p:txBody>
      </p:sp>
    </p:spTree>
    <p:extLst>
      <p:ext uri="{BB962C8B-B14F-4D97-AF65-F5344CB8AC3E}">
        <p14:creationId xmlns:p14="http://schemas.microsoft.com/office/powerpoint/2010/main" val="30069253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эдисон">
  <a:themeElements>
    <a:clrScheme name="Другая 4">
      <a:dk1>
        <a:srgbClr val="B9D6F6"/>
      </a:dk1>
      <a:lt1>
        <a:sysClr val="window" lastClr="FFFFFF"/>
      </a:lt1>
      <a:dk2>
        <a:srgbClr val="A7C3DC"/>
      </a:dk2>
      <a:lt2>
        <a:srgbClr val="C2F5FC"/>
      </a:lt2>
      <a:accent1>
        <a:srgbClr val="4091F3"/>
      </a:accent1>
      <a:accent2>
        <a:srgbClr val="8BBCF1"/>
      </a:accent2>
      <a:accent3>
        <a:srgbClr val="CB6A6A"/>
      </a:accent3>
      <a:accent4>
        <a:srgbClr val="C567AF"/>
      </a:accent4>
      <a:accent5>
        <a:srgbClr val="A684F9"/>
      </a:accent5>
      <a:accent6>
        <a:srgbClr val="A9ACEE"/>
      </a:accent6>
      <a:hlink>
        <a:srgbClr val="6D9CC5"/>
      </a:hlink>
      <a:folHlink>
        <a:srgbClr val="6D82A0"/>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178B2DAB-5DDE-4060-A857-D2E1CDA9250F}"/>
    </a:ext>
  </a:extLst>
</a:theme>
</file>

<file path=docProps/app.xml><?xml version="1.0" encoding="utf-8"?>
<Properties xmlns="http://schemas.openxmlformats.org/officeDocument/2006/extended-properties" xmlns:vt="http://schemas.openxmlformats.org/officeDocument/2006/docPropsVTypes">
  <Template>TM16401375[[fn=Мэдисон]]</Template>
  <TotalTime>144</TotalTime>
  <Words>626</Words>
  <Application>Microsoft Office PowerPoint</Application>
  <PresentationFormat>Широкоэкранный</PresentationFormat>
  <Paragraphs>45</Paragraphs>
  <Slides>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vt:i4>
      </vt:variant>
    </vt:vector>
  </HeadingPairs>
  <TitlesOfParts>
    <vt:vector size="11" baseType="lpstr">
      <vt:lpstr>Arial</vt:lpstr>
      <vt:lpstr>Courier New</vt:lpstr>
      <vt:lpstr>MS Shell Dlg 2</vt:lpstr>
      <vt:lpstr>Wingdings</vt:lpstr>
      <vt:lpstr>Wingdings 3</vt:lpstr>
      <vt:lpstr>Мэдисон</vt:lpstr>
      <vt:lpstr>Организация государственной закупки метадона</vt:lpstr>
      <vt:lpstr>Приказы</vt:lpstr>
      <vt:lpstr>Варианты закупки</vt:lpstr>
      <vt:lpstr>Варианты закупки</vt:lpstr>
      <vt:lpstr>Риски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Nadezhda Cherchenko</dc:creator>
  <cp:lastModifiedBy>Nadezhda Cherchenko</cp:lastModifiedBy>
  <cp:revision>4</cp:revision>
  <dcterms:created xsi:type="dcterms:W3CDTF">2024-07-15T07:40:23Z</dcterms:created>
  <dcterms:modified xsi:type="dcterms:W3CDTF">2024-07-15T10:04:58Z</dcterms:modified>
</cp:coreProperties>
</file>