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72" r:id="rId4"/>
    <p:sldId id="258" r:id="rId5"/>
    <p:sldId id="278" r:id="rId6"/>
    <p:sldId id="273" r:id="rId7"/>
    <p:sldId id="264" r:id="rId8"/>
    <p:sldId id="265" r:id="rId9"/>
    <p:sldId id="274" r:id="rId10"/>
    <p:sldId id="266" r:id="rId11"/>
    <p:sldId id="267" r:id="rId12"/>
    <p:sldId id="260" r:id="rId13"/>
    <p:sldId id="279" r:id="rId14"/>
    <p:sldId id="268" r:id="rId15"/>
    <p:sldId id="269" r:id="rId16"/>
    <p:sldId id="270" r:id="rId17"/>
    <p:sldId id="277" r:id="rId18"/>
    <p:sldId id="280" r:id="rId19"/>
    <p:sldId id="281" r:id="rId20"/>
    <p:sldId id="282" r:id="rId21"/>
    <p:sldId id="271" r:id="rId22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06" autoAdjust="0"/>
  </p:normalViewPr>
  <p:slideViewPr>
    <p:cSldViewPr snapToGrid="0">
      <p:cViewPr varScale="1">
        <p:scale>
          <a:sx n="61" d="100"/>
          <a:sy n="61" d="100"/>
        </p:scale>
        <p:origin x="847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B34B29-F120-44E0-8D6A-BE84E34F273D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F7243-3E06-47BD-9074-5B6347AC8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88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3F89F-9897-4B59-BBC3-B266E11D040E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D65B8-0A6F-450B-A394-6B55632D3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316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D65B8-0A6F-450B-A394-6B55632D3B2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86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D65B8-0A6F-450B-A394-6B55632D3B2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29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D8AE-F9E3-4870-BF32-E9E4C2B2C856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93D9-C29D-4666-866A-8B6DE46D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98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D8AE-F9E3-4870-BF32-E9E4C2B2C856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93D9-C29D-4666-866A-8B6DE46D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88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D8AE-F9E3-4870-BF32-E9E4C2B2C856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93D9-C29D-4666-866A-8B6DE46D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617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D8AE-F9E3-4870-BF32-E9E4C2B2C856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93D9-C29D-4666-866A-8B6DE46D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246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D8AE-F9E3-4870-BF32-E9E4C2B2C856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93D9-C29D-4666-866A-8B6DE46D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78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D8AE-F9E3-4870-BF32-E9E4C2B2C856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93D9-C29D-4666-866A-8B6DE46D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490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D8AE-F9E3-4870-BF32-E9E4C2B2C856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93D9-C29D-4666-866A-8B6DE46D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012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D8AE-F9E3-4870-BF32-E9E4C2B2C856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93D9-C29D-4666-866A-8B6DE46D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88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D8AE-F9E3-4870-BF32-E9E4C2B2C856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93D9-C29D-4666-866A-8B6DE46D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89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D8AE-F9E3-4870-BF32-E9E4C2B2C856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93D9-C29D-4666-866A-8B6DE46D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89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D8AE-F9E3-4870-BF32-E9E4C2B2C856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93D9-C29D-4666-866A-8B6DE46D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986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ED8AE-F9E3-4870-BF32-E9E4C2B2C856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C93D9-C29D-4666-866A-8B6DE46D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03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26301"/>
            <a:ext cx="9144000" cy="2549048"/>
          </a:xfrm>
        </p:spPr>
        <p:txBody>
          <a:bodyPr>
            <a:normAutofit/>
          </a:bodyPr>
          <a:lstStyle/>
          <a:p>
            <a:r>
              <a:rPr lang="ru-RU" sz="4900" b="1" dirty="0" smtClean="0">
                <a:solidFill>
                  <a:schemeClr val="tx1"/>
                </a:solidFill>
                <a:latin typeface="+mn-lt"/>
              </a:rPr>
              <a:t>Проект Концептуальной заявки на грант Глобального фонда по ТБ в РК на 2020-2022 года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60279"/>
            <a:ext cx="9144000" cy="96369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Астана </a:t>
            </a:r>
          </a:p>
          <a:p>
            <a:r>
              <a:rPr lang="ru-RU" sz="2000" b="1" dirty="0" smtClean="0"/>
              <a:t>09 Ноября 2018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36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096" y="51974"/>
            <a:ext cx="10515600" cy="143862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2900" b="1" dirty="0" smtClean="0">
                <a:latin typeface="+mn-lt"/>
              </a:rPr>
              <a:t>Задача 2: Обеспечение устойчивости всеобщего доступа к профилактическим, диагностическим и лечебным услугам хорошего качества на лекарственно-резистентный туберкулез и применение стратегических мер, ориентированных на пациента</a:t>
            </a:r>
            <a:r>
              <a:rPr lang="ru-RU" sz="2900" b="1" dirty="0" smtClean="0"/>
              <a:t/>
            </a:r>
            <a:br>
              <a:rPr lang="ru-RU" sz="2900" b="1" dirty="0" smtClean="0"/>
            </a:br>
            <a:endParaRPr lang="en-US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07" y="1872641"/>
            <a:ext cx="11555260" cy="454694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dirty="0" smtClean="0"/>
              <a:t>2.1 Модуль: МЛУ-ТБ</a:t>
            </a:r>
          </a:p>
          <a:p>
            <a:pPr marL="0" indent="0" algn="just">
              <a:buNone/>
            </a:pPr>
            <a:r>
              <a:rPr lang="ru-RU" sz="2600" b="1" i="1" dirty="0" smtClean="0"/>
              <a:t>2.1.2 Мероприятие: Лечение больных МЛУ-ТБ</a:t>
            </a:r>
          </a:p>
          <a:p>
            <a:pPr marL="0" indent="0" algn="just">
              <a:buNone/>
            </a:pPr>
            <a:r>
              <a:rPr lang="ru-RU" sz="2400" dirty="0"/>
              <a:t>2.1.2.1 Противотуберкулезные препараты: для </a:t>
            </a:r>
            <a:r>
              <a:rPr lang="ru-RU" sz="2400" dirty="0" smtClean="0"/>
              <a:t>МЛУ-ТБ </a:t>
            </a:r>
            <a:r>
              <a:rPr lang="ru-RU" sz="2400" dirty="0"/>
              <a:t>случаев из пенитенциарного </a:t>
            </a:r>
            <a:r>
              <a:rPr lang="ru-RU" sz="2400" dirty="0" smtClean="0"/>
              <a:t>сектора </a:t>
            </a:r>
          </a:p>
          <a:p>
            <a:pPr marL="0" indent="0" algn="just">
              <a:buNone/>
            </a:pPr>
            <a:r>
              <a:rPr lang="ru-RU" sz="2400" dirty="0" smtClean="0"/>
              <a:t>2.1.2.2 Противотуберкулезные препараты: для пре-ШЛУ и ШЛУ-ТБ случаев из пенитенциарного сектора </a:t>
            </a:r>
          </a:p>
          <a:p>
            <a:pPr marL="0" indent="0" algn="just">
              <a:buNone/>
            </a:pPr>
            <a:r>
              <a:rPr lang="ru-RU" sz="2400" dirty="0" smtClean="0"/>
              <a:t>2.1.2.3 Клинические тесты для мониторинга пациентов пенитенциарного сектора на лечении новыми и перепрофилированными препаратами   </a:t>
            </a:r>
          </a:p>
          <a:p>
            <a:pPr marL="0" indent="0" algn="just">
              <a:buNone/>
            </a:pPr>
            <a:r>
              <a:rPr lang="ru-RU" sz="2400" dirty="0" smtClean="0"/>
              <a:t>2.1.2.4 Ежегодная техническая поддержка (миссия) Комитета Зеленого Света</a:t>
            </a:r>
          </a:p>
          <a:p>
            <a:pPr marL="0" indent="0" algn="just">
              <a:buNone/>
            </a:pPr>
            <a:r>
              <a:rPr lang="ru-RU" sz="2400" dirty="0" smtClean="0"/>
              <a:t>2.1.2.5 Обучение специалистов ТБ и ПМСП по менеджменту ЛУ-ТБ, включая персонал пенитенциарной системы</a:t>
            </a:r>
          </a:p>
          <a:p>
            <a:pPr marL="0" indent="0" algn="just">
              <a:buNone/>
            </a:pPr>
            <a:r>
              <a:rPr lang="ru-RU" sz="2400" dirty="0" smtClean="0"/>
              <a:t>2.1.2.6 Разработка приложения для проведения видео-наблюдаемого лечения  </a:t>
            </a:r>
          </a:p>
          <a:p>
            <a:pPr marL="0" indent="0" algn="just">
              <a:buNone/>
            </a:pPr>
            <a:r>
              <a:rPr lang="ru-RU" sz="2400" dirty="0" smtClean="0"/>
              <a:t>2.1.2.7 Обучение по проведению ВНЛ для специалистов служб ТБ и ПМСП</a:t>
            </a:r>
          </a:p>
        </p:txBody>
      </p:sp>
    </p:spTree>
    <p:extLst>
      <p:ext uri="{BB962C8B-B14F-4D97-AF65-F5344CB8AC3E}">
        <p14:creationId xmlns:p14="http://schemas.microsoft.com/office/powerpoint/2010/main" val="287485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15" y="51974"/>
            <a:ext cx="11317265" cy="143862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2900" b="1" dirty="0" smtClean="0">
                <a:latin typeface="+mn-lt"/>
              </a:rPr>
              <a:t>Задача 2: Обеспечение устойчивости всеобщего доступа к профилактическим, диагностическим и лечебным услугам хорошего качества на лекарственно-резистентный туберкулез и применение стратегических мер, ориентированных на пациента</a:t>
            </a:r>
            <a:r>
              <a:rPr lang="ru-RU" sz="2900" b="1" dirty="0" smtClean="0"/>
              <a:t/>
            </a:r>
            <a:br>
              <a:rPr lang="ru-RU" sz="2900" b="1" dirty="0" smtClean="0"/>
            </a:br>
            <a:endParaRPr lang="en-US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07" y="1672224"/>
            <a:ext cx="11555260" cy="512314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b="1" dirty="0" smtClean="0"/>
              <a:t>2.1 Модуль: МЛУ-ТБ</a:t>
            </a:r>
          </a:p>
          <a:p>
            <a:pPr marL="0" indent="0" algn="just">
              <a:buNone/>
            </a:pPr>
            <a:r>
              <a:rPr lang="ru-RU" sz="2600" b="1" i="1" dirty="0" smtClean="0"/>
              <a:t>2.1.2 Мероприятие: Лечение больных МЛУ-ТБ</a:t>
            </a:r>
          </a:p>
          <a:p>
            <a:pPr marL="0" indent="0" algn="just">
              <a:buNone/>
            </a:pPr>
            <a:r>
              <a:rPr lang="ru-RU" sz="2400" dirty="0" smtClean="0"/>
              <a:t>2.1.2.8 Рабочая группа для улучшения внедрения фармаконадзора и </a:t>
            </a:r>
            <a:r>
              <a:rPr lang="ru-RU" sz="2400" dirty="0" err="1" smtClean="0"/>
              <a:t>аМБП</a:t>
            </a:r>
            <a:r>
              <a:rPr lang="ru-RU" sz="2400" dirty="0" smtClean="0"/>
              <a:t> мероприятий   </a:t>
            </a:r>
          </a:p>
          <a:p>
            <a:pPr marL="0" indent="0" algn="just">
              <a:buNone/>
            </a:pPr>
            <a:r>
              <a:rPr lang="ru-RU" sz="2400" dirty="0" smtClean="0"/>
              <a:t>2.1.2.9 Координационные совещания для улучшения внедрения фармаконадзора и ADSM мероприятий</a:t>
            </a:r>
          </a:p>
          <a:p>
            <a:pPr marL="0" indent="0" algn="just">
              <a:buNone/>
            </a:pPr>
            <a:r>
              <a:rPr lang="ru-RU" sz="2400" dirty="0" smtClean="0"/>
              <a:t>2.1.2.10 Обновление модуля НРБТ по фармаконадзору и ADSM </a:t>
            </a:r>
          </a:p>
          <a:p>
            <a:pPr marL="0" indent="0" algn="just">
              <a:buNone/>
            </a:pPr>
            <a:r>
              <a:rPr lang="ru-RU" sz="2400" dirty="0" smtClean="0"/>
              <a:t>2.1.2.11 Обучение специалистов ТБ и ПМСП по  внедрению мероприятий по фармаконадзору и ADSM   </a:t>
            </a:r>
          </a:p>
          <a:p>
            <a:pPr marL="0" indent="0" algn="just">
              <a:buNone/>
            </a:pPr>
            <a:r>
              <a:rPr lang="ru-RU" sz="2400" dirty="0" smtClean="0"/>
              <a:t>2.1.2.12 Обучение специалистов по использованию измененного модуля по фармаконадзору и </a:t>
            </a:r>
            <a:r>
              <a:rPr lang="ru-RU" sz="2400" dirty="0" err="1" smtClean="0"/>
              <a:t>аМБП</a:t>
            </a:r>
            <a:r>
              <a:rPr lang="ru-RU" sz="2400" dirty="0" smtClean="0"/>
              <a:t> НРБТ для персонала ОПТД и ННЦФ</a:t>
            </a:r>
          </a:p>
          <a:p>
            <a:pPr marL="0" indent="0" algn="just">
              <a:buNone/>
            </a:pPr>
            <a:r>
              <a:rPr lang="ru-RU" sz="2400" dirty="0" smtClean="0"/>
              <a:t>2.1.2.13 </a:t>
            </a:r>
            <a:r>
              <a:rPr lang="ru-RU" sz="2400" dirty="0"/>
              <a:t>Национальные консультанты для обеспечения надлежащего осуществления фармаконадзора и </a:t>
            </a:r>
            <a:r>
              <a:rPr lang="ru-RU" sz="2400" dirty="0" err="1" smtClean="0"/>
              <a:t>аМБП</a:t>
            </a:r>
            <a:r>
              <a:rPr lang="ru-RU" sz="2400" dirty="0" smtClean="0"/>
              <a:t>, </a:t>
            </a:r>
            <a:r>
              <a:rPr lang="ru-RU" sz="2400" dirty="0"/>
              <a:t>а также надлежащей количественной оценки и использования противотуберкулезных препаратов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10316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096" y="102078"/>
            <a:ext cx="10515600" cy="1438623"/>
          </a:xfrm>
        </p:spPr>
        <p:txBody>
          <a:bodyPr>
            <a:noAutofit/>
          </a:bodyPr>
          <a:lstStyle/>
          <a:p>
            <a:pPr algn="ctr"/>
            <a:r>
              <a:rPr lang="ru-RU" sz="2600" b="1" dirty="0" smtClean="0"/>
              <a:t/>
            </a:r>
            <a:br>
              <a:rPr lang="ru-RU" sz="2600" b="1" dirty="0" smtClean="0"/>
            </a:br>
            <a:r>
              <a:rPr lang="ru-RU" sz="2600" b="1" dirty="0">
                <a:latin typeface="+mn-lt"/>
              </a:rPr>
              <a:t>Задача 2: Обеспечение устойчивости всеобщего доступа к профилактическим, диагностическим и лечебным услугам хорошего качества на лекарственно-резистентный туберкулез и применение стратегических мер, ориентированных на пациента</a:t>
            </a:r>
            <a:br>
              <a:rPr lang="ru-RU" sz="2600" b="1" dirty="0">
                <a:latin typeface="+mn-lt"/>
              </a:rPr>
            </a:br>
            <a:endParaRPr lang="en-US" sz="2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07" y="1759907"/>
            <a:ext cx="11555260" cy="481625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/>
              <a:t>2.1 Модуль: </a:t>
            </a:r>
            <a:r>
              <a:rPr lang="ru-RU" b="1" dirty="0" smtClean="0"/>
              <a:t>МЛУ-ТБ</a:t>
            </a:r>
          </a:p>
          <a:p>
            <a:pPr marL="0" indent="0" algn="just">
              <a:buNone/>
            </a:pPr>
            <a:r>
              <a:rPr lang="en-US" sz="2600" b="1" i="1" dirty="0" smtClean="0"/>
              <a:t>2</a:t>
            </a:r>
            <a:r>
              <a:rPr lang="ru-RU" sz="2600" b="1" i="1" dirty="0" smtClean="0"/>
              <a:t>.</a:t>
            </a:r>
            <a:r>
              <a:rPr lang="en-US" sz="2600" b="1" i="1" dirty="0" smtClean="0"/>
              <a:t>1</a:t>
            </a:r>
            <a:r>
              <a:rPr lang="ru-RU" sz="2600" b="1" i="1" dirty="0" smtClean="0"/>
              <a:t>.</a:t>
            </a:r>
            <a:r>
              <a:rPr lang="en-US" sz="2600" b="1" i="1" dirty="0" smtClean="0"/>
              <a:t>3</a:t>
            </a:r>
            <a:r>
              <a:rPr lang="ru-RU" sz="2600" b="1" i="1" dirty="0" smtClean="0"/>
              <a:t> Мероприятие: Предоставление услуг сообществом</a:t>
            </a:r>
          </a:p>
          <a:p>
            <a:pPr marL="0" indent="0" algn="just">
              <a:buNone/>
            </a:pPr>
            <a:r>
              <a:rPr lang="ru-RU" sz="2600" dirty="0" smtClean="0"/>
              <a:t>2.1.3.1 Поддержка Национального партнерства СТОП ТБ </a:t>
            </a:r>
            <a:r>
              <a:rPr lang="ru-RU" sz="2600" dirty="0" smtClean="0">
                <a:solidFill>
                  <a:srgbClr val="C0000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ru-RU" sz="2600" dirty="0" smtClean="0"/>
              <a:t>2.1.3.2 Организация обмена опытом за рубежом для усиления потенциала персонала партнерства Стоп ТБ</a:t>
            </a:r>
          </a:p>
          <a:p>
            <a:pPr marL="0" indent="0" algn="just">
              <a:buNone/>
            </a:pPr>
            <a:r>
              <a:rPr lang="ru-RU" sz="2600" dirty="0" smtClean="0"/>
              <a:t>2.1.3.3 Техническая содействие в расчете стоимости услуг НПО, участвующих в мероприятиях по борьбе с туберкулезом</a:t>
            </a:r>
          </a:p>
          <a:p>
            <a:pPr marL="0" indent="0" algn="just">
              <a:buNone/>
            </a:pPr>
            <a:r>
              <a:rPr lang="ru-RU" sz="2600" dirty="0" smtClean="0"/>
              <a:t>2.1.3.4 Обучение </a:t>
            </a:r>
            <a:r>
              <a:rPr lang="ru-RU" sz="2600" dirty="0"/>
              <a:t>представителей организаций сообществ управлению программами, стратегическому планированию и развитию </a:t>
            </a:r>
            <a:r>
              <a:rPr lang="ru-RU" sz="2600" dirty="0" smtClean="0"/>
              <a:t>организации</a:t>
            </a:r>
            <a:r>
              <a:rPr lang="ru-RU" sz="2600" dirty="0" smtClean="0">
                <a:solidFill>
                  <a:srgbClr val="C0000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ru-RU" sz="2600" dirty="0"/>
              <a:t>2.1.3.5 Обучение для НПО по контролю за ТБ и ЛУ-TБ</a:t>
            </a:r>
          </a:p>
          <a:p>
            <a:pPr marL="0" indent="0" algn="just">
              <a:buNone/>
            </a:pPr>
            <a:r>
              <a:rPr lang="ru-RU" sz="2600" dirty="0"/>
              <a:t>2.1.3.6 Материалы АКСМ для компонента </a:t>
            </a:r>
            <a:r>
              <a:rPr lang="ru-RU" sz="2600" dirty="0" smtClean="0"/>
              <a:t>НПО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13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096" y="102078"/>
            <a:ext cx="10515600" cy="1438623"/>
          </a:xfrm>
        </p:spPr>
        <p:txBody>
          <a:bodyPr>
            <a:noAutofit/>
          </a:bodyPr>
          <a:lstStyle/>
          <a:p>
            <a:pPr algn="ctr"/>
            <a:r>
              <a:rPr lang="ru-RU" sz="2600" b="1" dirty="0" smtClean="0"/>
              <a:t/>
            </a:r>
            <a:br>
              <a:rPr lang="ru-RU" sz="2600" b="1" dirty="0" smtClean="0"/>
            </a:br>
            <a:r>
              <a:rPr lang="ru-RU" sz="2600" b="1" dirty="0">
                <a:latin typeface="+mn-lt"/>
              </a:rPr>
              <a:t>Задача 2: Обеспечение устойчивости всеобщего доступа к профилактическим, диагностическим и лечебным услугам хорошего качества на лекарственно-резистентный туберкулез и применение стратегических мер, ориентированных на пациента</a:t>
            </a:r>
            <a:br>
              <a:rPr lang="ru-RU" sz="2600" b="1" dirty="0">
                <a:latin typeface="+mn-lt"/>
              </a:rPr>
            </a:br>
            <a:endParaRPr lang="en-US" sz="2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07" y="1722329"/>
            <a:ext cx="11555260" cy="502293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dirty="0"/>
              <a:t>2.1 Модуль: </a:t>
            </a:r>
            <a:r>
              <a:rPr lang="ru-RU" b="1" dirty="0" smtClean="0"/>
              <a:t>МЛУ-ТБ</a:t>
            </a:r>
          </a:p>
          <a:p>
            <a:pPr marL="0" indent="0" algn="just">
              <a:buNone/>
            </a:pPr>
            <a:r>
              <a:rPr lang="en-US" sz="2600" b="1" i="1" dirty="0" smtClean="0"/>
              <a:t>2</a:t>
            </a:r>
            <a:r>
              <a:rPr lang="ru-RU" sz="2600" b="1" i="1" dirty="0" smtClean="0"/>
              <a:t>.</a:t>
            </a:r>
            <a:r>
              <a:rPr lang="en-US" sz="2600" b="1" i="1" dirty="0" smtClean="0"/>
              <a:t>1</a:t>
            </a:r>
            <a:r>
              <a:rPr lang="ru-RU" sz="2600" b="1" i="1" dirty="0" smtClean="0"/>
              <a:t>.</a:t>
            </a:r>
            <a:r>
              <a:rPr lang="en-US" sz="2600" b="1" i="1" dirty="0" smtClean="0"/>
              <a:t>3</a:t>
            </a:r>
            <a:r>
              <a:rPr lang="ru-RU" sz="2600" b="1" i="1" dirty="0" smtClean="0"/>
              <a:t> Мероприятие: Предоставление услуг сообществом</a:t>
            </a:r>
          </a:p>
          <a:p>
            <a:pPr marL="0" indent="0" algn="just">
              <a:buNone/>
            </a:pPr>
            <a:r>
              <a:rPr lang="ru-RU" dirty="0" smtClean="0"/>
              <a:t>2.3.1.7 Национальная ТБ конференция </a:t>
            </a:r>
            <a:endParaRPr lang="en-US" dirty="0"/>
          </a:p>
          <a:p>
            <a:pPr marL="0" indent="0" algn="just">
              <a:buNone/>
            </a:pPr>
            <a:r>
              <a:rPr lang="ru-RU" dirty="0" smtClean="0"/>
              <a:t>2.3.1.8 </a:t>
            </a:r>
            <a:r>
              <a:rPr lang="ru-RU" dirty="0"/>
              <a:t>Проведение </a:t>
            </a:r>
            <a:r>
              <a:rPr lang="ru-RU" dirty="0" err="1"/>
              <a:t>адвокационных</a:t>
            </a:r>
            <a:r>
              <a:rPr lang="ru-RU" dirty="0"/>
              <a:t> встреч на центральном и местном уровнях для продвижения и расширения социальных </a:t>
            </a:r>
            <a:r>
              <a:rPr lang="ru-RU" dirty="0" smtClean="0"/>
              <a:t>контрактов  </a:t>
            </a: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2.3.1.9 </a:t>
            </a:r>
            <a:r>
              <a:rPr lang="ru-RU" dirty="0"/>
              <a:t>Организация коммуникационных кампаний по информированию общественности по вопросам борьбы с туберкулезом на уровне сообществ, продвижению социальных контрактов, обеспечению устойчивости и адвокации бюджета  </a:t>
            </a:r>
          </a:p>
          <a:p>
            <a:pPr marL="0" indent="0" algn="just">
              <a:buNone/>
            </a:pPr>
            <a:r>
              <a:rPr lang="ru-RU" dirty="0" smtClean="0"/>
              <a:t>2.3.1.10 </a:t>
            </a:r>
            <a:r>
              <a:rPr lang="ru-RU" dirty="0"/>
              <a:t>Организация обмена опытом для усиления потенциала персонала НПО, занимающихся деятельностью по борьбе с </a:t>
            </a:r>
            <a:r>
              <a:rPr lang="ru-RU" dirty="0" smtClean="0"/>
              <a:t>туберкулезом  </a:t>
            </a: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2.3.1.11 </a:t>
            </a:r>
            <a:r>
              <a:rPr lang="ru-RU" dirty="0"/>
              <a:t>Проведение мониторинга реализации грантов, качества услуг, удовлетворенности пользователей и т. д.</a:t>
            </a:r>
          </a:p>
          <a:p>
            <a:pPr marL="0" indent="0" algn="just">
              <a:buNone/>
            </a:pPr>
            <a:endParaRPr lang="ru-RU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77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937" y="51974"/>
            <a:ext cx="11298477" cy="143862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2900" b="1" dirty="0" smtClean="0">
                <a:latin typeface="+mn-lt"/>
              </a:rPr>
              <a:t>Задача 2: Обеспечение устойчивости всеобщего доступа к профилактическим, диагностическим и лечебным услугам хорошего качества на лекарственно-резистентный туберкулез и применение стратегических мер, ориентированных на пациента</a:t>
            </a:r>
            <a:r>
              <a:rPr lang="ru-RU" sz="2900" b="1" dirty="0" smtClean="0"/>
              <a:t/>
            </a:r>
            <a:br>
              <a:rPr lang="ru-RU" sz="2900" b="1" dirty="0" smtClean="0"/>
            </a:br>
            <a:endParaRPr lang="en-US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07" y="1872641"/>
            <a:ext cx="11555260" cy="45469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000" b="1" dirty="0" smtClean="0"/>
              <a:t>2.1 Модуль: МЛУ-ТБ</a:t>
            </a:r>
          </a:p>
          <a:p>
            <a:pPr marL="0" indent="0" algn="just">
              <a:buNone/>
            </a:pPr>
            <a:r>
              <a:rPr lang="ru-RU" sz="2600" b="1" i="1" dirty="0" smtClean="0"/>
              <a:t>2.1.3 Мероприятие: </a:t>
            </a:r>
            <a:r>
              <a:rPr lang="ru-RU" sz="2600" b="1" i="1" dirty="0"/>
              <a:t>Предоставление услуг сообществом</a:t>
            </a:r>
          </a:p>
          <a:p>
            <a:pPr marL="0" indent="0" algn="just">
              <a:buNone/>
            </a:pPr>
            <a:r>
              <a:rPr lang="ru-RU" sz="2600" dirty="0" smtClean="0"/>
              <a:t>2.1.3.12 Гранты для НПО по инновационным ориентированным на пациентов подходов </a:t>
            </a:r>
          </a:p>
          <a:p>
            <a:pPr marL="0" indent="0" algn="just">
              <a:buNone/>
            </a:pPr>
            <a:r>
              <a:rPr lang="ru-RU" sz="2600" dirty="0" smtClean="0"/>
              <a:t>2.1.3.13 Гранты для НПО: контроль ТБ, ЛУ-ТБ и ТБ/ВИЧ в группах риска </a:t>
            </a:r>
            <a:r>
              <a:rPr lang="ru-RU" sz="2600" dirty="0" smtClean="0">
                <a:solidFill>
                  <a:srgbClr val="C0000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ru-RU" sz="2600" dirty="0" smtClean="0"/>
              <a:t>2.1.3.14 </a:t>
            </a:r>
            <a:r>
              <a:rPr lang="en-US" sz="2600" dirty="0" smtClean="0"/>
              <a:t> </a:t>
            </a:r>
            <a:r>
              <a:rPr lang="ru-RU" sz="2600" dirty="0" smtClean="0"/>
              <a:t>Разработка базы данных клиентов грантов НПО </a:t>
            </a:r>
            <a:r>
              <a:rPr lang="ru-RU" sz="2600" dirty="0" smtClean="0">
                <a:solidFill>
                  <a:srgbClr val="C0000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ru-RU" sz="2600" dirty="0" smtClean="0"/>
              <a:t>2.1.3.15 Обучение по работе с базой данных клиентов грантов НПО</a:t>
            </a:r>
          </a:p>
          <a:p>
            <a:pPr marL="0" indent="0" algn="just">
              <a:buNone/>
            </a:pPr>
            <a:r>
              <a:rPr lang="ru-RU" sz="2600" dirty="0" smtClean="0"/>
              <a:t>2.1.3.16 Обеспечение планирования и администрирования компонентов проекта для основных затронутых групп населения </a:t>
            </a:r>
          </a:p>
          <a:p>
            <a:pPr marL="0" indent="0" algn="just">
              <a:buNone/>
            </a:pPr>
            <a:endParaRPr lang="ru-RU" sz="2600" dirty="0" smtClean="0"/>
          </a:p>
        </p:txBody>
      </p:sp>
    </p:spTree>
    <p:extLst>
      <p:ext uri="{BB962C8B-B14F-4D97-AF65-F5344CB8AC3E}">
        <p14:creationId xmlns:p14="http://schemas.microsoft.com/office/powerpoint/2010/main" val="416929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727" y="51974"/>
            <a:ext cx="11311002" cy="143862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2900" b="1" dirty="0" smtClean="0">
                <a:latin typeface="+mn-lt"/>
              </a:rPr>
              <a:t>Задача 2: Обеспечение устойчивости всеобщего доступа к профилактическим, диагностическим и лечебным услугам хорошего качества на лекарственно-резистентный туберкулез и применение стратегических мер, ориентированных на пациента</a:t>
            </a:r>
            <a:r>
              <a:rPr lang="ru-RU" sz="3100" b="1" dirty="0" smtClean="0"/>
              <a:t/>
            </a:r>
            <a:br>
              <a:rPr lang="ru-RU" sz="3100" b="1" dirty="0" smtClean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07" y="1709803"/>
            <a:ext cx="11555260" cy="506677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000" b="1" dirty="0" smtClean="0"/>
              <a:t>2.1 Модуль: МЛУ-ТБ</a:t>
            </a:r>
          </a:p>
          <a:p>
            <a:pPr marL="0" indent="0" algn="just">
              <a:buNone/>
            </a:pPr>
            <a:r>
              <a:rPr lang="ru-RU" sz="2600" b="1" i="1" dirty="0" smtClean="0"/>
              <a:t>2.1.4 Мероприятие: Профилактика МЛУ-ТБ</a:t>
            </a:r>
          </a:p>
          <a:p>
            <a:pPr marL="0" indent="0" algn="just">
              <a:buNone/>
            </a:pPr>
            <a:endParaRPr lang="ru-RU" sz="2400" b="1" i="1" dirty="0" smtClean="0"/>
          </a:p>
          <a:p>
            <a:pPr marL="0" indent="0" algn="just">
              <a:buNone/>
            </a:pPr>
            <a:r>
              <a:rPr lang="ru-RU" dirty="0" smtClean="0"/>
              <a:t>2.1.4.1 Национальный консультант, АКСМ / ИОК мероприятия </a:t>
            </a:r>
          </a:p>
          <a:p>
            <a:pPr marL="0" indent="0" algn="just">
              <a:buNone/>
            </a:pPr>
            <a:r>
              <a:rPr lang="ru-RU" dirty="0" smtClean="0"/>
              <a:t>2.1.4.2 Исследование "Знания, отношения и практика по ТБ»</a:t>
            </a:r>
          </a:p>
          <a:p>
            <a:pPr marL="0" indent="0" algn="just">
              <a:buNone/>
            </a:pPr>
            <a:r>
              <a:rPr lang="ru-RU" dirty="0"/>
              <a:t>2.1.4.3 Техническая помощь в оценке национальной стратегии </a:t>
            </a:r>
            <a:r>
              <a:rPr lang="ru-RU" dirty="0" smtClean="0"/>
              <a:t>AКСM </a:t>
            </a:r>
            <a:r>
              <a:rPr lang="ru-RU" dirty="0"/>
              <a:t>и разработке Национального плана </a:t>
            </a:r>
            <a:r>
              <a:rPr lang="ru-RU" dirty="0" smtClean="0"/>
              <a:t>AКСM </a:t>
            </a:r>
            <a:r>
              <a:rPr lang="ru-RU" dirty="0"/>
              <a:t>на 2021-2025 годы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2.1.4.4 Разработка Плана по предупреждению Стигмы и Дискриминации по ТБ 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ru-RU" dirty="0"/>
              <a:t>2.1.4.5 Пилотирование мероприятий Плана по предупреждению Стигмы и Дискриминации по </a:t>
            </a:r>
            <a:r>
              <a:rPr lang="ru-RU" dirty="0" smtClean="0"/>
              <a:t>ТБ </a:t>
            </a:r>
          </a:p>
          <a:p>
            <a:pPr marL="0" indent="0" algn="just">
              <a:buNone/>
            </a:pPr>
            <a:endParaRPr lang="ru-RU" sz="2600" dirty="0" smtClean="0"/>
          </a:p>
        </p:txBody>
      </p:sp>
    </p:spTree>
    <p:extLst>
      <p:ext uri="{BB962C8B-B14F-4D97-AF65-F5344CB8AC3E}">
        <p14:creationId xmlns:p14="http://schemas.microsoft.com/office/powerpoint/2010/main" val="415075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093" y="0"/>
            <a:ext cx="11217058" cy="149059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2900" b="1" dirty="0" smtClean="0">
                <a:latin typeface="+mn-lt"/>
              </a:rPr>
              <a:t>Задача 2: Обеспечение устойчивости всеобщего доступа к профилактическим, диагностическим и лечебным услугам хорошего качества на лекарственно-резистентный туберкулез и применение стратегических мер, ориентированных на пациента</a:t>
            </a:r>
            <a:r>
              <a:rPr lang="ru-RU" sz="2900" b="1" dirty="0" smtClean="0"/>
              <a:t/>
            </a:r>
            <a:br>
              <a:rPr lang="ru-RU" sz="2900" b="1" dirty="0" smtClean="0"/>
            </a:br>
            <a:endParaRPr lang="en-US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359" y="1722328"/>
            <a:ext cx="11530208" cy="493525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 smtClean="0"/>
              <a:t>2.1 Модуль: МЛУ-ТБ</a:t>
            </a:r>
          </a:p>
          <a:p>
            <a:pPr marL="0" indent="0" algn="just">
              <a:buNone/>
            </a:pPr>
            <a:r>
              <a:rPr lang="ru-RU" sz="2600" b="1" i="1" dirty="0" smtClean="0"/>
              <a:t>2.1.4 Мероприятие: Профилактика МЛУ-ТБ</a:t>
            </a:r>
          </a:p>
          <a:p>
            <a:pPr marL="0" indent="0" algn="just">
              <a:buNone/>
            </a:pPr>
            <a:r>
              <a:rPr lang="ru-RU" dirty="0" smtClean="0"/>
              <a:t>2.1.4.6 </a:t>
            </a:r>
            <a:r>
              <a:rPr lang="ru-RU" dirty="0"/>
              <a:t>ИОК материалы для профилактики и контроля ЛУ-ТБ: разработка и печать. </a:t>
            </a:r>
          </a:p>
          <a:p>
            <a:pPr marL="0" indent="0" algn="just">
              <a:buNone/>
            </a:pPr>
            <a:r>
              <a:rPr lang="ru-RU" dirty="0" smtClean="0"/>
              <a:t>2.1.4.7 </a:t>
            </a:r>
            <a:r>
              <a:rPr lang="ru-RU" dirty="0"/>
              <a:t>ИОК материалы для профилактики и контроля ЛУ-ТБ: разработка аудио и видео материалов.  </a:t>
            </a:r>
          </a:p>
          <a:p>
            <a:pPr marL="0" indent="0" algn="just">
              <a:buNone/>
            </a:pPr>
            <a:r>
              <a:rPr lang="ru-RU" dirty="0" smtClean="0"/>
              <a:t>2.1.4.8 </a:t>
            </a:r>
            <a:r>
              <a:rPr lang="ru-RU" dirty="0"/>
              <a:t>ИОК материалы для профилактики и контроля ЛУ-ТБ: трансляция аудио и видео материалов.  </a:t>
            </a:r>
          </a:p>
          <a:p>
            <a:pPr marL="0" indent="0" algn="just">
              <a:buNone/>
            </a:pPr>
            <a:r>
              <a:rPr lang="ru-RU" dirty="0" smtClean="0"/>
              <a:t>2.1.4.9 Курсы обучения для представителей масс-</a:t>
            </a:r>
            <a:r>
              <a:rPr lang="ru-RU" dirty="0" err="1" smtClean="0"/>
              <a:t>медия</a:t>
            </a:r>
            <a:r>
              <a:rPr lang="ru-RU" dirty="0" smtClean="0"/>
              <a:t> по профилактике и контролю ЛУ-ТБ. </a:t>
            </a:r>
          </a:p>
          <a:p>
            <a:pPr marL="0" indent="0" algn="just">
              <a:buNone/>
            </a:pPr>
            <a:r>
              <a:rPr lang="ru-RU" dirty="0" smtClean="0"/>
              <a:t>2.1.4.10</a:t>
            </a:r>
            <a:r>
              <a:rPr lang="ru-RU" dirty="0"/>
              <a:t> Ежегодный конкурс для журналистов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2.1.4.11 </a:t>
            </a:r>
            <a:r>
              <a:rPr lang="ru-RU" dirty="0" err="1" smtClean="0"/>
              <a:t>Адвокационные</a:t>
            </a:r>
            <a:r>
              <a:rPr lang="ru-RU" dirty="0" smtClean="0"/>
              <a:t> заседания на центральном уровне к Всемирному дню по борьбе с ТБ. </a:t>
            </a:r>
            <a:endParaRPr lang="ru-RU" sz="2600" dirty="0" smtClean="0"/>
          </a:p>
        </p:txBody>
      </p:sp>
    </p:spTree>
    <p:extLst>
      <p:ext uri="{BB962C8B-B14F-4D97-AF65-F5344CB8AC3E}">
        <p14:creationId xmlns:p14="http://schemas.microsoft.com/office/powerpoint/2010/main" val="359096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622" y="0"/>
            <a:ext cx="10515600" cy="52609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+mn-lt"/>
              </a:rPr>
              <a:t>Проект Бюджета 2020-2022 года</a:t>
            </a:r>
            <a:endParaRPr lang="en-US" sz="2800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1526757"/>
              </p:ext>
            </p:extLst>
          </p:nvPr>
        </p:nvGraphicFramePr>
        <p:xfrm>
          <a:off x="607514" y="526094"/>
          <a:ext cx="11192005" cy="62503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30668"/>
                <a:gridCol w="1151325"/>
                <a:gridCol w="1627660"/>
                <a:gridCol w="1627660"/>
                <a:gridCol w="1627660"/>
                <a:gridCol w="1427032"/>
              </a:tblGrid>
              <a:tr h="28049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</a:rPr>
                        <a:t>Задачи / Модули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</a:rPr>
                        <a:t>%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</a:rPr>
                        <a:t>Год</a:t>
                      </a:r>
                      <a:r>
                        <a:rPr lang="en-US" sz="1800" b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u="none" strike="noStrike" dirty="0">
                          <a:effectLst/>
                        </a:rPr>
                        <a:t>1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</a:rPr>
                        <a:t>Год</a:t>
                      </a:r>
                      <a:r>
                        <a:rPr lang="en-US" sz="1800" b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u="none" strike="noStrike" dirty="0">
                          <a:effectLst/>
                        </a:rPr>
                        <a:t>2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</a:rPr>
                        <a:t>Год </a:t>
                      </a:r>
                      <a:r>
                        <a:rPr lang="en-US" sz="1800" b="1" u="none" strike="noStrike" dirty="0" smtClean="0">
                          <a:effectLst/>
                        </a:rPr>
                        <a:t>3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</a:rPr>
                        <a:t>ВСЕГО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err="1" smtClean="0">
                          <a:effectLst/>
                        </a:rPr>
                        <a:t>Янв</a:t>
                      </a:r>
                      <a:r>
                        <a:rPr lang="en-US" sz="1800" b="1" u="none" strike="noStrike" dirty="0" smtClean="0">
                          <a:effectLst/>
                        </a:rPr>
                        <a:t>-</a:t>
                      </a:r>
                      <a:r>
                        <a:rPr lang="ru-RU" sz="1800" b="1" u="none" strike="noStrike" dirty="0" smtClean="0">
                          <a:effectLst/>
                        </a:rPr>
                        <a:t>Дек</a:t>
                      </a:r>
                      <a:r>
                        <a:rPr lang="en-US" sz="1800" b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u="none" strike="noStrike" dirty="0">
                          <a:effectLst/>
                        </a:rPr>
                        <a:t>2020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err="1" smtClean="0">
                          <a:effectLst/>
                        </a:rPr>
                        <a:t>Янв</a:t>
                      </a:r>
                      <a:r>
                        <a:rPr lang="ru-RU" sz="1800" b="1" u="none" strike="noStrike" dirty="0" smtClean="0">
                          <a:effectLst/>
                        </a:rPr>
                        <a:t>-Дек </a:t>
                      </a:r>
                      <a:r>
                        <a:rPr lang="en-US" sz="1800" b="1" u="none" strike="noStrike" dirty="0" smtClean="0">
                          <a:effectLst/>
                        </a:rPr>
                        <a:t>2021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err="1" smtClean="0">
                          <a:effectLst/>
                        </a:rPr>
                        <a:t>Янв</a:t>
                      </a:r>
                      <a:r>
                        <a:rPr lang="ru-RU" sz="1800" b="1" u="none" strike="noStrike" dirty="0" smtClean="0">
                          <a:effectLst/>
                        </a:rPr>
                        <a:t>-Дек </a:t>
                      </a:r>
                      <a:r>
                        <a:rPr lang="en-US" sz="1800" b="1" u="none" strike="noStrike" dirty="0" smtClean="0">
                          <a:effectLst/>
                        </a:rPr>
                        <a:t>2022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7212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1" dirty="0" smtClean="0">
                          <a:latin typeface="+mn-lt"/>
                        </a:rPr>
                        <a:t>Задача 1: Продвижение политик (стратегий) и возможностей для устойчивого ответа на лекарственно-резистентный туберкулез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17%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</a:rPr>
                        <a:t>502,583</a:t>
                      </a:r>
                      <a:endParaRPr lang="en-US" sz="1800" b="1" u="none" strike="noStrike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</a:rPr>
                        <a:t>542,011</a:t>
                      </a:r>
                      <a:endParaRPr lang="en-US" sz="1800" b="1" u="none" strike="noStrike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282,197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</a:rPr>
                        <a:t>1,326,791</a:t>
                      </a:r>
                      <a:endParaRPr lang="en-US" sz="1800" b="1" u="none" strike="noStrike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177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u="none" strike="noStrike" dirty="0" smtClean="0">
                          <a:effectLst/>
                        </a:rPr>
                        <a:t>Модуль: ЖУСЗ: Предоставление комплексных услуг и повышение качества</a:t>
                      </a:r>
                      <a:endParaRPr lang="ru-RU" sz="1600" u="none" strike="noStrike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8</a:t>
                      </a:r>
                      <a:r>
                        <a:rPr lang="en-US" sz="1800" u="none" strike="noStrike" dirty="0" smtClean="0">
                          <a:effectLst/>
                        </a:rPr>
                        <a:t>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248,289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237,537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156,999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642,825</a:t>
                      </a:r>
                      <a:endParaRPr lang="en-US" sz="1800" u="none" strike="noStrike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4797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u="none" strike="noStrike" dirty="0" smtClean="0">
                          <a:effectLst/>
                        </a:rPr>
                        <a:t>Модуль: ЖУСЗ: Информационные системы управления здравоохранением, мониторинг и оценка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9</a:t>
                      </a:r>
                      <a:r>
                        <a:rPr lang="en-US" sz="1800" u="none" strike="noStrike" dirty="0" smtClean="0">
                          <a:effectLst/>
                        </a:rPr>
                        <a:t>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254,294</a:t>
                      </a:r>
                      <a:endParaRPr lang="en-US" sz="1800" u="none" strike="noStrike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304,474</a:t>
                      </a:r>
                      <a:endParaRPr lang="en-US" sz="1800" u="none" strike="noStrike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125,198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683,966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4527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1" u="none" strike="noStrike" dirty="0" smtClean="0">
                          <a:effectLst/>
                        </a:rPr>
                        <a:t>Задача 2: Обеспечение устойчивости всеобщего доступа к профилактическим, диагностическим и лечебным услугам хорошего качества на лекарственно-резистентный туберкулез и применение стратегических мер, ориентированных на пациента</a:t>
                      </a:r>
                      <a:r>
                        <a:rPr lang="en-US" sz="1600" b="1" u="none" strike="noStrike" dirty="0" smtClean="0">
                          <a:effectLst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71%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</a:rPr>
                        <a:t>3,074,</a:t>
                      </a:r>
                      <a:r>
                        <a:rPr lang="ru-RU" sz="1800" b="1" u="none" strike="noStrike" dirty="0" smtClean="0">
                          <a:effectLst/>
                        </a:rPr>
                        <a:t>091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</a:rPr>
                        <a:t>1,54</a:t>
                      </a:r>
                      <a:r>
                        <a:rPr lang="ru-RU" sz="1800" b="1" u="none" strike="noStrike" dirty="0" smtClean="0">
                          <a:effectLst/>
                        </a:rPr>
                        <a:t>6</a:t>
                      </a:r>
                      <a:r>
                        <a:rPr lang="en-US" sz="1800" b="1" u="none" strike="noStrike" dirty="0" smtClean="0">
                          <a:effectLst/>
                        </a:rPr>
                        <a:t>,</a:t>
                      </a:r>
                      <a:r>
                        <a:rPr lang="ru-RU" sz="1800" b="1" u="none" strike="noStrike" dirty="0" smtClean="0">
                          <a:effectLst/>
                        </a:rPr>
                        <a:t>415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</a:rPr>
                        <a:t>1,133,594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</a:rPr>
                        <a:t>5,754,100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613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u="none" strike="noStrike" dirty="0" smtClean="0">
                          <a:effectLst/>
                        </a:rPr>
                        <a:t>Модуль: МЛУ-ТБ</a:t>
                      </a:r>
                      <a:endParaRPr lang="ru-RU" sz="1600" u="none" strike="noStrike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71</a:t>
                      </a:r>
                      <a:r>
                        <a:rPr lang="en-US" sz="1800" u="none" strike="noStrike" dirty="0" smtClean="0">
                          <a:effectLst/>
                        </a:rPr>
                        <a:t>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u="none" strike="noStrike" dirty="0" smtClean="0">
                          <a:effectLst/>
                        </a:rPr>
                        <a:t>3,074,</a:t>
                      </a:r>
                      <a:r>
                        <a:rPr lang="ru-RU" sz="1800" b="0" u="none" strike="noStrike" dirty="0" smtClean="0">
                          <a:effectLst/>
                        </a:rPr>
                        <a:t>091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u="none" strike="noStrike" dirty="0" smtClean="0">
                          <a:effectLst/>
                        </a:rPr>
                        <a:t>1,54</a:t>
                      </a:r>
                      <a:r>
                        <a:rPr lang="ru-RU" sz="1800" b="0" u="none" strike="noStrike" dirty="0" smtClean="0">
                          <a:effectLst/>
                        </a:rPr>
                        <a:t>6</a:t>
                      </a:r>
                      <a:r>
                        <a:rPr lang="en-US" sz="1800" b="0" u="none" strike="noStrike" dirty="0" smtClean="0">
                          <a:effectLst/>
                        </a:rPr>
                        <a:t>,</a:t>
                      </a:r>
                      <a:r>
                        <a:rPr lang="ru-RU" sz="1800" b="0" u="none" strike="noStrike" dirty="0" smtClean="0">
                          <a:effectLst/>
                        </a:rPr>
                        <a:t>415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u="none" strike="noStrike" dirty="0" smtClean="0">
                          <a:effectLst/>
                        </a:rPr>
                        <a:t>1,133,594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u="none" strike="noStrike" dirty="0" smtClean="0">
                          <a:effectLst/>
                        </a:rPr>
                        <a:t>5,754,100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190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dirty="0" smtClean="0">
                          <a:effectLst/>
                        </a:rPr>
                        <a:t>Грант Менеджмент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12%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</a:rPr>
                        <a:t>327,878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322,947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322,947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</a:rPr>
                        <a:t>973,772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8335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</a:rPr>
                        <a:t>Модуль: Менеджмент Программы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12</a:t>
                      </a:r>
                      <a:r>
                        <a:rPr lang="en-US" sz="1800" u="none" strike="noStrike" dirty="0" smtClean="0">
                          <a:effectLst/>
                        </a:rPr>
                        <a:t>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327,878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322,947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322,947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973,772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58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</a:rPr>
                        <a:t>ВСЕГО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100%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</a:rPr>
                        <a:t>3,904,552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</a:rPr>
                        <a:t>2,411,373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</a:rPr>
                        <a:t>1,738,738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8,054,663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74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622" y="0"/>
            <a:ext cx="10515600" cy="52609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+mn-lt"/>
              </a:rPr>
              <a:t>Проект Бюджета 2020-2022 года</a:t>
            </a:r>
            <a:endParaRPr lang="en-US" sz="2800" b="1" dirty="0"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2947886"/>
              </p:ext>
            </p:extLst>
          </p:nvPr>
        </p:nvGraphicFramePr>
        <p:xfrm>
          <a:off x="682668" y="776614"/>
          <a:ext cx="10766122" cy="59207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70718"/>
                <a:gridCol w="1137775"/>
                <a:gridCol w="1560486"/>
                <a:gridCol w="1560486"/>
                <a:gridCol w="1560486"/>
                <a:gridCol w="1376171"/>
              </a:tblGrid>
              <a:tr h="5904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</a:rPr>
                        <a:t>Модули</a:t>
                      </a:r>
                      <a:r>
                        <a:rPr lang="en-US" sz="1800" b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u="none" strike="noStrike" dirty="0">
                          <a:effectLst/>
                        </a:rPr>
                        <a:t>/ </a:t>
                      </a:r>
                      <a:r>
                        <a:rPr lang="ru-RU" sz="1800" b="1" u="none" strike="noStrike" dirty="0" smtClean="0">
                          <a:effectLst/>
                        </a:rPr>
                        <a:t>Мероприятия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</a:rPr>
                        <a:t>%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</a:rPr>
                        <a:t>Год</a:t>
                      </a:r>
                      <a:r>
                        <a:rPr lang="en-US" sz="1800" b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u="none" strike="noStrike" dirty="0">
                          <a:effectLst/>
                        </a:rPr>
                        <a:t>1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</a:rPr>
                        <a:t>Год</a:t>
                      </a:r>
                      <a:r>
                        <a:rPr lang="en-US" sz="1800" b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u="none" strike="noStrike" dirty="0">
                          <a:effectLst/>
                        </a:rPr>
                        <a:t>2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</a:rPr>
                        <a:t>Год </a:t>
                      </a:r>
                      <a:r>
                        <a:rPr lang="en-US" sz="1800" b="1" u="none" strike="noStrike" dirty="0" smtClean="0">
                          <a:effectLst/>
                        </a:rPr>
                        <a:t>3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</a:rPr>
                        <a:t>ВСЕГО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38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err="1" smtClean="0">
                          <a:effectLst/>
                        </a:rPr>
                        <a:t>Янв</a:t>
                      </a:r>
                      <a:r>
                        <a:rPr lang="en-US" sz="1800" b="1" u="none" strike="noStrike" dirty="0" smtClean="0">
                          <a:effectLst/>
                        </a:rPr>
                        <a:t>-</a:t>
                      </a:r>
                      <a:r>
                        <a:rPr lang="ru-RU" sz="1800" b="1" u="none" strike="noStrike" dirty="0" smtClean="0">
                          <a:effectLst/>
                        </a:rPr>
                        <a:t>Дек</a:t>
                      </a:r>
                      <a:r>
                        <a:rPr lang="en-US" sz="1800" b="1" u="none" strike="noStrike" dirty="0" smtClean="0">
                          <a:effectLst/>
                        </a:rPr>
                        <a:t> </a:t>
                      </a:r>
                      <a:r>
                        <a:rPr lang="en-US" sz="1800" b="1" u="none" strike="noStrike" dirty="0">
                          <a:effectLst/>
                        </a:rPr>
                        <a:t>2020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err="1" smtClean="0">
                          <a:effectLst/>
                        </a:rPr>
                        <a:t>Янв</a:t>
                      </a:r>
                      <a:r>
                        <a:rPr lang="ru-RU" sz="1800" b="1" u="none" strike="noStrike" dirty="0" smtClean="0">
                          <a:effectLst/>
                        </a:rPr>
                        <a:t>-Дек </a:t>
                      </a:r>
                      <a:r>
                        <a:rPr lang="en-US" sz="1800" b="1" u="none" strike="noStrike" dirty="0" smtClean="0">
                          <a:effectLst/>
                        </a:rPr>
                        <a:t>2021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err="1" smtClean="0">
                          <a:effectLst/>
                        </a:rPr>
                        <a:t>Янв</a:t>
                      </a:r>
                      <a:r>
                        <a:rPr lang="ru-RU" sz="1800" b="1" u="none" strike="noStrike" dirty="0" smtClean="0">
                          <a:effectLst/>
                        </a:rPr>
                        <a:t>-Дек </a:t>
                      </a:r>
                      <a:r>
                        <a:rPr lang="en-US" sz="1800" b="1" u="none" strike="noStrike" dirty="0" smtClean="0">
                          <a:effectLst/>
                        </a:rPr>
                        <a:t>2022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35396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 smtClean="0">
                          <a:effectLst/>
                        </a:rPr>
                        <a:t>Модуль: ЖУСЗ: Предоставление комплексных услуг и повышение качества</a:t>
                      </a:r>
                      <a:endParaRPr lang="ru-RU" sz="1800" b="1" u="none" strike="noStrike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8%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248,289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237,537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156,999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642,825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41972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i="1" u="none" strike="noStrike" dirty="0" smtClean="0">
                          <a:effectLst/>
                        </a:rPr>
                        <a:t>Мероприятие: Поддерживающая политика и программная среда</a:t>
                      </a:r>
                      <a:endParaRPr lang="ru-RU" sz="1800" i="1" u="none" strike="noStrike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8</a:t>
                      </a:r>
                      <a:r>
                        <a:rPr lang="en-US" sz="1800" u="none" strike="noStrike" dirty="0" smtClean="0">
                          <a:effectLst/>
                        </a:rPr>
                        <a:t>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248,289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237,537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156,999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642,825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63051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 smtClean="0">
                          <a:effectLst/>
                        </a:rPr>
                        <a:t>Модуль: ЖУСЗ: Информационные системы управления здравоохранением, мониторинг и оценка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</a:rPr>
                        <a:t>9</a:t>
                      </a:r>
                      <a:r>
                        <a:rPr lang="en-US" sz="1800" b="1" u="none" strike="noStrike" dirty="0" smtClean="0">
                          <a:effectLst/>
                        </a:rPr>
                        <a:t>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254,294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304,474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125,198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683,966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1782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i="1" u="none" strike="noStrike" dirty="0" smtClean="0">
                          <a:effectLst/>
                        </a:rPr>
                        <a:t>Мероприятие: Поддерживающая политика и программная среда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4</a:t>
                      </a:r>
                      <a:r>
                        <a:rPr lang="en-US" sz="1800" u="none" strike="noStrike" dirty="0" smtClean="0">
                          <a:effectLst/>
                        </a:rPr>
                        <a:t>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153,094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153,094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23,998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330,186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8237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i="1" u="none" strike="noStrike" dirty="0" smtClean="0">
                          <a:effectLst/>
                        </a:rPr>
                        <a:t>Мероприятие: Исследования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5</a:t>
                      </a:r>
                      <a:r>
                        <a:rPr lang="en-US" sz="1800" u="none" strike="noStrike" dirty="0" smtClean="0">
                          <a:effectLst/>
                        </a:rPr>
                        <a:t>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101,200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151,380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101,200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353,780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9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622" y="0"/>
            <a:ext cx="10515600" cy="52609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+mn-lt"/>
              </a:rPr>
              <a:t>Проект Бюджета 2020-2022 года</a:t>
            </a:r>
            <a:endParaRPr lang="en-US" sz="2800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861997"/>
              </p:ext>
            </p:extLst>
          </p:nvPr>
        </p:nvGraphicFramePr>
        <p:xfrm>
          <a:off x="707721" y="701458"/>
          <a:ext cx="10722278" cy="54239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2251"/>
                <a:gridCol w="1424138"/>
                <a:gridCol w="1483477"/>
                <a:gridCol w="1463696"/>
                <a:gridCol w="1424138"/>
                <a:gridCol w="1384578"/>
              </a:tblGrid>
              <a:tr h="601249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 smtClean="0">
                          <a:effectLst/>
                        </a:rPr>
                        <a:t>Модуль: МЛУ-ТБ</a:t>
                      </a:r>
                      <a:endParaRPr lang="ru-RU" sz="1800" b="1" u="none" strike="noStrike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71%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3,074,091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1,546,415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1,133,594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5,754,100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64088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i="1" u="none" strike="noStrike" dirty="0" smtClean="0">
                          <a:effectLst/>
                        </a:rPr>
                        <a:t>Мероприятие: Выявление больных и диагностика МЛУ-ТБ</a:t>
                      </a:r>
                      <a:endParaRPr lang="ru-RU" sz="1800" i="1" u="none" strike="noStrike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4</a:t>
                      </a:r>
                      <a:r>
                        <a:rPr lang="en-US" sz="1800" u="none" strike="noStrike" dirty="0" smtClean="0">
                          <a:effectLst/>
                        </a:rPr>
                        <a:t>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215,259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139,511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354,770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8848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i="1" u="none" strike="noStrike" dirty="0" smtClean="0">
                          <a:effectLst/>
                        </a:rPr>
                        <a:t>Мероприятие: Лечение больных МЛУ-ТБ</a:t>
                      </a:r>
                    </a:p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23</a:t>
                      </a:r>
                      <a:r>
                        <a:rPr lang="en-US" sz="1800" u="none" strike="noStrike" dirty="0" smtClean="0">
                          <a:effectLst/>
                        </a:rPr>
                        <a:t>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1,464,925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324,806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48,742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1,838,473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4291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i="1" u="none" strike="noStrike" dirty="0" smtClean="0">
                          <a:effectLst/>
                        </a:rPr>
                        <a:t>Мероприятие: Предоставление услуг сообществом</a:t>
                      </a:r>
                      <a:endParaRPr lang="ru-RU" sz="1800" i="1" u="none" strike="noStrike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38</a:t>
                      </a:r>
                      <a:r>
                        <a:rPr lang="en-US" sz="1800" u="none" strike="noStrike" dirty="0" smtClean="0">
                          <a:effectLst/>
                        </a:rPr>
                        <a:t>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1,271,337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971,703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801,659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3,044,699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949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i="1" u="none" strike="noStrike" dirty="0" smtClean="0">
                          <a:effectLst/>
                        </a:rPr>
                        <a:t>Мероприятие: Профилактика МЛУ-ТБ</a:t>
                      </a:r>
                      <a:endParaRPr lang="ru-RU" sz="1800" i="1" u="none" strike="noStrike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6</a:t>
                      </a:r>
                      <a:r>
                        <a:rPr lang="en-US" sz="1800" u="none" strike="noStrike" dirty="0" smtClean="0">
                          <a:effectLst/>
                        </a:rPr>
                        <a:t>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122,570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110,395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283,193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516,158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973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 smtClean="0">
                          <a:effectLst/>
                        </a:rPr>
                        <a:t>Модуль: Менеджмент Программы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12%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327,878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322,947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322,947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973,772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22128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i="1" u="none" strike="noStrike" dirty="0" smtClean="0">
                          <a:effectLst/>
                        </a:rPr>
                        <a:t>Мероприятие: Грант Менеджмент</a:t>
                      </a:r>
                      <a:endParaRPr lang="ru-RU" sz="1800" i="1" u="none" strike="noStrike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1</a:t>
                      </a:r>
                      <a:r>
                        <a:rPr lang="ru-RU" sz="1800" u="none" strike="noStrike" dirty="0" smtClean="0">
                          <a:effectLst/>
                        </a:rPr>
                        <a:t>2</a:t>
                      </a:r>
                      <a:r>
                        <a:rPr lang="en-US" sz="1800" u="none" strike="noStrike" dirty="0" smtClean="0">
                          <a:effectLst/>
                        </a:rPr>
                        <a:t>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327,878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322,947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322,947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973,772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623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26301"/>
            <a:ext cx="10515600" cy="555066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Период реализации: 2020 – 2022 года</a:t>
            </a:r>
          </a:p>
          <a:p>
            <a:pPr algn="just">
              <a:buNone/>
            </a:pPr>
            <a:endParaRPr lang="ru-RU" sz="32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Сумма гранта –  </a:t>
            </a:r>
            <a:r>
              <a:rPr lang="en-US" sz="3200" b="1" dirty="0" smtClean="0">
                <a:solidFill>
                  <a:schemeClr val="tx1"/>
                </a:solidFill>
              </a:rPr>
              <a:t> $ </a:t>
            </a:r>
            <a:r>
              <a:rPr lang="ru-RU" sz="3200" b="1" dirty="0" smtClean="0">
                <a:solidFill>
                  <a:schemeClr val="tx1"/>
                </a:solidFill>
              </a:rPr>
              <a:t>8,05 млн. </a:t>
            </a:r>
          </a:p>
          <a:p>
            <a:pPr algn="just">
              <a:buNone/>
            </a:pPr>
            <a:endParaRPr lang="ru-RU" sz="32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Цель: Создание устойчивого ответа на вызовы лекарственно-резистентного туберкулеза в Казахстане на основе пациент-ориентированного подхода, в том числе для лиц из групп высокого риска заболевания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6212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500"/>
            <a:ext cx="10515600" cy="73716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+mn-lt"/>
              </a:rPr>
              <a:t>Проект Бюджета 2020-2022 года</a:t>
            </a:r>
            <a:endParaRPr lang="en-US" sz="2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044" y="939452"/>
            <a:ext cx="10971756" cy="5605397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C</a:t>
            </a:r>
            <a:r>
              <a:rPr lang="ru-RU" dirty="0" err="1" smtClean="0"/>
              <a:t>оздание</a:t>
            </a:r>
            <a:r>
              <a:rPr lang="ru-RU" dirty="0" smtClean="0"/>
              <a:t> </a:t>
            </a:r>
            <a:r>
              <a:rPr lang="ru-RU" dirty="0"/>
              <a:t>жизнеспособных и устойчивых систем для сохранения </a:t>
            </a:r>
            <a:r>
              <a:rPr lang="ru-RU" dirty="0" smtClean="0"/>
              <a:t>здоровья</a:t>
            </a:r>
            <a:r>
              <a:rPr lang="en-US" dirty="0" smtClean="0"/>
              <a:t>: 17% (</a:t>
            </a:r>
            <a:r>
              <a:rPr lang="ru-RU" dirty="0" smtClean="0"/>
              <a:t>8.6-9.3%)</a:t>
            </a:r>
          </a:p>
          <a:p>
            <a:pPr algn="just"/>
            <a:r>
              <a:rPr lang="ru-RU" dirty="0" smtClean="0"/>
              <a:t>Поддержание </a:t>
            </a:r>
            <a:r>
              <a:rPr lang="ru-RU" dirty="0"/>
              <a:t>или расширение </a:t>
            </a:r>
            <a:r>
              <a:rPr lang="ru-RU" dirty="0" smtClean="0"/>
              <a:t>научно-обоснованных мероприятий </a:t>
            </a:r>
            <a:r>
              <a:rPr lang="ru-RU" dirty="0"/>
              <a:t>для основных затронутых и уязвимых групп </a:t>
            </a:r>
            <a:r>
              <a:rPr lang="ru-RU" dirty="0" smtClean="0"/>
              <a:t>населения: 71%</a:t>
            </a:r>
          </a:p>
          <a:p>
            <a:pPr algn="just"/>
            <a:r>
              <a:rPr lang="ru-RU" dirty="0" smtClean="0"/>
              <a:t> Условие совместного финансирования: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ru-RU" sz="2000" dirty="0" smtClean="0"/>
              <a:t> </a:t>
            </a:r>
            <a:r>
              <a:rPr lang="ru-RU" sz="2000" dirty="0"/>
              <a:t>25% ресурсов, выделенных </a:t>
            </a:r>
            <a:r>
              <a:rPr lang="ru-RU" sz="2000" dirty="0" smtClean="0"/>
              <a:t>ГФ на </a:t>
            </a:r>
            <a:r>
              <a:rPr lang="ru-RU" sz="2000" dirty="0"/>
              <a:t>каждый компонент по заболеванию, зависит от увеличения объема вкладов в совместное финансирование, направленное на программу по заболеванию и/или инвестиции в жизнеспособные и устойчивые системы для сохранения </a:t>
            </a:r>
            <a:r>
              <a:rPr lang="ru-RU" sz="2000" dirty="0" smtClean="0"/>
              <a:t>здоровья  </a:t>
            </a:r>
            <a:r>
              <a:rPr lang="ru-RU" sz="2000" dirty="0"/>
              <a:t>	</a:t>
            </a:r>
            <a:r>
              <a:rPr lang="ru-RU" sz="2000" dirty="0" smtClean="0"/>
              <a:t>(составляет </a:t>
            </a:r>
            <a:r>
              <a:rPr lang="en-US" sz="2000" b="1" dirty="0" smtClean="0"/>
              <a:t>USD 2,013,665.70 </a:t>
            </a:r>
            <a:r>
              <a:rPr lang="ru-RU" sz="2000" dirty="0" smtClean="0"/>
              <a:t>для ТБ компонента)</a:t>
            </a:r>
            <a:endParaRPr lang="ru-RU" sz="20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ru-RU" sz="2000" dirty="0" smtClean="0"/>
              <a:t>Минимальный объем дополнительного  </a:t>
            </a:r>
            <a:r>
              <a:rPr lang="ru-RU" sz="2000" dirty="0" err="1" smtClean="0"/>
              <a:t>странового</a:t>
            </a:r>
            <a:r>
              <a:rPr lang="ru-RU" sz="2000" dirty="0" smtClean="0"/>
              <a:t> вклада в </a:t>
            </a:r>
            <a:r>
              <a:rPr lang="ru-RU" sz="2000" dirty="0"/>
              <a:t>совместное </a:t>
            </a:r>
            <a:r>
              <a:rPr lang="ru-RU" sz="2000" dirty="0" smtClean="0"/>
              <a:t>финансирование, направленного </a:t>
            </a:r>
            <a:r>
              <a:rPr lang="ru-RU" sz="2000" dirty="0"/>
              <a:t>на программу по заболеванию и/или инвестиции в жизнеспособные и устойчивые системы для сохранения здоровья </a:t>
            </a:r>
            <a:r>
              <a:rPr lang="ru-RU" sz="2000" dirty="0" smtClean="0"/>
              <a:t>в период 2020-2022 гг. должен составить по сравнению с периодом 2017-2019 гг</a:t>
            </a:r>
            <a:r>
              <a:rPr lang="ru-RU" sz="2000" smtClean="0"/>
              <a:t>. </a:t>
            </a:r>
            <a:r>
              <a:rPr lang="en-US" sz="2000" b="1" smtClean="0"/>
              <a:t>USD </a:t>
            </a:r>
            <a:r>
              <a:rPr lang="en-US" sz="2000" b="1" dirty="0"/>
              <a:t>2,013,665.70 </a:t>
            </a:r>
            <a:r>
              <a:rPr lang="ru-RU" sz="2000" dirty="0"/>
              <a:t>для ТБ </a:t>
            </a:r>
            <a:r>
              <a:rPr lang="ru-RU" sz="2000" dirty="0" smtClean="0"/>
              <a:t>компонента</a:t>
            </a:r>
            <a:endParaRPr lang="ru-RU" sz="2000" dirty="0"/>
          </a:p>
          <a:p>
            <a:pPr marL="457200" lvl="1" indent="0">
              <a:buNone/>
            </a:pP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2100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145" y="2295351"/>
            <a:ext cx="10515600" cy="13935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/>
              <a:t>Спасибо за внимание!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79681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9515" y="926926"/>
            <a:ext cx="10515600" cy="496030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600" dirty="0" smtClean="0"/>
              <a:t>Национальный Комплексный План по борьбе с туберкулезом в Республике Казахстан на 2014-2020 года</a:t>
            </a:r>
          </a:p>
          <a:p>
            <a:pPr algn="just">
              <a:buNone/>
            </a:pPr>
            <a:endParaRPr lang="ru-RU" sz="3600" dirty="0"/>
          </a:p>
          <a:p>
            <a:pPr algn="just">
              <a:buNone/>
            </a:pPr>
            <a:r>
              <a:rPr lang="ru-RU" sz="3600" dirty="0" smtClean="0"/>
              <a:t>Стратегия ВОЗ «Остановить Туберкулез»</a:t>
            </a:r>
            <a:endParaRPr lang="ru-RU" sz="3600" dirty="0"/>
          </a:p>
          <a:p>
            <a:pPr algn="just">
              <a:buNone/>
            </a:pPr>
            <a:endParaRPr lang="ru-RU" sz="3600" dirty="0" smtClean="0"/>
          </a:p>
          <a:p>
            <a:pPr algn="just">
              <a:buNone/>
            </a:pPr>
            <a:r>
              <a:rPr lang="ru-RU" sz="3600" dirty="0" smtClean="0"/>
              <a:t>Рекомендации миссии ВОЗ по оценке внедрения НКП РК 2014-2020 (25 июня - 04 июля 2018 года)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0666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365" y="102079"/>
            <a:ext cx="11830832" cy="116931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300" b="1" dirty="0" smtClean="0">
                <a:latin typeface="+mn-lt"/>
              </a:rPr>
              <a:t>Задача 1: Продвижение политик (стратегий) и возможностей для устойчивого ответа на лекарственно-резистентный туберкулез</a:t>
            </a:r>
            <a:r>
              <a:rPr lang="ru-RU" sz="3300" b="1" dirty="0" smtClean="0"/>
              <a:t/>
            </a:r>
            <a:br>
              <a:rPr lang="ru-RU" sz="3300" b="1" dirty="0" smtClean="0"/>
            </a:b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07" y="1603332"/>
            <a:ext cx="11555260" cy="514193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b="1" dirty="0" smtClean="0"/>
              <a:t>1.1 Модуль: </a:t>
            </a:r>
            <a:r>
              <a:rPr lang="ru-RU" b="1" dirty="0"/>
              <a:t>ЖУСЗ: Предоставление комплексных услуг и повышение качества</a:t>
            </a:r>
          </a:p>
          <a:p>
            <a:pPr marL="0" indent="0" algn="just">
              <a:buNone/>
            </a:pPr>
            <a:r>
              <a:rPr lang="ru-RU" sz="2600" b="1" i="1" dirty="0" smtClean="0"/>
              <a:t>1.1.1 Мероприятие: </a:t>
            </a:r>
            <a:r>
              <a:rPr lang="ru-RU" sz="2600" b="1" i="1" dirty="0"/>
              <a:t>П</a:t>
            </a:r>
            <a:r>
              <a:rPr lang="ru-RU" sz="2600" b="1" i="1" dirty="0" smtClean="0"/>
              <a:t>оддерживающая </a:t>
            </a:r>
            <a:r>
              <a:rPr lang="ru-RU" sz="2600" b="1" i="1" dirty="0"/>
              <a:t>политика и программная </a:t>
            </a:r>
            <a:r>
              <a:rPr lang="ru-RU" sz="2600" b="1" i="1" dirty="0" smtClean="0"/>
              <a:t>среда</a:t>
            </a:r>
            <a:endParaRPr lang="en-US" sz="2600" b="1" i="1" dirty="0" smtClean="0"/>
          </a:p>
          <a:p>
            <a:pPr marL="0" indent="0" algn="just">
              <a:buNone/>
            </a:pPr>
            <a:r>
              <a:rPr lang="ru-RU" dirty="0" smtClean="0"/>
              <a:t>1.1.1.1  Рабочая группа для осуществления адвокации высокого уровня и повышения уровня политической приверженности</a:t>
            </a:r>
          </a:p>
          <a:p>
            <a:pPr marL="0" indent="0" algn="just">
              <a:buNone/>
            </a:pPr>
            <a:r>
              <a:rPr lang="ru-RU" dirty="0" smtClean="0"/>
              <a:t>1.1.1.2 Координационные совещания для обеспечения преодоления вызовов периода внедрения.</a:t>
            </a:r>
          </a:p>
          <a:p>
            <a:pPr marL="0" indent="0" algn="just">
              <a:buNone/>
            </a:pPr>
            <a:r>
              <a:rPr lang="ru-RU" dirty="0" smtClean="0"/>
              <a:t>1.1.1.3 Обучение лиц, принимающих высокого уровня решения</a:t>
            </a:r>
          </a:p>
          <a:p>
            <a:pPr marL="0" lvl="0" indent="0" algn="just">
              <a:buNone/>
            </a:pPr>
            <a:r>
              <a:rPr lang="ru-RU" dirty="0" smtClean="0"/>
              <a:t>1.1.1.4 Обучение местных специалистов по институционализации механизмов оплаты</a:t>
            </a:r>
            <a:endParaRPr lang="en-US" dirty="0" smtClean="0"/>
          </a:p>
          <a:p>
            <a:pPr marL="0" lvl="0" indent="0" algn="just">
              <a:buNone/>
            </a:pPr>
            <a:r>
              <a:rPr lang="en-US" dirty="0" smtClean="0"/>
              <a:t>1.</a:t>
            </a:r>
            <a:r>
              <a:rPr lang="ru-RU" dirty="0" smtClean="0"/>
              <a:t>1</a:t>
            </a:r>
            <a:r>
              <a:rPr lang="en-US" dirty="0" smtClean="0"/>
              <a:t>.1.</a:t>
            </a:r>
            <a:r>
              <a:rPr lang="ru-RU" dirty="0" smtClean="0"/>
              <a:t>5</a:t>
            </a:r>
            <a:r>
              <a:rPr lang="en-US" dirty="0" smtClean="0"/>
              <a:t> </a:t>
            </a:r>
            <a:r>
              <a:rPr lang="ru-RU" dirty="0" smtClean="0"/>
              <a:t>Пилотирование внедрения новых механизмов стимулирования для работников противотуберкулезной службы (врачи, медсестры, сотрудники лабораторий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35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411" y="202286"/>
            <a:ext cx="11511419" cy="11505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300" b="1" dirty="0" smtClean="0">
                <a:latin typeface="+mn-lt"/>
              </a:rPr>
              <a:t>Задача 1: Продвижение политик (стратегий) и возможностей для устойчивого ответа на лекарственно-резистентный туберкулез</a:t>
            </a:r>
            <a:r>
              <a:rPr lang="ru-RU" sz="3300" b="1" dirty="0" smtClean="0"/>
              <a:t/>
            </a:r>
            <a:br>
              <a:rPr lang="ru-RU" sz="3300" b="1" dirty="0" smtClean="0"/>
            </a:b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570" y="1553227"/>
            <a:ext cx="11555260" cy="497909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b="1" dirty="0"/>
              <a:t>1.1 Модуль: ЖУСЗ: Предоставление комплексных услуг и повышение качества</a:t>
            </a:r>
          </a:p>
          <a:p>
            <a:pPr marL="0" indent="0" algn="just">
              <a:buNone/>
            </a:pPr>
            <a:r>
              <a:rPr lang="ru-RU" sz="2600" b="1" i="1" dirty="0"/>
              <a:t>1.1.1 Мероприятие: Поддерживающая политика и программная среда</a:t>
            </a:r>
            <a:endParaRPr lang="en-US" sz="2600" b="1" i="1" dirty="0"/>
          </a:p>
          <a:p>
            <a:pPr marL="0" indent="0" algn="just">
              <a:buNone/>
            </a:pPr>
            <a:r>
              <a:rPr lang="ru-RU" sz="2600" dirty="0" smtClean="0"/>
              <a:t>1.1.1.6 Техническое содействие в оценке внедрения амбулаторной модели лечения ТБ   </a:t>
            </a:r>
          </a:p>
          <a:p>
            <a:pPr marL="0" indent="0" algn="just">
              <a:buNone/>
            </a:pPr>
            <a:r>
              <a:rPr lang="ru-RU" sz="2600" dirty="0" smtClean="0"/>
              <a:t>1.1.1.7 </a:t>
            </a:r>
            <a:r>
              <a:rPr lang="ru-RU" sz="2600" dirty="0"/>
              <a:t>Техническая помощь в оценке социальной поддержки больных туберкулезом </a:t>
            </a:r>
            <a:r>
              <a:rPr lang="ru-RU" sz="2600" dirty="0" smtClean="0"/>
              <a:t>находящихся на противотуберкулезном лечении</a:t>
            </a:r>
            <a:endParaRPr lang="ru-RU" sz="2600" dirty="0"/>
          </a:p>
          <a:p>
            <a:pPr marL="0" indent="0" algn="just">
              <a:buNone/>
            </a:pPr>
            <a:r>
              <a:rPr lang="ru-RU" sz="2600" dirty="0" smtClean="0"/>
              <a:t>1.1.1.8 После-оценочный пересмотр и одобрение концепции амбулаторной модели лечения ТБ</a:t>
            </a:r>
          </a:p>
          <a:p>
            <a:pPr marL="0" indent="0" algn="just">
              <a:buNone/>
            </a:pPr>
            <a:r>
              <a:rPr lang="ru-RU" sz="2600" dirty="0" smtClean="0"/>
              <a:t>1.1.1.9 Техническое </a:t>
            </a:r>
            <a:r>
              <a:rPr lang="ru-RU" sz="2600" dirty="0"/>
              <a:t>содействие в оценке реализации плана поэтапной оптимизации инфраструктуры ТБ  </a:t>
            </a:r>
            <a:r>
              <a:rPr lang="ru-RU" sz="2600" dirty="0" smtClean="0"/>
              <a:t>больниц  </a:t>
            </a:r>
            <a:endParaRPr lang="ru-RU" sz="2600" dirty="0"/>
          </a:p>
          <a:p>
            <a:pPr marL="0" indent="0" algn="just">
              <a:buNone/>
            </a:pPr>
            <a:r>
              <a:rPr lang="ru-RU" sz="2600" dirty="0" smtClean="0"/>
              <a:t>1.1.1.10 </a:t>
            </a:r>
            <a:r>
              <a:rPr lang="ru-RU" sz="2600" dirty="0"/>
              <a:t>Разработка, одобрение и реализация плана оптимизации инфраструктуры ТБ больниц на 2021-2025 </a:t>
            </a:r>
            <a:r>
              <a:rPr lang="ru-RU" sz="2600" dirty="0" smtClean="0"/>
              <a:t>года</a:t>
            </a:r>
            <a:endParaRPr lang="ru-RU" sz="2600" dirty="0"/>
          </a:p>
          <a:p>
            <a:pPr marL="0" indent="0" algn="just">
              <a:buNone/>
            </a:pPr>
            <a:endParaRPr lang="ru-RU" sz="2600" dirty="0" smtClean="0"/>
          </a:p>
          <a:p>
            <a:pPr marL="0" indent="0" algn="just">
              <a:buNone/>
            </a:pPr>
            <a:endParaRPr lang="ru-RU" sz="2600" dirty="0" smtClean="0"/>
          </a:p>
        </p:txBody>
      </p:sp>
    </p:spTree>
    <p:extLst>
      <p:ext uri="{BB962C8B-B14F-4D97-AF65-F5344CB8AC3E}">
        <p14:creationId xmlns:p14="http://schemas.microsoft.com/office/powerpoint/2010/main" val="352907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414" y="51974"/>
            <a:ext cx="11480104" cy="111294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300" b="1" dirty="0" smtClean="0">
                <a:latin typeface="+mn-lt"/>
              </a:rPr>
              <a:t>Задача 1: Продвижение политик (стратегий) и возможностей для устойчивого ответа на лекарственно-резистентный туберкулез</a:t>
            </a:r>
            <a:r>
              <a:rPr lang="ru-RU" sz="3300" b="1" dirty="0" smtClean="0"/>
              <a:t/>
            </a:r>
            <a:br>
              <a:rPr lang="ru-RU" sz="3300" b="1" dirty="0" smtClean="0"/>
            </a:b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07" y="1321496"/>
            <a:ext cx="11555260" cy="53298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/>
              <a:t>1.1 Модуль: ЖУСЗ: Предоставление комплексных услуг и повышение качества</a:t>
            </a:r>
          </a:p>
          <a:p>
            <a:pPr marL="0" indent="0" algn="just">
              <a:buNone/>
            </a:pPr>
            <a:r>
              <a:rPr lang="ru-RU" b="1" i="1" dirty="0"/>
              <a:t>1.1.1 Мероприятие: Поддерживающая политика и программная среда</a:t>
            </a:r>
            <a:endParaRPr lang="en-US" b="1" i="1" dirty="0"/>
          </a:p>
          <a:p>
            <a:pPr marL="0" indent="0" algn="just">
              <a:buNone/>
            </a:pPr>
            <a:endParaRPr lang="ru-RU" sz="2600" dirty="0" smtClean="0"/>
          </a:p>
          <a:p>
            <a:pPr marL="0" indent="0" algn="just">
              <a:buNone/>
            </a:pPr>
            <a:r>
              <a:rPr lang="ru-RU" sz="2600" dirty="0" smtClean="0"/>
              <a:t>1.1.1.11 Обучение руководителей по внедрению концепции амбулаторной модели лечения ТБ и плана оптимизации инфраструктуры ТБ больниц</a:t>
            </a:r>
          </a:p>
          <a:p>
            <a:pPr marL="0" indent="0" algn="just">
              <a:buNone/>
            </a:pPr>
            <a:r>
              <a:rPr lang="ru-RU" sz="2600" dirty="0" smtClean="0"/>
              <a:t>1.1.1.12 Организация учебного центра дистанционного обучения</a:t>
            </a:r>
          </a:p>
          <a:p>
            <a:pPr marL="0" indent="0" algn="just">
              <a:buNone/>
            </a:pPr>
            <a:r>
              <a:rPr lang="ru-RU" sz="2600" dirty="0" smtClean="0"/>
              <a:t>1.1.1.13 Участие представителей НТП и НРЛ в международных встречах</a:t>
            </a:r>
          </a:p>
          <a:p>
            <a:pPr marL="0" indent="0" algn="just">
              <a:buNone/>
            </a:pPr>
            <a:r>
              <a:rPr lang="ru-RU" sz="2600" dirty="0" smtClean="0"/>
              <a:t>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99258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989" y="51975"/>
            <a:ext cx="11336055" cy="11442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300" b="1" dirty="0" smtClean="0">
                <a:latin typeface="+mn-lt"/>
              </a:rPr>
              <a:t>Задача 1: Продвижение политик (стратегий) и возможностей для устойчивого ответа на лекарственно-резистентный туберкулез</a:t>
            </a:r>
            <a:r>
              <a:rPr lang="ru-RU" sz="3300" b="1" dirty="0" smtClean="0"/>
              <a:t/>
            </a:r>
            <a:br>
              <a:rPr lang="ru-RU" sz="3300" b="1" dirty="0" smtClean="0"/>
            </a:b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07" y="1340286"/>
            <a:ext cx="11555260" cy="507930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000" b="1" dirty="0" smtClean="0"/>
              <a:t>1.2 Модуль: ЖУСЗ: Информационные системы управления здравоохранением, мониторинг и оценка</a:t>
            </a:r>
          </a:p>
          <a:p>
            <a:pPr marL="0" indent="0" algn="just">
              <a:buNone/>
            </a:pPr>
            <a:r>
              <a:rPr lang="ru-RU" sz="2600" b="1" i="1" dirty="0" smtClean="0"/>
              <a:t>1.2.1 Мероприятие: Качество программы и данных</a:t>
            </a:r>
          </a:p>
          <a:p>
            <a:pPr marL="0" indent="0" algn="just">
              <a:buNone/>
            </a:pPr>
            <a:r>
              <a:rPr lang="ru-RU" dirty="0" smtClean="0"/>
              <a:t>1.2.1.1 Поддержка мониторинговых визитов НТП </a:t>
            </a:r>
          </a:p>
          <a:p>
            <a:pPr marL="0" indent="0" algn="just">
              <a:buNone/>
            </a:pPr>
            <a:r>
              <a:rPr lang="ru-RU" dirty="0" smtClean="0"/>
              <a:t>1.2.1.2 Национальные консультанты для обеспечения координации мониторинговых визитов</a:t>
            </a: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 1.2.1.3 Координационные совещания НПТ  </a:t>
            </a:r>
          </a:p>
          <a:p>
            <a:pPr marL="0" indent="0" algn="just">
              <a:buNone/>
            </a:pPr>
            <a:r>
              <a:rPr lang="ru-RU" dirty="0" smtClean="0"/>
              <a:t>1.2.1.4 Национальный консультант, ведение национальной базы данных по туберкулезу</a:t>
            </a:r>
          </a:p>
          <a:p>
            <a:pPr marL="0" indent="0" algn="just">
              <a:buNone/>
            </a:pPr>
            <a:r>
              <a:rPr lang="ru-RU" sz="2600" b="1" i="1" dirty="0" smtClean="0"/>
              <a:t>1.2.2 Мероприятие: Исследования</a:t>
            </a:r>
          </a:p>
          <a:p>
            <a:pPr marL="0" indent="0" algn="just">
              <a:buNone/>
            </a:pPr>
            <a:r>
              <a:rPr lang="ru-RU" dirty="0" smtClean="0"/>
              <a:t>1.2.2.1 Оперативные исследования по приоритетным вопросах ТБ и ЛУ-ТБ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20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835" y="51974"/>
            <a:ext cx="11661731" cy="143862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2900" b="1" dirty="0" smtClean="0">
                <a:latin typeface="+mn-lt"/>
              </a:rPr>
              <a:t>Задача 2: Обеспечение устойчивости всеобщего доступа к профилактическим, диагностическим и лечебным услугам хорошего качества на лекарственно-резистентный туберкулез и применение стратегических мер, ориентированных на пациента</a:t>
            </a:r>
            <a:r>
              <a:rPr lang="ru-RU" sz="2900" b="1" dirty="0" smtClean="0"/>
              <a:t/>
            </a:r>
            <a:br>
              <a:rPr lang="ru-RU" sz="2900" b="1" dirty="0" smtClean="0"/>
            </a:br>
            <a:endParaRPr lang="en-US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07" y="1872641"/>
            <a:ext cx="11555260" cy="45469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/>
              <a:t>2.1 Модуль: МЛУ-ТБ</a:t>
            </a:r>
          </a:p>
          <a:p>
            <a:pPr marL="0" indent="0" algn="just">
              <a:buNone/>
            </a:pPr>
            <a:r>
              <a:rPr lang="ru-RU" sz="2600" b="1" i="1" dirty="0" smtClean="0"/>
              <a:t>2.1.1 Мероприятие: Выявление больных и диагностика МЛУ-ТБ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2.1.1.1 Поставка картриджей для </a:t>
            </a:r>
            <a:r>
              <a:rPr lang="ru-RU" dirty="0" err="1" smtClean="0"/>
              <a:t>Xpert</a:t>
            </a:r>
            <a:r>
              <a:rPr lang="ru-RU" dirty="0" smtClean="0"/>
              <a:t> MTB/RIF оборудования для пенитенциарного сектора  </a:t>
            </a:r>
          </a:p>
          <a:p>
            <a:pPr marL="0" indent="0" algn="just">
              <a:buNone/>
            </a:pPr>
            <a:r>
              <a:rPr lang="ru-RU" dirty="0" smtClean="0"/>
              <a:t>2.1.1.2 Выявление штаммов в жидких средах и ТЛЧ (тесты для MGIT оборудование) для пенитенциарного сектора  </a:t>
            </a:r>
          </a:p>
          <a:p>
            <a:pPr marL="0" indent="0" algn="just">
              <a:buNone/>
            </a:pPr>
            <a:r>
              <a:rPr lang="ru-RU" dirty="0" smtClean="0"/>
              <a:t>2.1.1.3 Выявление M.TВ и ТЛЧ к препаратам первого и второго ряда (тесты для LPA </a:t>
            </a:r>
            <a:r>
              <a:rPr lang="ru-RU" dirty="0" err="1" smtClean="0"/>
              <a:t>Hain</a:t>
            </a:r>
            <a:r>
              <a:rPr lang="ru-RU" dirty="0" smtClean="0"/>
              <a:t>) для пенитенциарного сектора  </a:t>
            </a:r>
          </a:p>
        </p:txBody>
      </p:sp>
    </p:spTree>
    <p:extLst>
      <p:ext uri="{BB962C8B-B14F-4D97-AF65-F5344CB8AC3E}">
        <p14:creationId xmlns:p14="http://schemas.microsoft.com/office/powerpoint/2010/main" val="283356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727" y="51974"/>
            <a:ext cx="11473840" cy="143862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2900" b="1" dirty="0" smtClean="0">
                <a:latin typeface="+mn-lt"/>
              </a:rPr>
              <a:t>Задача 2: Обеспечение устойчивости всеобщего доступа к профилактическим, диагностическим и лечебным услугам хорошего качества на лекарственно-резистентный туберкулез и применение стратегических мер, ориентированных на пациента</a:t>
            </a:r>
            <a:r>
              <a:rPr lang="ru-RU" sz="2900" b="1" dirty="0" smtClean="0"/>
              <a:t/>
            </a:r>
            <a:br>
              <a:rPr lang="ru-RU" sz="2900" b="1" dirty="0" smtClean="0"/>
            </a:br>
            <a:endParaRPr lang="en-US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07" y="1872641"/>
            <a:ext cx="11555260" cy="45469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/>
              <a:t>2.1 Модуль: МЛУ-ТБ</a:t>
            </a:r>
          </a:p>
          <a:p>
            <a:pPr marL="0" indent="0" algn="just">
              <a:buNone/>
            </a:pPr>
            <a:r>
              <a:rPr lang="ru-RU" sz="2600" b="1" i="1" dirty="0" smtClean="0"/>
              <a:t>2.1.1 Мероприятие: Выявление больных и диагностика МЛУ-ТБ</a:t>
            </a:r>
          </a:p>
          <a:p>
            <a:pPr marL="0" indent="0" algn="just">
              <a:buNone/>
            </a:pPr>
            <a:r>
              <a:rPr lang="ru-RU" sz="2600" dirty="0" smtClean="0"/>
              <a:t>2.1.1.4 Техническое обслуживание лабораторного оборудования  (подготовка инженеров)  </a:t>
            </a:r>
          </a:p>
          <a:p>
            <a:pPr marL="0" indent="0" algn="just">
              <a:buNone/>
            </a:pPr>
            <a:r>
              <a:rPr lang="ru-RU" sz="2600" dirty="0" smtClean="0"/>
              <a:t>2.1.1.5 Закупка чистой субстанции для референс лабораторий (для новых и перепрофилированных </a:t>
            </a:r>
            <a:r>
              <a:rPr lang="ru-RU" sz="2600" dirty="0" err="1" smtClean="0"/>
              <a:t>пепаратов</a:t>
            </a:r>
            <a:r>
              <a:rPr lang="ru-RU" sz="2600" dirty="0" smtClean="0"/>
              <a:t>)</a:t>
            </a:r>
          </a:p>
          <a:p>
            <a:pPr marL="0" indent="0" algn="just">
              <a:buNone/>
            </a:pPr>
            <a:r>
              <a:rPr lang="ru-RU" sz="2600" dirty="0"/>
              <a:t>2.1.1.6 Национальные консультанты для обеспечения надлежащей реализации </a:t>
            </a:r>
            <a:r>
              <a:rPr lang="ru-RU" sz="2600" dirty="0" smtClean="0"/>
              <a:t>внедрения технологии </a:t>
            </a:r>
            <a:r>
              <a:rPr lang="ru-RU" sz="2600" dirty="0" err="1"/>
              <a:t>Xpert</a:t>
            </a:r>
            <a:r>
              <a:rPr lang="ru-RU" sz="2600" dirty="0"/>
              <a:t> MTB / RIF на районном </a:t>
            </a:r>
            <a:r>
              <a:rPr lang="ru-RU" sz="2600" dirty="0" smtClean="0"/>
              <a:t>уровне</a:t>
            </a:r>
          </a:p>
          <a:p>
            <a:pPr marL="0" indent="0" algn="just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9683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1435</Words>
  <Application>Microsoft Office PowerPoint</Application>
  <PresentationFormat>Widescreen</PresentationFormat>
  <Paragraphs>271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Office Theme</vt:lpstr>
      <vt:lpstr>Проект Концептуальной заявки на грант Глобального фонда по ТБ в РК на 2020-2022 года</vt:lpstr>
      <vt:lpstr>PowerPoint Presentation</vt:lpstr>
      <vt:lpstr>PowerPoint Presentation</vt:lpstr>
      <vt:lpstr> Задача 1: Продвижение политик (стратегий) и возможностей для устойчивого ответа на лекарственно-резистентный туберкулез </vt:lpstr>
      <vt:lpstr> Задача 1: Продвижение политик (стратегий) и возможностей для устойчивого ответа на лекарственно-резистентный туберкулез </vt:lpstr>
      <vt:lpstr> Задача 1: Продвижение политик (стратегий) и возможностей для устойчивого ответа на лекарственно-резистентный туберкулез </vt:lpstr>
      <vt:lpstr> Задача 1: Продвижение политик (стратегий) и возможностей для устойчивого ответа на лекарственно-резистентный туберкулез </vt:lpstr>
      <vt:lpstr> Задача 2: Обеспечение устойчивости всеобщего доступа к профилактическим, диагностическим и лечебным услугам хорошего качества на лекарственно-резистентный туберкулез и применение стратегических мер, ориентированных на пациента </vt:lpstr>
      <vt:lpstr> Задача 2: Обеспечение устойчивости всеобщего доступа к профилактическим, диагностическим и лечебным услугам хорошего качества на лекарственно-резистентный туберкулез и применение стратегических мер, ориентированных на пациента </vt:lpstr>
      <vt:lpstr> Задача 2: Обеспечение устойчивости всеобщего доступа к профилактическим, диагностическим и лечебным услугам хорошего качества на лекарственно-резистентный туберкулез и применение стратегических мер, ориентированных на пациента </vt:lpstr>
      <vt:lpstr> Задача 2: Обеспечение устойчивости всеобщего доступа к профилактическим, диагностическим и лечебным услугам хорошего качества на лекарственно-резистентный туберкулез и применение стратегических мер, ориентированных на пациента </vt:lpstr>
      <vt:lpstr> Задача 2: Обеспечение устойчивости всеобщего доступа к профилактическим, диагностическим и лечебным услугам хорошего качества на лекарственно-резистентный туберкулез и применение стратегических мер, ориентированных на пациента </vt:lpstr>
      <vt:lpstr> Задача 2: Обеспечение устойчивости всеобщего доступа к профилактическим, диагностическим и лечебным услугам хорошего качества на лекарственно-резистентный туберкулез и применение стратегических мер, ориентированных на пациента </vt:lpstr>
      <vt:lpstr> Задача 2: Обеспечение устойчивости всеобщего доступа к профилактическим, диагностическим и лечебным услугам хорошего качества на лекарственно-резистентный туберкулез и применение стратегических мер, ориентированных на пациента </vt:lpstr>
      <vt:lpstr> Задача 2: Обеспечение устойчивости всеобщего доступа к профилактическим, диагностическим и лечебным услугам хорошего качества на лекарственно-резистентный туберкулез и применение стратегических мер, ориентированных на пациента </vt:lpstr>
      <vt:lpstr> Задача 2: Обеспечение устойчивости всеобщего доступа к профилактическим, диагностическим и лечебным услугам хорошего качества на лекарственно-резистентный туберкулез и применение стратегических мер, ориентированных на пациента </vt:lpstr>
      <vt:lpstr>Проект Бюджета 2020-2022 года</vt:lpstr>
      <vt:lpstr>Проект Бюджета 2020-2022 года</vt:lpstr>
      <vt:lpstr>Проект Бюджета 2020-2022 года</vt:lpstr>
      <vt:lpstr>Проект Бюджета 2020-2022 года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Концептуальной заявки на грант Глобального фонда по ТБ в РК на 2020-2022 года</dc:title>
  <dc:creator>Victor</dc:creator>
  <cp:lastModifiedBy>Victor</cp:lastModifiedBy>
  <cp:revision>92</cp:revision>
  <cp:lastPrinted>2018-10-10T07:21:33Z</cp:lastPrinted>
  <dcterms:created xsi:type="dcterms:W3CDTF">2018-08-11T10:50:36Z</dcterms:created>
  <dcterms:modified xsi:type="dcterms:W3CDTF">2018-11-02T08:58:17Z</dcterms:modified>
</cp:coreProperties>
</file>