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</p:sldMasterIdLst>
  <p:notesMasterIdLst>
    <p:notesMasterId r:id="rId31"/>
  </p:notesMasterIdLst>
  <p:sldIdLst>
    <p:sldId id="273" r:id="rId5"/>
    <p:sldId id="341" r:id="rId6"/>
    <p:sldId id="342" r:id="rId7"/>
    <p:sldId id="279" r:id="rId8"/>
    <p:sldId id="313" r:id="rId9"/>
    <p:sldId id="314" r:id="rId10"/>
    <p:sldId id="343" r:id="rId11"/>
    <p:sldId id="315" r:id="rId12"/>
    <p:sldId id="339" r:id="rId13"/>
    <p:sldId id="317" r:id="rId14"/>
    <p:sldId id="316" r:id="rId15"/>
    <p:sldId id="323" r:id="rId16"/>
    <p:sldId id="324" r:id="rId17"/>
    <p:sldId id="325" r:id="rId18"/>
    <p:sldId id="301" r:id="rId19"/>
    <p:sldId id="312" r:id="rId20"/>
    <p:sldId id="349" r:id="rId21"/>
    <p:sldId id="351" r:id="rId22"/>
    <p:sldId id="340" r:id="rId23"/>
    <p:sldId id="326" r:id="rId24"/>
    <p:sldId id="327" r:id="rId25"/>
    <p:sldId id="328" r:id="rId26"/>
    <p:sldId id="329" r:id="rId27"/>
    <p:sldId id="330" r:id="rId28"/>
    <p:sldId id="344" r:id="rId29"/>
    <p:sldId id="34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BF5B09"/>
    <a:srgbClr val="EDD6CB"/>
    <a:srgbClr val="CD6209"/>
    <a:srgbClr val="E0890A"/>
    <a:srgbClr val="C5760D"/>
    <a:srgbClr val="C4971A"/>
    <a:srgbClr val="E5B8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2" autoAdjust="0"/>
    <p:restoredTop sz="94660"/>
  </p:normalViewPr>
  <p:slideViewPr>
    <p:cSldViewPr>
      <p:cViewPr varScale="1">
        <p:scale>
          <a:sx n="68" d="100"/>
          <a:sy n="68" d="100"/>
        </p:scale>
        <p:origin x="133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ject%20HOPE\Documents\My%20Documents\Documents\GTD\IN\INBOX\01.06.2017\Reprogram%202017\&#1053;&#1086;&#1074;&#1072;&#1103;%20&#1087;&#1072;&#1087;&#1082;&#1072;\Copy%20of%20Data%202015-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vsepyan\Desktop\current%20graph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vsepyan\Desktop\Copy%20of%20Data%202015-2016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vsepyan\Desktop\current%20graph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vsepyan\Desktop\current%20graph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vsepyan\Desktop\current%20graph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hovsepyan\AppData\Roaming\Skype\My%20Skype%20Received%20Files\Book1(2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roject%20HOPE\Desktop\Book1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Sheet1!$B$6</c:f>
              <c:strCache>
                <c:ptCount val="1"/>
                <c:pt idx="0">
                  <c:v>Внешние мигранты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Sheet1!$C$5:$F$5</c:f>
              <c:strCache>
                <c:ptCount val="4"/>
                <c:pt idx="0">
                  <c:v>янв- июнь 2015</c:v>
                </c:pt>
                <c:pt idx="1">
                  <c:v>июль-дек 2015</c:v>
                </c:pt>
                <c:pt idx="2">
                  <c:v>янв-июнь 2016</c:v>
                </c:pt>
                <c:pt idx="3">
                  <c:v>июль-дек 2016</c:v>
                </c:pt>
              </c:strCache>
            </c:strRef>
          </c:cat>
          <c:val>
            <c:numRef>
              <c:f>Sheet1!$C$6:$F$6</c:f>
              <c:numCache>
                <c:formatCode>General</c:formatCode>
                <c:ptCount val="4"/>
                <c:pt idx="0">
                  <c:v>22</c:v>
                </c:pt>
                <c:pt idx="1">
                  <c:v>32</c:v>
                </c:pt>
                <c:pt idx="2">
                  <c:v>76</c:v>
                </c:pt>
                <c:pt idx="3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A1-4315-B896-9423A7250E16}"/>
            </c:ext>
          </c:extLst>
        </c:ser>
        <c:ser>
          <c:idx val="1"/>
          <c:order val="1"/>
          <c:tx>
            <c:strRef>
              <c:f>Sheet1!$B$7</c:f>
              <c:strCache>
                <c:ptCount val="1"/>
                <c:pt idx="0">
                  <c:v>Внутренние мигранты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Sheet1!$C$5:$F$5</c:f>
              <c:strCache>
                <c:ptCount val="4"/>
                <c:pt idx="0">
                  <c:v>янв- июнь 2015</c:v>
                </c:pt>
                <c:pt idx="1">
                  <c:v>июль-дек 2015</c:v>
                </c:pt>
                <c:pt idx="2">
                  <c:v>янв-июнь 2016</c:v>
                </c:pt>
                <c:pt idx="3">
                  <c:v>июль-дек 2016</c:v>
                </c:pt>
              </c:strCache>
            </c:strRef>
          </c:cat>
          <c:val>
            <c:numRef>
              <c:f>Sheet1!$C$7:$F$7</c:f>
              <c:numCache>
                <c:formatCode>General</c:formatCode>
                <c:ptCount val="4"/>
                <c:pt idx="0">
                  <c:v>133</c:v>
                </c:pt>
                <c:pt idx="1">
                  <c:v>216</c:v>
                </c:pt>
                <c:pt idx="2">
                  <c:v>163</c:v>
                </c:pt>
                <c:pt idx="3">
                  <c:v>178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A1-4315-B896-9423A7250E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4531416"/>
        <c:axId val="304530240"/>
      </c:barChart>
      <c:catAx>
        <c:axId val="304531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530240"/>
        <c:crosses val="autoZero"/>
        <c:auto val="1"/>
        <c:lblAlgn val="ctr"/>
        <c:lblOffset val="100"/>
        <c:noMultiLvlLbl val="0"/>
      </c:catAx>
      <c:valAx>
        <c:axId val="30453024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5314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Armine!$A$124</c:f>
              <c:strCache>
                <c:ptCount val="1"/>
                <c:pt idx="0">
                  <c:v>Количество внешних мигрантов зарегистрированных в Казкхстане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2">
                        <a:lumMod val="20000"/>
                        <a:lumOff val="8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Armine!$B$123:$F$123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Armine!$B$124:$F$124</c:f>
              <c:numCache>
                <c:formatCode>General</c:formatCode>
                <c:ptCount val="5"/>
                <c:pt idx="0">
                  <c:v>14</c:v>
                </c:pt>
                <c:pt idx="1">
                  <c:v>44</c:v>
                </c:pt>
                <c:pt idx="2">
                  <c:v>43</c:v>
                </c:pt>
                <c:pt idx="3">
                  <c:v>113</c:v>
                </c:pt>
                <c:pt idx="4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83-4650-B2FC-54923C82D6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04529064"/>
        <c:axId val="304530632"/>
      </c:barChart>
      <c:catAx>
        <c:axId val="304529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530632"/>
        <c:crosses val="autoZero"/>
        <c:auto val="1"/>
        <c:lblAlgn val="ctr"/>
        <c:lblOffset val="100"/>
        <c:noMultiLvlLbl val="0"/>
      </c:catAx>
      <c:valAx>
        <c:axId val="304530632"/>
        <c:scaling>
          <c:orientation val="minMax"/>
          <c:max val="22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4529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  <a:latin typeface="+mn-lt"/>
                <a:ea typeface="+mn-ea"/>
                <a:cs typeface="+mn-cs"/>
              </a:defRPr>
            </a:pPr>
            <a:r>
              <a:rPr lang="ru-RU" sz="1800" b="1" i="0" baseline="0" dirty="0">
                <a:solidFill>
                  <a:schemeClr val="bg2"/>
                </a:solidFill>
                <a:effectLst/>
              </a:rPr>
              <a:t>Охват обследованием мигрантов на </a:t>
            </a:r>
            <a:r>
              <a:rPr lang="en-US" sz="1800" b="1" i="0" baseline="0" dirty="0">
                <a:solidFill>
                  <a:schemeClr val="bg2"/>
                </a:solidFill>
                <a:effectLst/>
              </a:rPr>
              <a:t>ТБ </a:t>
            </a:r>
            <a:endParaRPr lang="en-US" sz="1200" dirty="0">
              <a:solidFill>
                <a:schemeClr val="bg2"/>
              </a:solidFill>
              <a:effectLst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ysClr val="windowText" lastClr="000000">
                    <a:lumMod val="65000"/>
                    <a:lumOff val="35000"/>
                  </a:sysClr>
                </a:solidFill>
              </a:defRPr>
            </a:pPr>
            <a:r>
              <a:rPr lang="en-US" sz="1800" b="1" i="0" baseline="0" dirty="0">
                <a:solidFill>
                  <a:schemeClr val="bg2"/>
                </a:solidFill>
                <a:effectLst/>
              </a:rPr>
              <a:t>(</a:t>
            </a:r>
            <a:r>
              <a:rPr lang="ru-RU" sz="1800" b="1" i="0" baseline="0" dirty="0">
                <a:solidFill>
                  <a:schemeClr val="bg2"/>
                </a:solidFill>
                <a:effectLst/>
              </a:rPr>
              <a:t>включая</a:t>
            </a:r>
            <a:r>
              <a:rPr lang="en-US" sz="1800" b="1" i="0" baseline="0" dirty="0">
                <a:solidFill>
                  <a:schemeClr val="bg2"/>
                </a:solidFill>
                <a:effectLst/>
              </a:rPr>
              <a:t> ф</a:t>
            </a:r>
            <a:r>
              <a:rPr lang="ru-RU" sz="1800" b="1" i="0" baseline="0" dirty="0">
                <a:solidFill>
                  <a:schemeClr val="bg2"/>
                </a:solidFill>
                <a:effectLst/>
              </a:rPr>
              <a:t>люорографию</a:t>
            </a:r>
            <a:r>
              <a:rPr lang="en-US" sz="1800" b="1" i="0" baseline="0" dirty="0">
                <a:solidFill>
                  <a:schemeClr val="bg2"/>
                </a:solidFill>
                <a:effectLst/>
              </a:rPr>
              <a:t>)</a:t>
            </a:r>
            <a:endParaRPr lang="en-US" sz="1200" dirty="0">
              <a:solidFill>
                <a:schemeClr val="bg2"/>
              </a:solidFill>
              <a:effectLst/>
            </a:endParaRPr>
          </a:p>
        </c:rich>
      </c:tx>
      <c:layout>
        <c:manualLayout>
          <c:xMode val="edge"/>
          <c:yMode val="edge"/>
          <c:x val="0.111110738610401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400" b="0" i="0" u="none" strike="noStrike" kern="1200" spc="0" baseline="0">
              <a:solidFill>
                <a:sysClr val="windowText" lastClr="000000">
                  <a:lumMod val="65000"/>
                  <a:lumOff val="35000"/>
                </a:sys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474746525537756"/>
          <c:y val="0.20627238208127616"/>
          <c:w val="0.8852525347446224"/>
          <c:h val="0.700609303891926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'Sheet1 (2)'!$I$32</c:f>
              <c:strCache>
                <c:ptCount val="1"/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'Sheet1 (2)'!$J$29:$K$29</c:f>
              <c:strCache>
                <c:ptCount val="2"/>
                <c:pt idx="0">
                  <c:v>2015г.</c:v>
                </c:pt>
                <c:pt idx="1">
                  <c:v>2016г.</c:v>
                </c:pt>
              </c:strCache>
            </c:strRef>
          </c:cat>
          <c:val>
            <c:numRef>
              <c:f>'Sheet1 (2)'!$J$32:$K$32</c:f>
              <c:numCache>
                <c:formatCode>General</c:formatCode>
                <c:ptCount val="2"/>
                <c:pt idx="0">
                  <c:v>1710</c:v>
                </c:pt>
                <c:pt idx="1">
                  <c:v>15183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46-449B-B968-0531772A99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949408"/>
        <c:axId val="305951760"/>
      </c:barChart>
      <c:catAx>
        <c:axId val="30594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51760"/>
        <c:crosses val="autoZero"/>
        <c:auto val="1"/>
        <c:lblAlgn val="ctr"/>
        <c:lblOffset val="100"/>
        <c:noMultiLvlLbl val="0"/>
      </c:catAx>
      <c:valAx>
        <c:axId val="305951760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9408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0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Наблюдается</a:t>
            </a:r>
            <a:r>
              <a:rPr lang="en-US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с</a:t>
            </a:r>
            <a:r>
              <a:rPr lang="ru-RU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т</a:t>
            </a:r>
            <a:r>
              <a:rPr lang="en-US" sz="2000" b="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ойкая</a:t>
            </a:r>
            <a:r>
              <a:rPr lang="en-US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2000" b="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положительная</a:t>
            </a:r>
            <a:r>
              <a:rPr lang="en-US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2000" b="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динамика</a:t>
            </a:r>
            <a:r>
              <a:rPr lang="en-US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2000" b="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по</a:t>
            </a:r>
            <a:r>
              <a:rPr lang="en-US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2000" b="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выявлению</a:t>
            </a:r>
            <a:r>
              <a:rPr lang="en-US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ТБ </a:t>
            </a:r>
            <a:r>
              <a:rPr lang="en-US" sz="2000" b="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среди</a:t>
            </a:r>
            <a:r>
              <a:rPr lang="en-US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2000" b="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внешних</a:t>
            </a:r>
            <a:r>
              <a:rPr lang="en-US" sz="2000" b="0" kern="120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2000" b="0" kern="120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мигрантов</a:t>
            </a:r>
            <a:endParaRPr lang="en-US" sz="2000" b="0" kern="120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/>
              <a:ea typeface="+mj-ea"/>
              <a:cs typeface="Arial"/>
            </a:endParaRPr>
          </a:p>
        </c:rich>
      </c:tx>
      <c:layout>
        <c:manualLayout>
          <c:xMode val="edge"/>
          <c:yMode val="edge"/>
          <c:x val="0.1255799869265225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0" i="0" u="none" strike="noStrike" kern="1200" baseline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5385806421506107E-2"/>
          <c:y val="0.27674967668701139"/>
          <c:w val="0.92461419357849395"/>
          <c:h val="0.62612556194876579"/>
        </c:manualLayout>
      </c:layout>
      <c:lineChart>
        <c:grouping val="standard"/>
        <c:varyColors val="0"/>
        <c:ser>
          <c:idx val="0"/>
          <c:order val="0"/>
          <c:tx>
            <c:strRef>
              <c:f>Armine!$A$102</c:f>
              <c:strCache>
                <c:ptCount val="1"/>
                <c:pt idx="0">
                  <c:v>ВНЕШНИЕ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accent1">
                        <a:lumMod val="40000"/>
                        <a:lumOff val="6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Armine!$B$101:$E$101</c:f>
              <c:strCache>
                <c:ptCount val="4"/>
                <c:pt idx="0">
                  <c:v>Янв-Июнь'15</c:v>
                </c:pt>
                <c:pt idx="1">
                  <c:v>Июль-Дек'15</c:v>
                </c:pt>
                <c:pt idx="2">
                  <c:v>Янв-Июнь'16</c:v>
                </c:pt>
                <c:pt idx="3">
                  <c:v>Июль-Дек'16</c:v>
                </c:pt>
              </c:strCache>
            </c:strRef>
          </c:cat>
          <c:val>
            <c:numRef>
              <c:f>Armine!$B$102:$E$102</c:f>
              <c:numCache>
                <c:formatCode>General</c:formatCode>
                <c:ptCount val="4"/>
                <c:pt idx="0">
                  <c:v>22</c:v>
                </c:pt>
                <c:pt idx="1">
                  <c:v>42</c:v>
                </c:pt>
                <c:pt idx="2">
                  <c:v>76</c:v>
                </c:pt>
                <c:pt idx="3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55E-412F-8B6B-FFADDA6C06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5946664"/>
        <c:axId val="305950584"/>
      </c:lineChart>
      <c:catAx>
        <c:axId val="305946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50584"/>
        <c:crosses val="autoZero"/>
        <c:auto val="1"/>
        <c:lblAlgn val="ctr"/>
        <c:lblOffset val="100"/>
        <c:noMultiLvlLbl val="0"/>
      </c:catAx>
      <c:valAx>
        <c:axId val="305950584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6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0" i="0" u="none" strike="noStrike" kern="1200" baseline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Выя</a:t>
            </a:r>
            <a:r>
              <a:rPr lang="ru-RU" sz="1600" b="0" i="0" u="none" strike="noStrike" kern="1200" baseline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в</a:t>
            </a:r>
            <a:r>
              <a:rPr lang="en-US" sz="1600" b="0" i="0" u="none" strike="noStrike" kern="1200" baseline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ление</a:t>
            </a:r>
            <a:r>
              <a:rPr lang="en-US" sz="1600" b="0" i="0" u="none" strike="noStrike" kern="1200" baseline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ТБ </a:t>
            </a:r>
            <a:r>
              <a:rPr lang="en-US" sz="1600" b="0" i="0" u="none" strike="noStrike" kern="1200" baseline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среди</a:t>
            </a:r>
            <a:r>
              <a:rPr lang="en-US" sz="1600" b="0" i="0" u="none" strike="noStrike" kern="1200" baseline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1600" b="0" i="0" u="none" strike="noStrike" kern="1200" baseline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внешних</a:t>
            </a:r>
            <a:r>
              <a:rPr lang="en-US" sz="1600" b="0" i="0" u="none" strike="noStrike" kern="1200" baseline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1600" b="0" i="0" u="none" strike="noStrike" kern="1200" baseline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мигрантов</a:t>
            </a:r>
            <a:r>
              <a:rPr lang="en-US" sz="1600" b="0" i="0" u="none" strike="noStrike" kern="1200" baseline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1600" b="0" i="0" u="none" strike="noStrike" kern="1200" baseline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увеличилось</a:t>
            </a:r>
            <a:r>
              <a:rPr lang="en-US" sz="1600" b="0" i="0" u="none" strike="noStrike" kern="1200" baseline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в 2.5 </a:t>
            </a:r>
            <a:r>
              <a:rPr lang="en-US" sz="1600" b="0" i="0" u="none" strike="noStrike" kern="1200" baseline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раза</a:t>
            </a:r>
            <a:r>
              <a:rPr lang="en-US" sz="1600" b="0" i="0" u="none" strike="noStrike" kern="1200" baseline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1600" b="0" i="0" u="none" strike="noStrike" kern="1200" baseline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за</a:t>
            </a:r>
            <a:r>
              <a:rPr lang="en-US" sz="1600" b="0" i="0" u="none" strike="noStrike" kern="1200" baseline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 </a:t>
            </a:r>
            <a:r>
              <a:rPr lang="en-US" sz="1600" b="0" i="0" u="none" strike="noStrike" kern="1200" baseline="0" dirty="0" err="1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Arial"/>
                <a:ea typeface="+mj-ea"/>
                <a:cs typeface="Arial"/>
              </a:rPr>
              <a:t>год</a:t>
            </a:r>
            <a:endParaRPr lang="en-US" sz="1600" b="0" i="0" u="none" strike="noStrike" kern="1200" baseline="0" dirty="0">
              <a:solidFill>
                <a:schemeClr val="accent4">
                  <a:lumMod val="60000"/>
                  <a:lumOff val="40000"/>
                </a:schemeClr>
              </a:solidFill>
              <a:effectLst/>
              <a:latin typeface="Arial"/>
              <a:ea typeface="+mj-ea"/>
              <a:cs typeface="Arial"/>
            </a:endParaRPr>
          </a:p>
        </c:rich>
      </c:tx>
      <c:layout>
        <c:manualLayout>
          <c:xMode val="edge"/>
          <c:yMode val="edge"/>
          <c:x val="7.4735718907989121E-2"/>
          <c:y val="1.711114660770655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7.9707940839456121E-2"/>
          <c:y val="0.2254782676694865"/>
          <c:w val="0.89878814597170287"/>
          <c:h val="0.6025795675790562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Armine!$A$110</c:f>
              <c:strCache>
                <c:ptCount val="1"/>
                <c:pt idx="0">
                  <c:v>ВНЕШНИЕ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tint val="77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A9C-4F8F-9ADD-BC56E78A17A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3A9C-4F8F-9ADD-BC56E78A17A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Armine!$B$108:$C$108</c:f>
              <c:numCache>
                <c:formatCode>0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Armine!$B$110:$C$110</c:f>
              <c:numCache>
                <c:formatCode>General</c:formatCode>
                <c:ptCount val="2"/>
                <c:pt idx="0">
                  <c:v>64</c:v>
                </c:pt>
                <c:pt idx="1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A9C-4F8F-9ADD-BC56E78A17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949800"/>
        <c:axId val="305944704"/>
      </c:barChart>
      <c:catAx>
        <c:axId val="305949800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4704"/>
        <c:crosses val="autoZero"/>
        <c:auto val="1"/>
        <c:lblAlgn val="ctr"/>
        <c:lblOffset val="100"/>
        <c:noMultiLvlLbl val="0"/>
      </c:catAx>
      <c:valAx>
        <c:axId val="305944704"/>
        <c:scaling>
          <c:orientation val="minMax"/>
          <c:max val="16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9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087612689563119E-2"/>
          <c:y val="4.2204968552666408E-2"/>
          <c:w val="0.90144027864648835"/>
          <c:h val="0.670973645548693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Armine!$A$57</c:f>
              <c:strCache>
                <c:ptCount val="1"/>
                <c:pt idx="0">
                  <c:v>Количество внешних мигрантов с ТБ выявленных через НПО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Armine!$B$55:$E$55</c:f>
              <c:strCache>
                <c:ptCount val="4"/>
                <c:pt idx="0">
                  <c:v>Янв-Июнь'15</c:v>
                </c:pt>
                <c:pt idx="1">
                  <c:v>Июль-Дек'15</c:v>
                </c:pt>
                <c:pt idx="2">
                  <c:v>Янв-Июнь'16</c:v>
                </c:pt>
                <c:pt idx="3">
                  <c:v>Июль-Дек'16</c:v>
                </c:pt>
              </c:strCache>
            </c:strRef>
          </c:cat>
          <c:val>
            <c:numRef>
              <c:f>Armine!$B$57:$E$57</c:f>
              <c:numCache>
                <c:formatCode>0</c:formatCode>
                <c:ptCount val="4"/>
                <c:pt idx="0">
                  <c:v>0</c:v>
                </c:pt>
                <c:pt idx="1">
                  <c:v>10</c:v>
                </c:pt>
                <c:pt idx="2">
                  <c:v>29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F0-405A-809F-87AF2CF37389}"/>
            </c:ext>
          </c:extLst>
        </c:ser>
        <c:ser>
          <c:idx val="1"/>
          <c:order val="1"/>
          <c:tx>
            <c:strRef>
              <c:f>Armine!$A$58</c:f>
              <c:strCache>
                <c:ptCount val="1"/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Armine!$B$55:$E$55</c:f>
              <c:strCache>
                <c:ptCount val="4"/>
                <c:pt idx="0">
                  <c:v>Янв-Июнь'15</c:v>
                </c:pt>
                <c:pt idx="1">
                  <c:v>Июль-Дек'15</c:v>
                </c:pt>
                <c:pt idx="2">
                  <c:v>Янв-Июнь'16</c:v>
                </c:pt>
                <c:pt idx="3">
                  <c:v>Июль-Дек'16</c:v>
                </c:pt>
              </c:strCache>
            </c:strRef>
          </c:cat>
          <c:val>
            <c:numRef>
              <c:f>Armine!$B$58:$E$58</c:f>
              <c:numCache>
                <c:formatCode>0</c:formatCode>
                <c:ptCount val="4"/>
                <c:pt idx="0" formatCode="General">
                  <c:v>22</c:v>
                </c:pt>
                <c:pt idx="1">
                  <c:v>32</c:v>
                </c:pt>
                <c:pt idx="2">
                  <c:v>47</c:v>
                </c:pt>
                <c:pt idx="3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F0-405A-809F-87AF2CF37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950976"/>
        <c:axId val="305946272"/>
      </c:barChart>
      <c:catAx>
        <c:axId val="30595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6272"/>
        <c:crosses val="autoZero"/>
        <c:auto val="1"/>
        <c:lblAlgn val="ctr"/>
        <c:lblOffset val="100"/>
        <c:noMultiLvlLbl val="0"/>
      </c:catAx>
      <c:valAx>
        <c:axId val="305946272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509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>
        <c:manualLayout>
          <c:xMode val="edge"/>
          <c:yMode val="edge"/>
          <c:x val="6.2177056729349131E-2"/>
          <c:y val="0.89472698402384976"/>
          <c:w val="0.89999996803926308"/>
          <c:h val="6.45234648829914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accent2">
                  <a:lumMod val="40000"/>
                  <a:lumOff val="6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spc="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az-Cyrl-AZ" sz="2200" dirty="0"/>
              <a:t>Охват мигрантов СП </a:t>
            </a:r>
            <a:r>
              <a:rPr lang="en-US" sz="2200" dirty="0" err="1"/>
              <a:t>увеличилось</a:t>
            </a:r>
            <a:r>
              <a:rPr lang="en-US" sz="2200" baseline="0" dirty="0"/>
              <a:t> в 4 </a:t>
            </a:r>
            <a:r>
              <a:rPr lang="en-US" sz="2200" baseline="0" dirty="0" err="1"/>
              <a:t>раза</a:t>
            </a:r>
            <a:r>
              <a:rPr lang="en-US" sz="2200" baseline="0" dirty="0"/>
              <a:t> в 2016г.</a:t>
            </a:r>
            <a:r>
              <a:rPr lang="en-US" sz="2200" dirty="0"/>
              <a:t> </a:t>
            </a:r>
            <a:r>
              <a:rPr lang="az-Cyrl-AZ" sz="2200" dirty="0"/>
              <a:t>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spc="0" baseline="0">
              <a:solidFill>
                <a:schemeClr val="accent1">
                  <a:lumMod val="20000"/>
                  <a:lumOff val="8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542578519187379"/>
          <c:y val="0.30908178561414901"/>
          <c:w val="0.83538100276280214"/>
          <c:h val="0.586072573652605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Armine!$A$138</c:f>
              <c:strCache>
                <c:ptCount val="1"/>
                <c:pt idx="0">
                  <c:v>Охват мигрантов НПО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Armine!$B$137:$C$137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Armine!$B$138:$C$138</c:f>
              <c:numCache>
                <c:formatCode>General</c:formatCode>
                <c:ptCount val="2"/>
                <c:pt idx="0">
                  <c:v>11991</c:v>
                </c:pt>
                <c:pt idx="1">
                  <c:v>47488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86-4B45-968D-F53F03F056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947056"/>
        <c:axId val="305945096"/>
      </c:barChart>
      <c:catAx>
        <c:axId val="30594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5096"/>
        <c:crosses val="autoZero"/>
        <c:auto val="1"/>
        <c:lblAlgn val="ctr"/>
        <c:lblOffset val="100"/>
        <c:noMultiLvlLbl val="0"/>
      </c:catAx>
      <c:valAx>
        <c:axId val="3059450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7056"/>
        <c:crosses val="autoZero"/>
        <c:crossBetween val="between"/>
        <c:majorUnit val="1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3201303604172782E-2"/>
          <c:y val="2.8716935884851517E-2"/>
          <c:w val="0.89154429326471174"/>
          <c:h val="0.6195317867250277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Registred TB cases among external migrants in not pilot sites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1">
                  <c:v>17</c:v>
                </c:pt>
                <c:pt idx="2">
                  <c:v>10</c:v>
                </c:pt>
                <c:pt idx="3">
                  <c:v>49</c:v>
                </c:pt>
                <c:pt idx="4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84-413D-9EE3-1799E67B05D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Registred TB cases among external migrants in pilot sites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Sheet1!$B$3:$F$3</c:f>
              <c:numCache>
                <c:formatCode>General</c:formatCode>
                <c:ptCount val="5"/>
                <c:pt idx="0">
                  <c:v>14</c:v>
                </c:pt>
                <c:pt idx="1">
                  <c:v>27</c:v>
                </c:pt>
                <c:pt idx="2">
                  <c:v>33</c:v>
                </c:pt>
                <c:pt idx="3">
                  <c:v>64</c:v>
                </c:pt>
                <c:pt idx="4">
                  <c:v>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84-413D-9EE3-1799E67B0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948232"/>
        <c:axId val="305945880"/>
      </c:barChart>
      <c:lineChart>
        <c:grouping val="standard"/>
        <c:varyColors val="0"/>
        <c:ser>
          <c:idx val="2"/>
          <c:order val="2"/>
          <c:tx>
            <c:strRef>
              <c:f>Sheet1!$A$4</c:f>
              <c:strCache>
                <c:ptCount val="1"/>
                <c:pt idx="0">
                  <c:v>Estmated trend without project's input in KZ 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38100" cap="rnd">
                <a:solidFill>
                  <a:schemeClr val="accent3"/>
                </a:solidFill>
                <a:prstDash val="sysDot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Sheet1!$B$4:$F$4</c:f>
              <c:numCache>
                <c:formatCode>General</c:formatCode>
                <c:ptCount val="5"/>
                <c:pt idx="0">
                  <c:v>14</c:v>
                </c:pt>
                <c:pt idx="1">
                  <c:v>44</c:v>
                </c:pt>
                <c:pt idx="2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A84-413D-9EE3-1799E67B05D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Estmated trend without project's input in pilot sites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none"/>
          </c:marker>
          <c:trendline>
            <c:spPr>
              <a:ln w="28575" cap="rnd">
                <a:solidFill>
                  <a:schemeClr val="accent4"/>
                </a:solidFill>
                <a:prstDash val="sysDot"/>
              </a:ln>
              <a:effectLst/>
            </c:spPr>
            <c:trendlineType val="linear"/>
            <c:forward val="1"/>
            <c:dispRSqr val="0"/>
            <c:dispEq val="0"/>
          </c:trendline>
          <c:cat>
            <c:numRef>
              <c:f>Sheet1!$B$1:$F$1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Sheet1!$B$5:$F$5</c:f>
              <c:numCache>
                <c:formatCode>General</c:formatCode>
                <c:ptCount val="5"/>
                <c:pt idx="0">
                  <c:v>14</c:v>
                </c:pt>
                <c:pt idx="1">
                  <c:v>27</c:v>
                </c:pt>
                <c:pt idx="2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6A84-413D-9EE3-1799E67B05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948232"/>
        <c:axId val="305945880"/>
      </c:lineChart>
      <c:catAx>
        <c:axId val="305948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5880"/>
        <c:crosses val="autoZero"/>
        <c:auto val="1"/>
        <c:lblAlgn val="ctr"/>
        <c:lblOffset val="100"/>
        <c:noMultiLvlLbl val="0"/>
      </c:catAx>
      <c:valAx>
        <c:axId val="305945880"/>
        <c:scaling>
          <c:orientation val="minMax"/>
          <c:max val="23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8232"/>
        <c:crosses val="autoZero"/>
        <c:crossBetween val="between"/>
        <c:majorUnit val="50"/>
        <c:min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новые ТБ случаи в РК</c:v>
                </c:pt>
              </c:strCache>
            </c:strRef>
          </c:tx>
          <c:spPr>
            <a:ln w="635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Sheet1!$B$6:$F$6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Sheet1!$B$7:$F$7</c:f>
              <c:numCache>
                <c:formatCode>General</c:formatCode>
                <c:ptCount val="5"/>
                <c:pt idx="0">
                  <c:v>13719</c:v>
                </c:pt>
                <c:pt idx="1">
                  <c:v>12510</c:v>
                </c:pt>
                <c:pt idx="2">
                  <c:v>11480</c:v>
                </c:pt>
                <c:pt idx="3">
                  <c:v>10255</c:v>
                </c:pt>
                <c:pt idx="4">
                  <c:v>9383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58E-42AB-815E-C1D087906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947840"/>
        <c:axId val="305949016"/>
      </c:lineChart>
      <c:lineChart>
        <c:grouping val="standard"/>
        <c:varyColors val="0"/>
        <c:ser>
          <c:idx val="1"/>
          <c:order val="1"/>
          <c:tx>
            <c:strRef>
              <c:f>Sheet1!$A$8</c:f>
              <c:strCache>
                <c:ptCount val="1"/>
                <c:pt idx="0">
                  <c:v>% внешних мигрантов с ТБ среди всех новых случаев ТБ в РК</c:v>
                </c:pt>
              </c:strCache>
            </c:strRef>
          </c:tx>
          <c:spPr>
            <a:ln w="571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Sheet1!$B$6:$F$6</c:f>
              <c:numCache>
                <c:formatCode>General</c:formatCode>
                <c:ptCount val="5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</c:numCache>
            </c:numRef>
          </c:cat>
          <c:val>
            <c:numRef>
              <c:f>Sheet1!$B$8:$F$8</c:f>
              <c:numCache>
                <c:formatCode>0.0%</c:formatCode>
                <c:ptCount val="5"/>
                <c:pt idx="0">
                  <c:v>0</c:v>
                </c:pt>
                <c:pt idx="1">
                  <c:v>1E-3</c:v>
                </c:pt>
                <c:pt idx="2">
                  <c:v>1E-3</c:v>
                </c:pt>
                <c:pt idx="3">
                  <c:v>1.0999999999999999E-2</c:v>
                </c:pt>
                <c:pt idx="4">
                  <c:v>2.2700000000000001E-2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58E-42AB-815E-C1D0879065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3814760"/>
        <c:axId val="323816720"/>
      </c:lineChart>
      <c:catAx>
        <c:axId val="305947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9016"/>
        <c:crosses val="autoZero"/>
        <c:auto val="1"/>
        <c:lblAlgn val="ctr"/>
        <c:lblOffset val="100"/>
        <c:noMultiLvlLbl val="0"/>
      </c:catAx>
      <c:valAx>
        <c:axId val="3059490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5947840"/>
        <c:crosses val="autoZero"/>
        <c:crossBetween val="between"/>
      </c:valAx>
      <c:valAx>
        <c:axId val="323816720"/>
        <c:scaling>
          <c:orientation val="minMax"/>
        </c:scaling>
        <c:delete val="0"/>
        <c:axPos val="r"/>
        <c:numFmt formatCode="0.0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23814760"/>
        <c:crosses val="max"/>
        <c:crossBetween val="between"/>
      </c:valAx>
      <c:catAx>
        <c:axId val="323814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238167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0.93573</cdr:x>
      <cdr:y>0.4557</cdr:y>
    </cdr:from>
    <cdr:to>
      <cdr:x>0.99759</cdr:x>
      <cdr:y>0.5341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91712" y="1370830"/>
          <a:ext cx="310163" cy="235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</a:rPr>
            <a:t>56%</a:t>
          </a:r>
        </a:p>
      </cdr:txBody>
    </cdr:sp>
  </cdr:relSizeAnchor>
  <cdr:relSizeAnchor xmlns:cdr="http://schemas.openxmlformats.org/drawingml/2006/chartDrawing">
    <cdr:from>
      <cdr:x>0.22734</cdr:x>
      <cdr:y>0.63735</cdr:y>
    </cdr:from>
    <cdr:to>
      <cdr:x>0.32079</cdr:x>
      <cdr:y>0.72589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1519823" y="2556344"/>
          <a:ext cx="624739" cy="3551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b="1" dirty="0">
              <a:solidFill>
                <a:schemeClr val="accent2">
                  <a:lumMod val="40000"/>
                  <a:lumOff val="60000"/>
                </a:schemeClr>
              </a:solidFill>
            </a:rPr>
            <a:t>0%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0F821-523B-4A28-B524-8B2252B28E5A}" type="datetimeFigureOut">
              <a:rPr lang="ru-RU" smtClean="0"/>
              <a:t>04.05.2017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31D1C-3F3A-4122-BA99-1CBC5BB74D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560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:\Armine Hovsepyan\Documents\Project HOPE\Templates, logos\founded@201958_jpg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0"/>
            <a:ext cx="1089025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35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0005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745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836613"/>
            <a:ext cx="7772400" cy="1470025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2093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ACC8E6D-ED87-4FBC-B58E-D2E640C21B0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ktangel 6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A9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defRPr/>
            </a:pPr>
            <a:r>
              <a:rPr lang="da-DK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34824" name="Billede 7" descr="WHO-EURO-EN-W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6003925"/>
            <a:ext cx="1755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1"/>
          <p:cNvSpPr txBox="1">
            <a:spLocks noChangeArrowheads="1"/>
          </p:cNvSpPr>
          <p:nvPr userDrawn="1"/>
        </p:nvSpPr>
        <p:spPr bwMode="auto">
          <a:xfrm>
            <a:off x="6084168" y="6008688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Minimum package cross-border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DAEDEF">
                    <a:lumMod val="50000"/>
                  </a:srgbClr>
                </a:solidFill>
              </a:rPr>
              <a:t>pco@euro.who.int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High-level Meeting on TB &amp; Migration</a:t>
            </a:r>
            <a:br>
              <a:rPr lang="de-DE" sz="1200" dirty="0">
                <a:solidFill>
                  <a:srgbClr val="FFFFFF"/>
                </a:solidFill>
              </a:rPr>
            </a:br>
            <a:r>
              <a:rPr lang="de-DE" sz="800" dirty="0">
                <a:solidFill>
                  <a:srgbClr val="FFFFFF"/>
                </a:solidFill>
              </a:rPr>
              <a:t>19-20 Nov 2015, Almaty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8317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1CBAE2-D835-421F-A78F-27D9BBA33CF1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20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16CEA-8FFC-49AA-9A8D-3559F442F117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4826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088" y="1412875"/>
            <a:ext cx="3852862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2350" y="1412875"/>
            <a:ext cx="3854450" cy="4713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AE524-A420-4C35-8B4A-A6C16A59146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21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89E686-24A4-460C-9A0F-C6F1E0B1DB89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20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C43F8-56CA-4CAF-A010-85759E4CFD24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00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80755-53FE-43A7-BB70-85FEC37409D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6138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BDCEB-4F20-480D-9748-E55CF22A2706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9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D:\Armine Hovsepyan\Documents\Project HOPE\Templates, logos\founded@201958_jpg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6096000"/>
            <a:ext cx="1089025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2936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D16F16-C419-4AB3-9DB7-A7205BED39CF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47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66686-0CF8-4185-857C-6EE5C5D6AE92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984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8913"/>
            <a:ext cx="2057400" cy="59372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19800" cy="59372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CE94-0770-4D90-8B66-B073440617D0}" type="slidenum">
              <a:rPr lang="en-GB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0278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233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947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054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38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5609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03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07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1762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071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408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715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D:\Armine Hovsepyan\Documents\Project HOPE\Templates, logos\founded@201958_jpg.jpg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6096002"/>
            <a:ext cx="1089025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090825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068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0420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653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6119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8830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19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989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4483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6147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7753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779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93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291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235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280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6BF7-2837-42FC-9677-E4B70792BDBF}" type="datetimeFigureOut">
              <a:rPr lang="en-US" smtClean="0"/>
              <a:t>5/4/2017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A082-E983-4EC0-B612-BF077E8FAB4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5416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412875"/>
            <a:ext cx="7859712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FFEBA4B-6FCE-4EA1-8DD9-8069E16657C1}" type="slidenum">
              <a:rPr lang="en-GB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8" name="Rektangel 6"/>
          <p:cNvSpPr>
            <a:spLocks noChangeArrowheads="1"/>
          </p:cNvSpPr>
          <p:nvPr userDrawn="1"/>
        </p:nvSpPr>
        <p:spPr bwMode="auto">
          <a:xfrm>
            <a:off x="0" y="5867400"/>
            <a:ext cx="9144000" cy="990600"/>
          </a:xfrm>
          <a:prstGeom prst="rect">
            <a:avLst/>
          </a:prstGeom>
          <a:solidFill>
            <a:srgbClr val="006A9C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457200">
              <a:defRPr/>
            </a:pPr>
            <a:r>
              <a:rPr lang="da-DK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1032" name="Billede 7" descr="WHO-EURO-EN-W.eps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52400" y="6003925"/>
            <a:ext cx="1755775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lide Number Placeholder 11"/>
          <p:cNvSpPr txBox="1">
            <a:spLocks/>
          </p:cNvSpPr>
          <p:nvPr userDrawn="1"/>
        </p:nvSpPr>
        <p:spPr>
          <a:xfrm>
            <a:off x="3571868" y="6215082"/>
            <a:ext cx="2133600" cy="47625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C2277A-386F-4BA2-9501-E030FCF90F7A}" type="slidenum">
              <a:rPr lang="en-GB" sz="1200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sz="1200" dirty="0">
              <a:solidFill>
                <a:srgbClr val="FFFFFF"/>
              </a:solidFill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 userDrawn="1"/>
        </p:nvSpPr>
        <p:spPr bwMode="auto">
          <a:xfrm>
            <a:off x="6096000" y="6008688"/>
            <a:ext cx="2971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1200" dirty="0">
                <a:solidFill>
                  <a:srgbClr val="FFFFFF"/>
                </a:solidFill>
              </a:rPr>
              <a:t>Minimum package cross-border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DAEDEF">
                    <a:lumMod val="50000"/>
                  </a:srgbClr>
                </a:solidFill>
              </a:rPr>
              <a:t>pco@euro.who.int</a:t>
            </a:r>
          </a:p>
          <a:p>
            <a:pPr algn="r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GB" sz="800" dirty="0">
                <a:solidFill>
                  <a:srgbClr val="FFFFFF"/>
                </a:solidFill>
              </a:rPr>
              <a:t>High-level Meeting on TB &amp; Migration</a:t>
            </a:r>
            <a:br>
              <a:rPr lang="de-DE" sz="1200" dirty="0">
                <a:solidFill>
                  <a:srgbClr val="FFFFFF"/>
                </a:solidFill>
              </a:rPr>
            </a:br>
            <a:r>
              <a:rPr lang="de-DE" sz="800" dirty="0">
                <a:solidFill>
                  <a:srgbClr val="FFFFFF"/>
                </a:solidFill>
              </a:rPr>
              <a:t>19-20 Nov 2015, Almaty</a:t>
            </a:r>
            <a:endParaRPr lang="en-US" sz="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294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993300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1500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15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15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15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15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2039D-651C-430F-9D3E-4EFEA186A0E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C2D6B-759E-46FE-94DA-909AD79B04B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60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4A6BF7-2837-42FC-9677-E4B70792BDBF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5/4/2017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F3A082-E983-4EC0-B612-BF077E8FAB4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7" name="Picture 6" descr="D:\Armine Hovsepyan\Documents\Project HOPE\Templates, logos\founded@201958_jpg.jpg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6095106"/>
            <a:ext cx="1089025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1691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4953000"/>
            <a:ext cx="8470232" cy="1524000"/>
          </a:xfrm>
        </p:spPr>
        <p:txBody>
          <a:bodyPr>
            <a:noAutofit/>
          </a:bodyPr>
          <a:lstStyle/>
          <a:p>
            <a:r>
              <a:rPr lang="en-GB" sz="2500" b="1" dirty="0" err="1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Бахтияр</a:t>
            </a:r>
            <a:r>
              <a:rPr lang="en-GB" sz="25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 Бабамурадов</a:t>
            </a:r>
            <a:br>
              <a:rPr lang="en-GB" sz="25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r>
              <a:rPr lang="en-GB" sz="25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Project HOPE</a:t>
            </a:r>
            <a:br>
              <a:rPr lang="en-GB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br>
              <a:rPr lang="en-GB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r>
              <a:rPr lang="en-US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04 </a:t>
            </a: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мая 2017г.</a:t>
            </a:r>
            <a:b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</a:br>
            <a:r>
              <a:rPr lang="ru-RU" sz="2000" b="1" dirty="0">
                <a:solidFill>
                  <a:schemeClr val="bg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n-ea"/>
                <a:cs typeface="Arial"/>
              </a:rPr>
              <a:t>Алматы</a:t>
            </a:r>
            <a:r>
              <a:rPr lang="en-GB" sz="2000" dirty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rPr>
              <a:t>, </a:t>
            </a:r>
            <a:r>
              <a:rPr lang="en-GB" sz="2000" dirty="0" err="1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n-ea"/>
                <a:cs typeface="Arial"/>
              </a:rPr>
              <a:t>Казахстан</a:t>
            </a:r>
            <a:endParaRPr lang="en-US" sz="2000" dirty="0">
              <a:solidFill>
                <a:schemeClr val="bg2">
                  <a:lumMod val="40000"/>
                  <a:lumOff val="60000"/>
                </a:schemeClr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533400"/>
            <a:ext cx="8229600" cy="1828800"/>
          </a:xfrm>
        </p:spPr>
        <p:txBody>
          <a:bodyPr>
            <a:noAutofit/>
          </a:bodyPr>
          <a:lstStyle/>
          <a:p>
            <a:r>
              <a:rPr lang="ru-RU" sz="4000" dirty="0"/>
              <a:t> </a:t>
            </a:r>
            <a:r>
              <a:rPr lang="ru-RU" dirty="0"/>
              <a:t>Промежуточные результаты внедрения проекта «Мероприятия, направленные на </a:t>
            </a:r>
            <a:r>
              <a:rPr lang="ru-RU" dirty="0" err="1"/>
              <a:t>транcграничный</a:t>
            </a:r>
            <a:r>
              <a:rPr lang="ru-RU" dirty="0"/>
              <a:t> контроль и лечение ТБ, МЛУ ТБ и ТБ/ВИЧ среди трудовых мигрантов» </a:t>
            </a:r>
          </a:p>
          <a:p>
            <a:r>
              <a:rPr lang="ru-RU" dirty="0"/>
              <a:t>в рамках гранта Глобального Фонда </a:t>
            </a:r>
          </a:p>
          <a:p>
            <a:r>
              <a:rPr lang="ru-RU" dirty="0"/>
              <a:t>(2015-2016гг.)</a:t>
            </a:r>
          </a:p>
          <a:p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2190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r>
              <a:rPr lang="ru-RU" altLang="en-US" sz="3200" b="1" dirty="0">
                <a:latin typeface="Arial"/>
                <a:cs typeface="Arial"/>
              </a:rPr>
              <a:t>Устранение барьеров ограничивающих доступ к услугам</a:t>
            </a:r>
            <a:r>
              <a:rPr lang="en-US" altLang="en-US" sz="3200" b="1" dirty="0">
                <a:latin typeface="Arial"/>
                <a:cs typeface="Arial"/>
              </a:rPr>
              <a:t> </a:t>
            </a:r>
            <a:r>
              <a:rPr lang="ru-RU" altLang="en-US" sz="3200" b="1" dirty="0">
                <a:latin typeface="Arial"/>
                <a:cs typeface="Arial"/>
              </a:rPr>
              <a:t>для мигрантов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Разработаны и распространены более 200 000 информационно образовательных материалов, ориентированные на конкретные потребности мигрантов и вовлеченных организаций на языках стран ЦАР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Разработаны и начат прокат информационно-образовательных аудио роликов</a:t>
            </a:r>
          </a:p>
          <a:p>
            <a:r>
              <a:rPr lang="ru-RU" dirty="0">
                <a:solidFill>
                  <a:srgbClr val="FFFF00"/>
                </a:solidFill>
              </a:rPr>
              <a:t>Разработаны видеоролики для целевой группы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ru-RU" dirty="0">
                <a:solidFill>
                  <a:srgbClr val="FFFF00"/>
                </a:solidFill>
              </a:rPr>
              <a:t>Организованы две  пресс-конференции, посвященные Дню мигранта в </a:t>
            </a:r>
            <a:r>
              <a:rPr lang="ru-RU" dirty="0" err="1">
                <a:solidFill>
                  <a:srgbClr val="FFFF00"/>
                </a:solidFill>
              </a:rPr>
              <a:t>г.Астана</a:t>
            </a:r>
            <a:r>
              <a:rPr lang="ru-RU" dirty="0">
                <a:solidFill>
                  <a:srgbClr val="FFFF00"/>
                </a:solidFill>
              </a:rPr>
              <a:t> и Караганда</a:t>
            </a:r>
          </a:p>
          <a:p>
            <a:r>
              <a:rPr lang="ru-RU" dirty="0">
                <a:solidFill>
                  <a:srgbClr val="FFFF00"/>
                </a:solidFill>
              </a:rPr>
              <a:t>Во время месячника посвященного Всемирному дню борьбы с туберкулезом  в 7 пилотных территориях организованы кампании по информированию общественности.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868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4759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ru-RU" altLang="en-US" sz="3600" b="1" dirty="0">
                <a:latin typeface="Arial"/>
                <a:cs typeface="Arial"/>
              </a:rPr>
              <a:t>Обеспечение профилактики, диагностики и лечения туберкулеза среди мигрантов</a:t>
            </a:r>
            <a:br>
              <a:rPr lang="en-US" altLang="en-US" b="1" dirty="0">
                <a:latin typeface="Arial"/>
                <a:cs typeface="Arial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52600"/>
            <a:ext cx="8229600" cy="44958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Проведен анализ имеющихся отчетно- учетных форм по регистрации ТБ у мигрантов на пилотном уровне и оказана техническая помощь в разработке индикаторов по ТБ у мигрантов</a:t>
            </a:r>
          </a:p>
          <a:p>
            <a:r>
              <a:rPr lang="ru-RU" dirty="0">
                <a:solidFill>
                  <a:srgbClr val="FFFF00"/>
                </a:solidFill>
              </a:rPr>
              <a:t>Для интеграции индикаторов по ТБ у мигрантов в стандартную систему мониторинга и оценки противотуберкулезных мероприятий, усовершенствован национальный план </a:t>
            </a:r>
            <a:r>
              <a:rPr lang="ru-RU" dirty="0" err="1">
                <a:solidFill>
                  <a:srgbClr val="FFFF00"/>
                </a:solidFill>
              </a:rPr>
              <a:t>МиО</a:t>
            </a:r>
            <a:r>
              <a:rPr lang="ru-RU" dirty="0">
                <a:solidFill>
                  <a:srgbClr val="FFFF00"/>
                </a:solidFill>
              </a:rPr>
              <a:t> и заключен договор с «</a:t>
            </a:r>
            <a:r>
              <a:rPr lang="ru-RU" dirty="0" err="1">
                <a:solidFill>
                  <a:srgbClr val="FFFF00"/>
                </a:solidFill>
              </a:rPr>
              <a:t>Мединформ</a:t>
            </a:r>
            <a:r>
              <a:rPr lang="ru-RU" dirty="0">
                <a:solidFill>
                  <a:srgbClr val="FFFF00"/>
                </a:solidFill>
              </a:rPr>
              <a:t>» на доработку модуля «больные ТБ мигранты в НРБТ»</a:t>
            </a:r>
          </a:p>
        </p:txBody>
      </p:sp>
    </p:spTree>
    <p:extLst>
      <p:ext uri="{BB962C8B-B14F-4D97-AF65-F5344CB8AC3E}">
        <p14:creationId xmlns:p14="http://schemas.microsoft.com/office/powerpoint/2010/main" val="118861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altLang="en-US" sz="3200" b="1" dirty="0">
                <a:latin typeface="Arial"/>
                <a:cs typeface="Arial"/>
              </a:rPr>
              <a:t>Обеспечение профилактики, диагностики и лечения туберкулеза среди мигрантов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Работает медико-социальный фонд для оказания помощи мигрантам – были подготовлены технические задания для учреждений ПМСМ и противотуберкулезной службы и создана сеть  дружественных к мигрантам клиник из 45 организаций ПМСП  и 10 ПТО пилотных территорий 	 </a:t>
            </a:r>
          </a:p>
          <a:p>
            <a:r>
              <a:rPr lang="ru-RU" dirty="0">
                <a:solidFill>
                  <a:srgbClr val="FFFF00"/>
                </a:solidFill>
              </a:rPr>
              <a:t>Сумма  компенсации организациями ПМСП за обследование внешних мигрантов на ТБ за 2015- 2016 год составила 36 241 167 тенге.</a:t>
            </a:r>
          </a:p>
          <a:p>
            <a:r>
              <a:rPr lang="ru-RU" dirty="0">
                <a:solidFill>
                  <a:srgbClr val="FFFF00"/>
                </a:solidFill>
              </a:rPr>
              <a:t> Сумма компенсации ПТД за ведение больных туберкулезом  внешних мигрантов за 2015- 2016 год составила 5 807 272 тенге</a:t>
            </a:r>
            <a:endParaRPr lang="en-US" dirty="0">
              <a:solidFill>
                <a:srgbClr val="FFFF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124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Autofit/>
          </a:bodyPr>
          <a:lstStyle/>
          <a:p>
            <a:r>
              <a:rPr lang="ru-RU" altLang="en-US" sz="2800" b="1" dirty="0">
                <a:latin typeface="Arial"/>
                <a:cs typeface="Arial"/>
              </a:rPr>
              <a:t>Обеспечение профилактики, диагностики и лечения туберкулеза среди мигрантов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С целью улучшения приверженности к лечению разработаны механизмы оказания мотивационной поддержки мигрантам с ТБ на амбулаторном этапе лечения </a:t>
            </a:r>
          </a:p>
          <a:p>
            <a:r>
              <a:rPr lang="ru-RU" dirty="0">
                <a:solidFill>
                  <a:srgbClr val="FFFF00"/>
                </a:solidFill>
              </a:rPr>
              <a:t>Для мигрантов с ТБ мотивационная поддержка оказывалась в виде: 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перечисления денежных средств на банковские счета –внутренним  мигрантам с ТБ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мотивационных (подарочных) сертификатов или продуктовых пакетов внешним мигрантам с ТБ</a:t>
            </a:r>
          </a:p>
          <a:p>
            <a:r>
              <a:rPr lang="ru-RU" dirty="0">
                <a:solidFill>
                  <a:srgbClr val="FFFF00"/>
                </a:solidFill>
              </a:rPr>
              <a:t>Всего было оказано мотивационной поддержки на сумму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более 7 млн тенге.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35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23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en-US" sz="2700" dirty="0">
                <a:latin typeface="Arial"/>
                <a:cs typeface="Arial"/>
              </a:rPr>
              <a:t>Усиление вовлечения сообщества, укрепление роли гражданского общества и НПО с  целью оказания противотуберкулезной помощи внутренним и внешним мигрантам </a:t>
            </a:r>
            <a:br>
              <a:rPr lang="en-US" altLang="en-US" dirty="0">
                <a:solidFill>
                  <a:srgbClr val="FFFF00"/>
                </a:solidFill>
                <a:latin typeface="Arial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23" y="1828800"/>
            <a:ext cx="8229600" cy="4419600"/>
          </a:xfrm>
        </p:spPr>
        <p:txBody>
          <a:bodyPr>
            <a:normAutofit fontScale="70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Местные неправительственные организации (НПО) были вовлечены в мероприятия проекта в качестве </a:t>
            </a:r>
            <a:r>
              <a:rPr lang="ru-RU" dirty="0" err="1">
                <a:solidFill>
                  <a:srgbClr val="FFFF00"/>
                </a:solidFill>
              </a:rPr>
              <a:t>субполучателей</a:t>
            </a:r>
            <a:r>
              <a:rPr lang="ru-RU" dirty="0">
                <a:solidFill>
                  <a:srgbClr val="FFFF00"/>
                </a:solidFill>
              </a:rPr>
              <a:t> в 7 пилотных территориях</a:t>
            </a:r>
          </a:p>
          <a:p>
            <a:r>
              <a:rPr lang="ru-RU" dirty="0">
                <a:solidFill>
                  <a:srgbClr val="FFFF00"/>
                </a:solidFill>
              </a:rPr>
              <a:t>С июля 2015 по июнь 2016 в были вовлечены 5 местных НПО</a:t>
            </a:r>
            <a:r>
              <a:rPr lang="en-US" dirty="0">
                <a:solidFill>
                  <a:srgbClr val="FFFF00"/>
                </a:solidFill>
              </a:rPr>
              <a:t>-</a:t>
            </a:r>
            <a:r>
              <a:rPr lang="ru-RU" dirty="0">
                <a:solidFill>
                  <a:srgbClr val="FFFF00"/>
                </a:solidFill>
              </a:rPr>
              <a:t>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>
                <a:solidFill>
                  <a:srgbClr val="FFFF00"/>
                </a:solidFill>
              </a:rPr>
              <a:t>Учреждение «Кризисный центр «Забота»  в Алматы;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>
                <a:solidFill>
                  <a:srgbClr val="FFFF00"/>
                </a:solidFill>
              </a:rPr>
              <a:t>филиал Общества Красного Полумесяца в г. Астана;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>
                <a:solidFill>
                  <a:srgbClr val="FFFF00"/>
                </a:solidFill>
              </a:rPr>
              <a:t>ОФ «Умит» в </a:t>
            </a:r>
            <a:r>
              <a:rPr lang="ru-RU" dirty="0" err="1">
                <a:solidFill>
                  <a:srgbClr val="FFFF00"/>
                </a:solidFill>
              </a:rPr>
              <a:t>г.Караганда</a:t>
            </a:r>
            <a:r>
              <a:rPr lang="ru-RU" dirty="0">
                <a:solidFill>
                  <a:srgbClr val="FFFF00"/>
                </a:solidFill>
              </a:rPr>
              <a:t>; 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 err="1">
                <a:solidFill>
                  <a:srgbClr val="FFFF00"/>
                </a:solidFill>
              </a:rPr>
              <a:t>Талдыкорганский</a:t>
            </a:r>
            <a:r>
              <a:rPr lang="ru-RU" dirty="0">
                <a:solidFill>
                  <a:srgbClr val="FFFF00"/>
                </a:solidFill>
              </a:rPr>
              <a:t> региональный Фонд содействия занятости  в Алматинской области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914400" lvl="1" indent="-514350">
              <a:buFont typeface="+mj-lt"/>
              <a:buAutoNum type="arabicPeriod"/>
            </a:pPr>
            <a:r>
              <a:rPr lang="ru-RU" dirty="0">
                <a:solidFill>
                  <a:srgbClr val="FFFF00"/>
                </a:solidFill>
              </a:rPr>
              <a:t>Ассоциация СПИД сервисных организаций «</a:t>
            </a:r>
            <a:r>
              <a:rPr lang="ru-RU" dirty="0" err="1">
                <a:solidFill>
                  <a:srgbClr val="FFFF00"/>
                </a:solidFill>
              </a:rPr>
              <a:t>Жолдас</a:t>
            </a:r>
            <a:r>
              <a:rPr lang="ru-RU" dirty="0">
                <a:solidFill>
                  <a:srgbClr val="FFFF00"/>
                </a:solidFill>
              </a:rPr>
              <a:t>» гг. Шымкент, Актобе и Актау; 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FFFF00"/>
                </a:solidFill>
              </a:rPr>
              <a:t>С июля 2016 по июнь 2017 вовлечены все предыдущие, кроме филиал Общества Красного Полумесяца в г. Астана, вместо них, в проект вовлечен МФ «Жария»</a:t>
            </a:r>
          </a:p>
          <a:p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965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7936" y="299759"/>
            <a:ext cx="2398069" cy="1798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01" y="1901521"/>
            <a:ext cx="2148199" cy="27738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55"/>
          <a:stretch/>
        </p:blipFill>
        <p:spPr>
          <a:xfrm>
            <a:off x="76201" y="76200"/>
            <a:ext cx="2308016" cy="160715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5775" y="1901662"/>
            <a:ext cx="2708750" cy="20315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483"/>
            <a:ext cx="3002047" cy="19295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4087183" y="311035"/>
            <a:ext cx="2488279" cy="18662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962" y="2596786"/>
            <a:ext cx="2438400" cy="182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1891" y="304800"/>
            <a:ext cx="2908812" cy="19401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523" y="4783886"/>
            <a:ext cx="3238151" cy="1825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285" y="4783886"/>
            <a:ext cx="2532715" cy="169311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686995"/>
            <a:ext cx="3031316" cy="1847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95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1" y="0"/>
            <a:ext cx="7886700" cy="81712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Основные документы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1" y="1046973"/>
            <a:ext cx="8610600" cy="5257800"/>
          </a:xfrm>
        </p:spPr>
        <p:txBody>
          <a:bodyPr>
            <a:normAutofit fontScale="92500"/>
          </a:bodyPr>
          <a:lstStyle/>
          <a:p>
            <a:pPr marL="385763" indent="-385763">
              <a:buFont typeface="+mj-lt"/>
              <a:buAutoNum type="arabicPeriod"/>
            </a:pPr>
            <a:r>
              <a:rPr lang="ru-RU" sz="2800" dirty="0">
                <a:solidFill>
                  <a:srgbClr val="FFFF00"/>
                </a:solidFill>
              </a:rPr>
              <a:t>Анализ нормативно правовой базы РК по оказанию противотуберкулезной помощи мигрантам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800" dirty="0">
                <a:solidFill>
                  <a:srgbClr val="FFFF00"/>
                </a:solidFill>
              </a:rPr>
              <a:t>Проект Руководства по оказанию противотуберкулезной помощи мигрантам (находится на утверждении)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800" dirty="0">
                <a:solidFill>
                  <a:srgbClr val="FFFF00"/>
                </a:solidFill>
              </a:rPr>
              <a:t>Проект соглашения/приказа по межведомственном взаимодействию для пилотных территорий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800" dirty="0">
                <a:solidFill>
                  <a:srgbClr val="FFFF00"/>
                </a:solidFill>
              </a:rPr>
              <a:t>Проект </a:t>
            </a:r>
            <a:r>
              <a:rPr lang="ru-RU" sz="2800" dirty="0" err="1">
                <a:solidFill>
                  <a:srgbClr val="FFFF00"/>
                </a:solidFill>
              </a:rPr>
              <a:t>межстрановых</a:t>
            </a:r>
            <a:r>
              <a:rPr lang="ru-RU" sz="2800" dirty="0">
                <a:solidFill>
                  <a:srgbClr val="FFFF00"/>
                </a:solidFill>
              </a:rPr>
              <a:t> соглашений между РК и Таджикистаном и между РК и Кыргызстаном 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800" dirty="0">
                <a:solidFill>
                  <a:srgbClr val="FFFF00"/>
                </a:solidFill>
              </a:rPr>
              <a:t>Глоссарий терминов по теме «Туберкулез и Миграция»</a:t>
            </a:r>
          </a:p>
          <a:p>
            <a:pPr marL="385763" indent="-385763">
              <a:buFont typeface="+mj-lt"/>
              <a:buAutoNum type="arabicPeriod"/>
            </a:pPr>
            <a:r>
              <a:rPr lang="ru-RU" sz="2800" dirty="0">
                <a:solidFill>
                  <a:srgbClr val="FFFF00"/>
                </a:solidFill>
              </a:rPr>
              <a:t>Пакет документов для НПО по работе с мигрантами в рамках противотуберкулезной помощи – проект Руководства для НПО по организации </a:t>
            </a:r>
            <a:r>
              <a:rPr lang="ru-RU" sz="2800" dirty="0" err="1">
                <a:solidFill>
                  <a:srgbClr val="FFFF00"/>
                </a:solidFill>
              </a:rPr>
              <a:t>аутрич</a:t>
            </a:r>
            <a:r>
              <a:rPr lang="ru-RU" sz="2800" dirty="0">
                <a:solidFill>
                  <a:srgbClr val="FFFF00"/>
                </a:solidFill>
              </a:rPr>
              <a:t> работы среди мигрантов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31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76200"/>
            <a:ext cx="788670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Основные программные индикаторы</a:t>
            </a:r>
            <a:endParaRPr lang="en-US" sz="4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298832"/>
              </p:ext>
            </p:extLst>
          </p:nvPr>
        </p:nvGraphicFramePr>
        <p:xfrm>
          <a:off x="304800" y="685800"/>
          <a:ext cx="8534399" cy="5619146"/>
        </p:xfrm>
        <a:graphic>
          <a:graphicData uri="http://schemas.openxmlformats.org/drawingml/2006/table">
            <a:tbl>
              <a:tblPr/>
              <a:tblGrid>
                <a:gridCol w="22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5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68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4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2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83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018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7086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124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52400">
                <a:tc gridSpan="9">
                  <a:txBody>
                    <a:bodyPr/>
                    <a:lstStyle/>
                    <a:p>
                      <a:pPr algn="ctr" fontAlgn="t"/>
                      <a:endParaRPr lang="ru-RU" sz="9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408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индикатор 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индикатор 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9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%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%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524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DOTS-6: Количество всех случаев ТБ зарегистрированных среди группы риска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всех случаев ТБ зарегистрированных среди групп риска (внутренние мигранты)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300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281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063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DOTS-6: Количество всех случаев ТБ зарегистрированных среди группы риска (внешние мигранты)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280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всех случаев ТБ зарегистрированных среди групп риска (внешние  мигранты)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600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35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MDR TB-3: Количество случаев ЛУ ТБ (RR-TБ и МЛУ ТБ) начавших лечение ПВР (внутренние мигранты)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48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209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случаев ЛУ ТБ (RR-TБ и МЛУ ТБ) среди трудовых внутренних мигрантов и членов их семей начавших лечение ПВР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45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89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5242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MDR TB-3:  Количество случаев ЛУ ТБ (RR-TБ и МЛУ ТБ) начавших лечение ПВР (внешние мигранты) </a:t>
                      </a:r>
                      <a:r>
                        <a:rPr lang="ru-RU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37 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  <a:endParaRPr lang="en-US" sz="1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48.7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Количество случаев ЛУ ТБ (RR-TБ и МЛУ ТБ) среди трудовых внешних мигрантов и членов их семей начавших лечение ПВР </a:t>
                      </a:r>
                      <a:r>
                        <a:rPr lang="ru-RU" sz="1400" b="0" i="0" u="none" strike="noStrike" dirty="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</a:rPr>
                        <a:t>*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34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38</a:t>
                      </a:r>
                      <a:r>
                        <a:rPr lang="ru-RU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58490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SD-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1: Процент мигрантов обследованных из числа направленных в учреждения здравоохранения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2400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1369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122778"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SD-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other</a:t>
                      </a:r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2: Процент внешних мигрантов с лекарственно чувствительным туберкулезом начавших лечение из числа зарегистрированных  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5" marR="6035" marT="60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6035" marR="6035" marT="603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628649" y="6496970"/>
            <a:ext cx="41247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en-US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* 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Все выявленные</a:t>
            </a:r>
            <a:r>
              <a:rPr lang="en-US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FFC000"/>
                </a:solidFill>
                <a:latin typeface="Times New Roman" panose="02020603050405020304" pitchFamily="18" charset="0"/>
              </a:rPr>
              <a:t>МЛУ ТБ случаи охвачены лечением ПВР</a:t>
            </a:r>
            <a:endParaRPr lang="en-US" sz="1200" dirty="0">
              <a:solidFill>
                <a:srgbClr val="FFC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82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534400" cy="854074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Предполагаемые причины </a:t>
            </a:r>
            <a:r>
              <a:rPr lang="ru-RU" b="1" dirty="0" err="1"/>
              <a:t>недостижения</a:t>
            </a:r>
            <a:r>
              <a:rPr lang="ru-RU" b="1" dirty="0"/>
              <a:t> целевых показателей по выявлению внешних мигрантов с ТБ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458200" cy="55626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В статистике при подсчете потока миграции используется не </a:t>
            </a:r>
            <a:r>
              <a:rPr lang="ru-RU" dirty="0" err="1">
                <a:solidFill>
                  <a:schemeClr val="bg1"/>
                </a:solidFill>
              </a:rPr>
              <a:t>полицевой</a:t>
            </a:r>
            <a:r>
              <a:rPr lang="ru-RU" dirty="0">
                <a:solidFill>
                  <a:schemeClr val="bg1"/>
                </a:solidFill>
              </a:rPr>
              <a:t> учет, а число регистраций (въезд-выезд). При планировании показателя по выявлению туберкулеза среди мигрантов, для знаменателя были использованы официальные статистические данные по миграции населения, что привело к завышению ожидаемого числа больных ТБ мигрантов.</a:t>
            </a:r>
          </a:p>
          <a:p>
            <a:r>
              <a:rPr lang="ru-RU" dirty="0">
                <a:solidFill>
                  <a:schemeClr val="bg1"/>
                </a:solidFill>
              </a:rPr>
              <a:t>Эпидемиологический показатель заболеваемости ТБ - это количество новых случаев и рецидивов ТБ, зарегистрированных среди населения постоянно проживающего на расчетной территории в течение 1 года. Этот показатель не может быть применен в полном масштабе к мигрантам, так как в большинстве случаев мигрант не проживает постоянно в течение 1 года на расчетной территории. </a:t>
            </a:r>
          </a:p>
          <a:p>
            <a:r>
              <a:rPr lang="ru-RU" dirty="0">
                <a:solidFill>
                  <a:schemeClr val="bg1"/>
                </a:solidFill>
              </a:rPr>
              <a:t>Республика Казахстан (РК) не имеет визовых ограничений  с приграничными странами СНГ и, в связи с этим, существует большой поток «челночной миграции» затрудняющий диагностику, регистрацию и доступ к лечению мигрантов на террритории РК</a:t>
            </a:r>
          </a:p>
          <a:p>
            <a:pPr marL="0" indent="0">
              <a:buNone/>
            </a:pPr>
            <a:r>
              <a:rPr lang="ru-RU" dirty="0">
                <a:solidFill>
                  <a:schemeClr val="bg1"/>
                </a:solidFill>
              </a:rPr>
              <a:t>     Учитывая вышеизложенное: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Необходимо внести коррекцию в расчет заболеваемости среди мобильного населения (мигрантов)</a:t>
            </a:r>
          </a:p>
          <a:p>
            <a:pPr marL="457200" indent="-457200">
              <a:buAutoNum type="arabicPeriod"/>
            </a:pPr>
            <a:r>
              <a:rPr lang="ru-RU" dirty="0">
                <a:solidFill>
                  <a:schemeClr val="bg1"/>
                </a:solidFill>
              </a:rPr>
              <a:t>Необходимо создать и внедрить систему по регулярному обмену данными по новым случаям, рецидивам и уже зарегистрированным больным ТБ между приграничными странами РК</a:t>
            </a:r>
          </a:p>
        </p:txBody>
      </p:sp>
    </p:spTree>
    <p:extLst>
      <p:ext uri="{BB962C8B-B14F-4D97-AF65-F5344CB8AC3E}">
        <p14:creationId xmlns:p14="http://schemas.microsoft.com/office/powerpoint/2010/main" val="305602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8117125"/>
              </p:ext>
            </p:extLst>
          </p:nvPr>
        </p:nvGraphicFramePr>
        <p:xfrm>
          <a:off x="1600200" y="1920479"/>
          <a:ext cx="57721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 vert="horz" lIns="51435" tIns="25718" rIns="51435" bIns="25718" rtlCol="0" anchor="ctr">
            <a:noAutofit/>
          </a:bodyPr>
          <a:lstStyle/>
          <a:p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Регистрация ТБ среди мигрантов</a:t>
            </a:r>
            <a: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пилотных территориях</a:t>
            </a:r>
            <a:br>
              <a:rPr lang="en-US" sz="27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</a:br>
            <a:endParaRPr lang="en-US" sz="27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7110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Краткая информация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278" y="1407402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Задача 7  Концептуальной Заявки (Задача 4.4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Комплексного плана по борьбе с ТБ в Казахстане 2014-2020)- Оказание противотуберкулезной помощи внутренним и внешним мигрантам</a:t>
            </a:r>
          </a:p>
          <a:p>
            <a:r>
              <a:rPr lang="ru-RU" dirty="0">
                <a:solidFill>
                  <a:srgbClr val="FFFF00"/>
                </a:solidFill>
              </a:rPr>
              <a:t>Срок внедрения: декабрь 2014 - декабрь 2017 гг.</a:t>
            </a:r>
          </a:p>
          <a:p>
            <a:r>
              <a:rPr lang="ru-RU" dirty="0">
                <a:solidFill>
                  <a:srgbClr val="FFFF00"/>
                </a:solidFill>
              </a:rPr>
              <a:t>Сумма гранта: 6</a:t>
            </a:r>
            <a:r>
              <a:rPr lang="en-US" dirty="0">
                <a:solidFill>
                  <a:srgbClr val="FFFF00"/>
                </a:solidFill>
              </a:rPr>
              <a:t> 577 628</a:t>
            </a:r>
            <a:r>
              <a:rPr lang="ru-RU" dirty="0">
                <a:solidFill>
                  <a:srgbClr val="FFFF00"/>
                </a:solidFill>
              </a:rPr>
              <a:t> дол США </a:t>
            </a:r>
          </a:p>
          <a:p>
            <a:r>
              <a:rPr lang="ru-RU" dirty="0">
                <a:solidFill>
                  <a:srgbClr val="FFFF00"/>
                </a:solidFill>
              </a:rPr>
              <a:t>Целевая группа:  внешние и внутренние мигранты</a:t>
            </a:r>
          </a:p>
          <a:p>
            <a:r>
              <a:rPr lang="ru-RU" dirty="0">
                <a:solidFill>
                  <a:srgbClr val="FFFF00"/>
                </a:solidFill>
              </a:rPr>
              <a:t>Пилотные регионы: Алматы, Алматинская область, Астана, Актау, </a:t>
            </a:r>
            <a:r>
              <a:rPr lang="en-US" dirty="0">
                <a:solidFill>
                  <a:srgbClr val="FFFF00"/>
                </a:solidFill>
              </a:rPr>
              <a:t>A</a:t>
            </a:r>
            <a:r>
              <a:rPr lang="ru-RU" dirty="0" err="1">
                <a:solidFill>
                  <a:srgbClr val="FFFF00"/>
                </a:solidFill>
              </a:rPr>
              <a:t>ктобе</a:t>
            </a:r>
            <a:r>
              <a:rPr lang="ru-RU" dirty="0">
                <a:solidFill>
                  <a:srgbClr val="FFFF00"/>
                </a:solidFill>
              </a:rPr>
              <a:t>, Караганда, Шымкент, </a:t>
            </a:r>
            <a:r>
              <a:rPr lang="ru-RU" dirty="0" err="1">
                <a:solidFill>
                  <a:srgbClr val="FFFF00"/>
                </a:solidFill>
              </a:rPr>
              <a:t>Тараз</a:t>
            </a:r>
            <a:r>
              <a:rPr lang="ru-RU" dirty="0">
                <a:solidFill>
                  <a:srgbClr val="FFFF00"/>
                </a:solidFill>
              </a:rPr>
              <a:t> с 2017 года </a:t>
            </a:r>
          </a:p>
          <a:p>
            <a:r>
              <a:rPr lang="ru-RU" dirty="0">
                <a:solidFill>
                  <a:srgbClr val="FFFF00"/>
                </a:solidFill>
              </a:rPr>
              <a:t>Внешние партнеры: ЕвроВОЗ, МОМ, МОККП</a:t>
            </a:r>
          </a:p>
          <a:p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8423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8793"/>
            <a:ext cx="7886700" cy="1325563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n-US" sz="255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Улучшено</a:t>
            </a:r>
            <a:r>
              <a:rPr lang="en-US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55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выявление</a:t>
            </a:r>
            <a:r>
              <a:rPr lang="en-US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ТБ </a:t>
            </a:r>
            <a:r>
              <a:rPr lang="en-US" sz="255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среди</a:t>
            </a:r>
            <a:r>
              <a:rPr lang="en-US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az-Cyrl-AZ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внешних </a:t>
            </a:r>
            <a:r>
              <a:rPr lang="en-US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  </a:t>
            </a:r>
            <a:r>
              <a:rPr lang="az-Cyrl-AZ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мигрантов в РК </a:t>
            </a:r>
            <a:r>
              <a:rPr lang="en-US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в </a:t>
            </a:r>
            <a:r>
              <a:rPr lang="en-US" sz="255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основном</a:t>
            </a:r>
            <a:r>
              <a:rPr lang="en-US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55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за</a:t>
            </a:r>
            <a:r>
              <a:rPr lang="en-US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55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счет</a:t>
            </a:r>
            <a:r>
              <a:rPr lang="en-US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255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Про</a:t>
            </a:r>
            <a:r>
              <a:rPr lang="ru-RU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е</a:t>
            </a:r>
            <a:r>
              <a:rPr lang="en-US" sz="255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ктных</a:t>
            </a:r>
            <a:r>
              <a:rPr lang="en-US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ru-RU" sz="255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территорий</a:t>
            </a:r>
            <a:endParaRPr lang="en-US" sz="255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38783" y="2633206"/>
            <a:ext cx="4261207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Выя</a:t>
            </a:r>
            <a:r>
              <a:rPr lang="ru-RU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ление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ТБ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среди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внешних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мигрантов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стране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увеличилось</a:t>
            </a:r>
            <a:r>
              <a:rPr lang="en-US" sz="19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в 5 </a:t>
            </a:r>
            <a:r>
              <a:rPr lang="en-US" sz="195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раз</a:t>
            </a:r>
            <a:r>
              <a:rPr lang="en-US" sz="19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сравнению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с 2014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годом</a:t>
            </a:r>
            <a:endParaRPr lang="en-US" sz="19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US" sz="19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2016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году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72% ТБ </a:t>
            </a:r>
            <a:r>
              <a:rPr lang="en-US" sz="195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среди</a:t>
            </a:r>
            <a:r>
              <a:rPr lang="en-US" sz="19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внешних</a:t>
            </a:r>
            <a:r>
              <a:rPr lang="en-US" sz="19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мигрантов</a:t>
            </a:r>
            <a:r>
              <a:rPr lang="en-US" sz="19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по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стране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выявлено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9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в </a:t>
            </a:r>
            <a:r>
              <a:rPr lang="en-US" sz="1950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пилотных</a:t>
            </a:r>
            <a:r>
              <a:rPr lang="en-US" sz="19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19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территориях </a:t>
            </a:r>
            <a:r>
              <a:rPr lang="en-US" sz="1950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Проекта</a:t>
            </a:r>
            <a:r>
              <a:rPr lang="en-US" sz="195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(vs. 57% в 2015)</a:t>
            </a:r>
          </a:p>
          <a:p>
            <a:endParaRPr lang="en-US" sz="19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endParaRPr lang="en-US" sz="195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436527" y="2286000"/>
            <a:ext cx="4202256" cy="3561138"/>
            <a:chOff x="640080" y="2109106"/>
            <a:chExt cx="5421673" cy="4034213"/>
          </a:xfrm>
        </p:grpSpPr>
        <p:graphicFrame>
          <p:nvGraphicFramePr>
            <p:cNvPr id="13" name="Chart 12"/>
            <p:cNvGraphicFramePr>
              <a:graphicFrameLocks/>
            </p:cNvGraphicFramePr>
            <p:nvPr>
              <p:extLst/>
            </p:nvPr>
          </p:nvGraphicFramePr>
          <p:xfrm>
            <a:off x="640080" y="2109106"/>
            <a:ext cx="5421673" cy="36136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7" name="TextBox 16"/>
            <p:cNvSpPr txBox="1"/>
            <p:nvPr/>
          </p:nvSpPr>
          <p:spPr>
            <a:xfrm>
              <a:off x="3376056" y="5773987"/>
              <a:ext cx="1781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z-Cyrl-AZ" sz="1200" b="1" dirty="0">
                  <a:solidFill>
                    <a:srgbClr val="B40000"/>
                  </a:solidFill>
                </a:rPr>
                <a:t>Н</a:t>
              </a:r>
              <a:r>
                <a:rPr lang="en-US" sz="1200" b="1" dirty="0" err="1">
                  <a:solidFill>
                    <a:srgbClr val="B40000"/>
                  </a:solidFill>
                </a:rPr>
                <a:t>ачало</a:t>
              </a:r>
              <a:r>
                <a:rPr lang="en-US" sz="1200" b="1" dirty="0">
                  <a:solidFill>
                    <a:srgbClr val="B40000"/>
                  </a:solidFill>
                </a:rPr>
                <a:t> </a:t>
              </a:r>
              <a:r>
                <a:rPr lang="en-US" sz="1200" b="1" dirty="0" err="1">
                  <a:solidFill>
                    <a:srgbClr val="B40000"/>
                  </a:solidFill>
                </a:rPr>
                <a:t>проекта</a:t>
              </a:r>
              <a:endParaRPr lang="en-US" sz="1200" b="1" dirty="0">
                <a:solidFill>
                  <a:srgbClr val="B40000"/>
                </a:solidFill>
              </a:endParaRP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4107666" y="5252827"/>
              <a:ext cx="0" cy="521160"/>
            </a:xfrm>
            <a:prstGeom prst="line">
              <a:avLst/>
            </a:prstGeom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98172" y="2563726"/>
            <a:ext cx="3647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ТБ </a:t>
            </a:r>
            <a:r>
              <a:rPr lang="en-US" sz="1200" b="1" dirty="0" err="1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среди</a:t>
            </a:r>
            <a: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 </a:t>
            </a:r>
            <a:r>
              <a:rPr lang="az-Cyrl-AZ" sz="1200" b="1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внешних мигрантов  в РК            </a:t>
            </a:r>
            <a:r>
              <a:rPr lang="en-US" sz="1200" b="1" dirty="0">
                <a:solidFill>
                  <a:schemeClr val="bg2">
                    <a:lumMod val="90000"/>
                  </a:schemeClr>
                </a:solidFill>
                <a:latin typeface="Arial"/>
                <a:cs typeface="Arial"/>
              </a:rPr>
              <a:t>2012-2016гг.</a:t>
            </a:r>
            <a:endParaRPr lang="en-US" sz="12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23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7400" y="2286000"/>
            <a:ext cx="2971800" cy="2667000"/>
          </a:xfrm>
        </p:spPr>
        <p:txBody>
          <a:bodyPr vert="horz" lIns="68580" tIns="34290" rIns="68580" bIns="34290" rtlCol="0" anchor="ctr">
            <a:noAutofit/>
          </a:bodyPr>
          <a:lstStyle/>
          <a:p>
            <a:pPr algn="ctr"/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охват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обследованием </a:t>
            </a:r>
            <a:r>
              <a:rPr lang="ru-RU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мигрантов на </a:t>
            </a:r>
            <a:r>
              <a:rPr lang="en-US" sz="18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ТБ </a:t>
            </a: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увеличился</a:t>
            </a:r>
            <a:r>
              <a:rPr lang="en-US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8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раз</a:t>
            </a:r>
            <a:endParaRPr lang="en-US" sz="180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533400" y="304800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4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sz="2550" dirty="0" err="1"/>
              <a:t>Улучшен</a:t>
            </a:r>
            <a:r>
              <a:rPr lang="en-US" sz="2550" dirty="0"/>
              <a:t> </a:t>
            </a:r>
            <a:r>
              <a:rPr lang="en-US" sz="2550" dirty="0" err="1"/>
              <a:t>охват</a:t>
            </a:r>
            <a:r>
              <a:rPr lang="en-US" sz="2550" dirty="0"/>
              <a:t> </a:t>
            </a:r>
            <a:r>
              <a:rPr lang="ru-RU" sz="2550" dirty="0"/>
              <a:t>обследованием мигрантов на </a:t>
            </a:r>
            <a:r>
              <a:rPr lang="en-US" sz="2550" dirty="0"/>
              <a:t>ТБ в </a:t>
            </a:r>
            <a:r>
              <a:rPr lang="en-US" sz="2550" dirty="0" err="1"/>
              <a:t>пилотах</a:t>
            </a:r>
            <a:r>
              <a:rPr lang="en-US" sz="2550" dirty="0"/>
              <a:t> </a:t>
            </a:r>
            <a:r>
              <a:rPr lang="en-US" sz="2550" dirty="0" err="1"/>
              <a:t>Проекта</a:t>
            </a:r>
            <a:endParaRPr lang="en-US" sz="2550" dirty="0"/>
          </a:p>
        </p:txBody>
      </p:sp>
      <p:graphicFrame>
        <p:nvGraphicFramePr>
          <p:cNvPr id="16" name="Chart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0907583"/>
              </p:ext>
            </p:extLst>
          </p:nvPr>
        </p:nvGraphicFramePr>
        <p:xfrm>
          <a:off x="415567" y="1828800"/>
          <a:ext cx="5299433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90526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787631"/>
              </p:ext>
            </p:extLst>
          </p:nvPr>
        </p:nvGraphicFramePr>
        <p:xfrm>
          <a:off x="87719" y="1981200"/>
          <a:ext cx="4604360" cy="3840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523982" y="228600"/>
            <a:ext cx="8336194" cy="62415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>
                    <a:lumMod val="9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мигрантов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en-US" sz="300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пилотных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территориях РК</a:t>
            </a:r>
            <a:r>
              <a:rPr lang="en-US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2015-2016</a:t>
            </a:r>
            <a:r>
              <a:rPr lang="ru-RU" sz="300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(данные НРТБ)</a:t>
            </a:r>
            <a:endParaRPr lang="en-US" sz="3000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2813834"/>
              </p:ext>
            </p:extLst>
          </p:nvPr>
        </p:nvGraphicFramePr>
        <p:xfrm>
          <a:off x="4692079" y="1981200"/>
          <a:ext cx="454276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58134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2621567"/>
              </p:ext>
            </p:extLst>
          </p:nvPr>
        </p:nvGraphicFramePr>
        <p:xfrm>
          <a:off x="3939540" y="2870703"/>
          <a:ext cx="5013960" cy="300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7462827" y="4374785"/>
            <a:ext cx="438593" cy="2950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38%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257703" y="4611016"/>
            <a:ext cx="438593" cy="295054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24%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33400" y="313118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>
              <a:lnSpc>
                <a:spcPct val="90000"/>
              </a:lnSpc>
              <a:spcBef>
                <a:spcPct val="0"/>
              </a:spcBef>
              <a:buNone/>
              <a:defRPr sz="3400" b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+mj-ea"/>
                <a:cs typeface="Arial"/>
              </a:defRPr>
            </a:lvl1pPr>
          </a:lstStyle>
          <a:p>
            <a:r>
              <a:rPr lang="en-US" sz="2550" dirty="0" err="1"/>
              <a:t>Усилено</a:t>
            </a:r>
            <a:r>
              <a:rPr lang="en-US" sz="2550" dirty="0"/>
              <a:t> </a:t>
            </a:r>
            <a:r>
              <a:rPr lang="en-US" sz="2550" dirty="0" err="1"/>
              <a:t>вовлечение</a:t>
            </a:r>
            <a:r>
              <a:rPr lang="en-US" sz="2550" dirty="0"/>
              <a:t> НПО в </a:t>
            </a:r>
            <a:r>
              <a:rPr lang="en-US" sz="2550" dirty="0" err="1"/>
              <a:t>выявлени</a:t>
            </a:r>
            <a:r>
              <a:rPr lang="ru-RU" sz="2550" dirty="0"/>
              <a:t>е</a:t>
            </a:r>
            <a:r>
              <a:rPr lang="en-US" sz="2550" dirty="0"/>
              <a:t> ТБ </a:t>
            </a:r>
            <a:r>
              <a:rPr lang="en-US" sz="2550" dirty="0" err="1"/>
              <a:t>среди</a:t>
            </a:r>
            <a:r>
              <a:rPr lang="en-US" sz="2550" dirty="0"/>
              <a:t> </a:t>
            </a:r>
            <a:r>
              <a:rPr lang="az-Cyrl-AZ" sz="2550" dirty="0"/>
              <a:t>мигрантов  </a:t>
            </a:r>
            <a:r>
              <a:rPr lang="en-US" sz="2550" dirty="0"/>
              <a:t>в </a:t>
            </a:r>
            <a:r>
              <a:rPr lang="en-US" sz="2550" dirty="0" err="1"/>
              <a:t>пилотах</a:t>
            </a:r>
            <a:r>
              <a:rPr lang="en-US" sz="2550" dirty="0"/>
              <a:t> </a:t>
            </a:r>
            <a:r>
              <a:rPr lang="en-US" sz="2550" dirty="0" err="1"/>
              <a:t>Проекта</a:t>
            </a:r>
            <a:endParaRPr lang="en-US" sz="2550" dirty="0"/>
          </a:p>
        </p:txBody>
      </p:sp>
      <p:sp>
        <p:nvSpPr>
          <p:cNvPr id="10" name="TextBox 9"/>
          <p:cNvSpPr txBox="1"/>
          <p:nvPr/>
        </p:nvSpPr>
        <p:spPr>
          <a:xfrm>
            <a:off x="4000500" y="2074344"/>
            <a:ext cx="49530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5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</a:t>
            </a:r>
            <a:r>
              <a:rPr lang="en-US" sz="165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2-oй ТБ </a:t>
            </a:r>
            <a:r>
              <a:rPr lang="en-US" sz="165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</a:t>
            </a:r>
            <a:r>
              <a:rPr lang="en-US" sz="165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среди</a:t>
            </a:r>
            <a:r>
              <a:rPr lang="en-US" sz="1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внешних</a:t>
            </a:r>
            <a:r>
              <a:rPr lang="en-US" sz="1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50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мигрантов</a:t>
            </a:r>
            <a:r>
              <a:rPr lang="en-US" sz="1650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2016г. </a:t>
            </a:r>
            <a:r>
              <a:rPr lang="en-US" sz="165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</a:t>
            </a:r>
            <a:r>
              <a:rPr lang="en-US" sz="165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5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 п</a:t>
            </a:r>
            <a:r>
              <a:rPr lang="en-US" sz="1650" b="1" dirty="0" err="1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роект</a:t>
            </a:r>
            <a:r>
              <a:rPr lang="ru-RU" sz="165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endParaRPr lang="en-US" sz="1650" b="1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57064" y="5029200"/>
            <a:ext cx="1336186" cy="1022922"/>
            <a:chOff x="1557392" y="5156477"/>
            <a:chExt cx="1781581" cy="1724769"/>
          </a:xfrm>
        </p:grpSpPr>
        <p:sp>
          <p:nvSpPr>
            <p:cNvPr id="11" name="TextBox 10"/>
            <p:cNvSpPr txBox="1"/>
            <p:nvPr/>
          </p:nvSpPr>
          <p:spPr>
            <a:xfrm>
              <a:off x="1557392" y="6511914"/>
              <a:ext cx="17815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err="1">
                  <a:solidFill>
                    <a:srgbClr val="C00000"/>
                  </a:solidFill>
                </a:rPr>
                <a:t>Включение</a:t>
              </a:r>
              <a:r>
                <a:rPr lang="en-US" sz="1200" b="1" dirty="0">
                  <a:solidFill>
                    <a:srgbClr val="C00000"/>
                  </a:solidFill>
                </a:rPr>
                <a:t> НПО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2448183" y="5156477"/>
              <a:ext cx="1" cy="745642"/>
            </a:xfrm>
            <a:prstGeom prst="line">
              <a:avLst/>
            </a:prstGeom>
            <a:ln w="9525" cap="flat" cmpd="sng" algn="ctr">
              <a:solidFill>
                <a:srgbClr val="C0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981560"/>
              </p:ext>
            </p:extLst>
          </p:nvPr>
        </p:nvGraphicFramePr>
        <p:xfrm>
          <a:off x="234587" y="2228851"/>
          <a:ext cx="3589019" cy="2950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68230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95734"/>
            <a:ext cx="8703824" cy="718378"/>
          </a:xfrm>
        </p:spPr>
        <p:txBody>
          <a:bodyPr>
            <a:normAutofit fontScale="90000"/>
          </a:bodyPr>
          <a:lstStyle/>
          <a:p>
            <a:r>
              <a:rPr lang="ru-RU" sz="3000" b="1" dirty="0"/>
              <a:t>Вклад проекта в регистрацию ТБ среди внешних мигрантов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41440917"/>
              </p:ext>
            </p:extLst>
          </p:nvPr>
        </p:nvGraphicFramePr>
        <p:xfrm>
          <a:off x="730020" y="1752600"/>
          <a:ext cx="7853383" cy="4272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67200" y="4927585"/>
            <a:ext cx="13361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Н</a:t>
            </a:r>
            <a:r>
              <a:rPr lang="en-US" sz="12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ачало</a:t>
            </a:r>
            <a:r>
              <a:rPr lang="en-US" sz="1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b="1" dirty="0" err="1">
                <a:solidFill>
                  <a:schemeClr val="accent4">
                    <a:lumMod val="60000"/>
                    <a:lumOff val="40000"/>
                  </a:schemeClr>
                </a:solidFill>
              </a:rPr>
              <a:t>проекта</a:t>
            </a:r>
            <a:endParaRPr lang="en-US" sz="12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029200" y="4495800"/>
            <a:ext cx="0" cy="533400"/>
          </a:xfrm>
          <a:prstGeom prst="line">
            <a:avLst/>
          </a:prstGeom>
          <a:ln w="9525" cap="flat" cmpd="sng" algn="ctr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11161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06474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Отмечается увеличение пропорции случаев ТБ внешних мигрантов  среди новых случаев ТБ в РК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3446014"/>
              </p:ext>
            </p:extLst>
          </p:nvPr>
        </p:nvGraphicFramePr>
        <p:xfrm>
          <a:off x="838200" y="1690689"/>
          <a:ext cx="7543800" cy="4633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200617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226"/>
            <a:ext cx="7886700" cy="878174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Динамика освоение средств гранта за 2015-2016 гг.</a:t>
            </a:r>
            <a:r>
              <a:rPr lang="en-US" sz="2400" b="1" dirty="0">
                <a:solidFill>
                  <a:srgbClr val="FFFF00"/>
                </a:solidFill>
              </a:rPr>
              <a:t>              </a:t>
            </a:r>
            <a:r>
              <a:rPr lang="ru-RU" sz="2400" b="1" dirty="0">
                <a:solidFill>
                  <a:srgbClr val="FFFF00"/>
                </a:solidFill>
              </a:rPr>
              <a:t> (в долларах США)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5864890"/>
              </p:ext>
            </p:extLst>
          </p:nvPr>
        </p:nvGraphicFramePr>
        <p:xfrm>
          <a:off x="132620" y="1310385"/>
          <a:ext cx="8858979" cy="5145496"/>
        </p:xfrm>
        <a:graphic>
          <a:graphicData uri="http://schemas.openxmlformats.org/drawingml/2006/table">
            <a:tbl>
              <a:tblPr/>
              <a:tblGrid>
                <a:gridCol w="2458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75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4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662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1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14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15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8119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5363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Группировка затрат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Освоено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 Освоения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Освоено</a:t>
                      </a: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ru-RU" sz="1400" b="1" i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  Освоения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1.0 Людские ресурсы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566,021.39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351,596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62%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543,327.08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503,220.06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8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2.0 Путевые расходы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483,636.82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234,981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49%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412,626.86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265,022.17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8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3.0 Услуги внешних специалистов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333,298.34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52,868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400,704.73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252,919.02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9.0 Оборудование немедицинского назначения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32,954.06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13,418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27,684.66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10,108.70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37%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10.0 Коммуникационные материалы и публикации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96,273.18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5,123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39,911.86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46,133.83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115.6%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770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11.0 Расходы на управление программами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236,161.80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112,327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48%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236,199.18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125,335.04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86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11.1 Курсовая разница из-за разницы курса при составлении бюджета и фактического расхода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137,446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650,568.32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86925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12.0 Средства к существованию для клиентов /целевых групп населения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353,996.46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2,988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530,994.69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22,276.09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848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2,118,542.05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910,746.57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43%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2,175,249.06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1,875,583.23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86%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6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Минимальный пакет услуг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0" y="1241946"/>
            <a:ext cx="8966870" cy="4525962"/>
            <a:chOff x="93107" y="2171299"/>
            <a:chExt cx="9291206" cy="462653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1752599" y="2171299"/>
              <a:ext cx="5503625" cy="4626534"/>
              <a:chOff x="1752599" y="2171299"/>
              <a:chExt cx="5503625" cy="4626534"/>
            </a:xfrm>
          </p:grpSpPr>
          <p:sp>
            <p:nvSpPr>
              <p:cNvPr id="10" name="Block Arc 9"/>
              <p:cNvSpPr/>
              <p:nvPr/>
            </p:nvSpPr>
            <p:spPr>
              <a:xfrm>
                <a:off x="2863153" y="2776594"/>
                <a:ext cx="3533290" cy="3534406"/>
              </a:xfrm>
              <a:prstGeom prst="blockArc">
                <a:avLst>
                  <a:gd name="adj1" fmla="val 10918342"/>
                  <a:gd name="adj2" fmla="val 16081658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Block Arc 10"/>
              <p:cNvSpPr/>
              <p:nvPr/>
            </p:nvSpPr>
            <p:spPr>
              <a:xfrm>
                <a:off x="2863153" y="2658132"/>
                <a:ext cx="3533290" cy="3534406"/>
              </a:xfrm>
              <a:prstGeom prst="blockArc">
                <a:avLst>
                  <a:gd name="adj1" fmla="val 5518342"/>
                  <a:gd name="adj2" fmla="val 10681658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Block Arc 11"/>
              <p:cNvSpPr/>
              <p:nvPr/>
            </p:nvSpPr>
            <p:spPr>
              <a:xfrm>
                <a:off x="2744719" y="2658132"/>
                <a:ext cx="3533290" cy="3534406"/>
              </a:xfrm>
              <a:prstGeom prst="blockArc">
                <a:avLst>
                  <a:gd name="adj1" fmla="val 118342"/>
                  <a:gd name="adj2" fmla="val 5281658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3" name="Block Arc 12"/>
              <p:cNvSpPr/>
              <p:nvPr/>
            </p:nvSpPr>
            <p:spPr>
              <a:xfrm>
                <a:off x="2744719" y="2776594"/>
                <a:ext cx="3533290" cy="3534406"/>
              </a:xfrm>
              <a:prstGeom prst="blockArc">
                <a:avLst>
                  <a:gd name="adj1" fmla="val 16318342"/>
                  <a:gd name="adj2" fmla="val 21481658"/>
                  <a:gd name="adj3" fmla="val 4642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Freeform 13"/>
              <p:cNvSpPr/>
              <p:nvPr/>
            </p:nvSpPr>
            <p:spPr>
              <a:xfrm>
                <a:off x="3124696" y="3558772"/>
                <a:ext cx="2891771" cy="1851588"/>
              </a:xfrm>
              <a:custGeom>
                <a:avLst/>
                <a:gdLst>
                  <a:gd name="connsiteX0" fmla="*/ 0 w 2891660"/>
                  <a:gd name="connsiteY0" fmla="*/ 925636 h 1851272"/>
                  <a:gd name="connsiteX1" fmla="*/ 1445830 w 2891660"/>
                  <a:gd name="connsiteY1" fmla="*/ 0 h 1851272"/>
                  <a:gd name="connsiteX2" fmla="*/ 2891660 w 2891660"/>
                  <a:gd name="connsiteY2" fmla="*/ 925636 h 1851272"/>
                  <a:gd name="connsiteX3" fmla="*/ 1445830 w 2891660"/>
                  <a:gd name="connsiteY3" fmla="*/ 1851272 h 1851272"/>
                  <a:gd name="connsiteX4" fmla="*/ 0 w 2891660"/>
                  <a:gd name="connsiteY4" fmla="*/ 925636 h 1851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91660" h="1851272">
                    <a:moveTo>
                      <a:pt x="0" y="925636"/>
                    </a:moveTo>
                    <a:cubicBezTo>
                      <a:pt x="0" y="414421"/>
                      <a:pt x="647320" y="0"/>
                      <a:pt x="1445830" y="0"/>
                    </a:cubicBezTo>
                    <a:cubicBezTo>
                      <a:pt x="2244340" y="0"/>
                      <a:pt x="2891660" y="414421"/>
                      <a:pt x="2891660" y="925636"/>
                    </a:cubicBezTo>
                    <a:cubicBezTo>
                      <a:pt x="2891660" y="1436851"/>
                      <a:pt x="2244340" y="1851272"/>
                      <a:pt x="1445830" y="1851272"/>
                    </a:cubicBezTo>
                    <a:cubicBezTo>
                      <a:pt x="647320" y="1851272"/>
                      <a:pt x="0" y="1436851"/>
                      <a:pt x="0" y="925636"/>
                    </a:cubicBezTo>
                    <a:close/>
                  </a:path>
                </a:pathLst>
              </a:custGeom>
              <a:no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443794" tIns="291433" rIns="443794" bIns="291433" spcCol="1270" anchor="ctr"/>
              <a:lstStyle/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b="1" dirty="0">
                  <a:solidFill>
                    <a:srgbClr val="0051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b="1" dirty="0">
                  <a:solidFill>
                    <a:srgbClr val="0051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b="1" dirty="0">
                  <a:solidFill>
                    <a:srgbClr val="0051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b="1" dirty="0">
                  <a:solidFill>
                    <a:srgbClr val="0051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en-US" sz="1600" b="1" dirty="0">
                    <a:solidFill>
                      <a:srgbClr val="E0890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М</a:t>
                </a:r>
                <a:r>
                  <a:rPr lang="ru-RU" sz="1600" b="1" dirty="0">
                    <a:solidFill>
                      <a:srgbClr val="E0890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ИНИМАЛЬНЫЙ</a:t>
                </a:r>
                <a:r>
                  <a:rPr lang="en-US" sz="1600" b="1" dirty="0">
                    <a:solidFill>
                      <a:srgbClr val="E0890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b="1" dirty="0">
                  <a:solidFill>
                    <a:srgbClr val="E089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b="1" dirty="0">
                    <a:solidFill>
                      <a:srgbClr val="E0890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ПАКЕТ</a:t>
                </a:r>
                <a:endParaRPr lang="en-US" sz="1600" b="1" dirty="0">
                  <a:solidFill>
                    <a:srgbClr val="E089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b="1" dirty="0">
                  <a:solidFill>
                    <a:srgbClr val="E089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600" b="1" dirty="0">
                    <a:solidFill>
                      <a:srgbClr val="E0890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УСЛУГ </a:t>
                </a:r>
                <a:endParaRPr lang="en-US" sz="1600" b="1" dirty="0">
                  <a:solidFill>
                    <a:srgbClr val="E0890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b="1" dirty="0">
                  <a:solidFill>
                    <a:srgbClr val="0051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b="1" dirty="0">
                  <a:solidFill>
                    <a:srgbClr val="0051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b="1" dirty="0">
                  <a:solidFill>
                    <a:srgbClr val="0051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 defTabSz="71120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en-US" sz="1600" dirty="0">
                  <a:solidFill>
                    <a:srgbClr val="0051A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14"/>
              <p:cNvSpPr/>
              <p:nvPr/>
            </p:nvSpPr>
            <p:spPr>
              <a:xfrm>
                <a:off x="3665874" y="2171299"/>
                <a:ext cx="1809413" cy="1296598"/>
              </a:xfrm>
              <a:custGeom>
                <a:avLst/>
                <a:gdLst>
                  <a:gd name="connsiteX0" fmla="*/ 0 w 1806819"/>
                  <a:gd name="connsiteY0" fmla="*/ 648435 h 1296870"/>
                  <a:gd name="connsiteX1" fmla="*/ 903410 w 1806819"/>
                  <a:gd name="connsiteY1" fmla="*/ 0 h 1296870"/>
                  <a:gd name="connsiteX2" fmla="*/ 1806820 w 1806819"/>
                  <a:gd name="connsiteY2" fmla="*/ 648435 h 1296870"/>
                  <a:gd name="connsiteX3" fmla="*/ 903410 w 1806819"/>
                  <a:gd name="connsiteY3" fmla="*/ 1296870 h 1296870"/>
                  <a:gd name="connsiteX4" fmla="*/ 0 w 1806819"/>
                  <a:gd name="connsiteY4" fmla="*/ 648435 h 129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19" h="1296870">
                    <a:moveTo>
                      <a:pt x="0" y="648435"/>
                    </a:moveTo>
                    <a:cubicBezTo>
                      <a:pt x="0" y="290314"/>
                      <a:pt x="404470" y="0"/>
                      <a:pt x="903410" y="0"/>
                    </a:cubicBezTo>
                    <a:cubicBezTo>
                      <a:pt x="1402350" y="0"/>
                      <a:pt x="1806820" y="290314"/>
                      <a:pt x="1806820" y="648435"/>
                    </a:cubicBezTo>
                    <a:cubicBezTo>
                      <a:pt x="1806820" y="1006556"/>
                      <a:pt x="1402350" y="1296870"/>
                      <a:pt x="903410" y="1296870"/>
                    </a:cubicBezTo>
                    <a:cubicBezTo>
                      <a:pt x="404470" y="1296870"/>
                      <a:pt x="0" y="1006556"/>
                      <a:pt x="0" y="648435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81113" tIns="206432" rIns="281113" bIns="206432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rgbClr val="FFFF00"/>
                    </a:solidFill>
                  </a:rPr>
                  <a:t>Управление</a:t>
                </a:r>
                <a:endParaRPr lang="en-US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6" name="Freeform 15"/>
              <p:cNvSpPr/>
              <p:nvPr/>
            </p:nvSpPr>
            <p:spPr>
              <a:xfrm>
                <a:off x="5213745" y="3863854"/>
                <a:ext cx="2042992" cy="1241424"/>
              </a:xfrm>
              <a:custGeom>
                <a:avLst/>
                <a:gdLst>
                  <a:gd name="connsiteX0" fmla="*/ 0 w 2042725"/>
                  <a:gd name="connsiteY0" fmla="*/ 620830 h 1241660"/>
                  <a:gd name="connsiteX1" fmla="*/ 1021363 w 2042725"/>
                  <a:gd name="connsiteY1" fmla="*/ 0 h 1241660"/>
                  <a:gd name="connsiteX2" fmla="*/ 2042726 w 2042725"/>
                  <a:gd name="connsiteY2" fmla="*/ 620830 h 1241660"/>
                  <a:gd name="connsiteX3" fmla="*/ 1021363 w 2042725"/>
                  <a:gd name="connsiteY3" fmla="*/ 1241660 h 1241660"/>
                  <a:gd name="connsiteX4" fmla="*/ 0 w 2042725"/>
                  <a:gd name="connsiteY4" fmla="*/ 620830 h 124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42725" h="1241660">
                    <a:moveTo>
                      <a:pt x="0" y="620830"/>
                    </a:moveTo>
                    <a:cubicBezTo>
                      <a:pt x="0" y="277955"/>
                      <a:pt x="457280" y="0"/>
                      <a:pt x="1021363" y="0"/>
                    </a:cubicBezTo>
                    <a:cubicBezTo>
                      <a:pt x="1585446" y="0"/>
                      <a:pt x="2042726" y="277955"/>
                      <a:pt x="2042726" y="620830"/>
                    </a:cubicBezTo>
                    <a:cubicBezTo>
                      <a:pt x="2042726" y="963705"/>
                      <a:pt x="1585446" y="1241660"/>
                      <a:pt x="1021363" y="1241660"/>
                    </a:cubicBezTo>
                    <a:cubicBezTo>
                      <a:pt x="457280" y="1241660"/>
                      <a:pt x="0" y="963705"/>
                      <a:pt x="0" y="62083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15660" tIns="198347" rIns="315660" bIns="19834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rgbClr val="FFFF00"/>
                    </a:solidFill>
                  </a:rPr>
                  <a:t>Предоставление </a:t>
                </a:r>
                <a:endParaRPr lang="en-US" sz="1400" b="1" dirty="0">
                  <a:solidFill>
                    <a:srgbClr val="FFFF00"/>
                  </a:solidFill>
                </a:endParaRPr>
              </a:p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rgbClr val="FFFF00"/>
                    </a:solidFill>
                  </a:rPr>
                  <a:t>услуг</a:t>
                </a:r>
                <a:endParaRPr lang="en-US" sz="14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3665874" y="5501235"/>
                <a:ext cx="1809413" cy="1296598"/>
              </a:xfrm>
              <a:custGeom>
                <a:avLst/>
                <a:gdLst>
                  <a:gd name="connsiteX0" fmla="*/ 0 w 1806819"/>
                  <a:gd name="connsiteY0" fmla="*/ 648435 h 1296870"/>
                  <a:gd name="connsiteX1" fmla="*/ 903410 w 1806819"/>
                  <a:gd name="connsiteY1" fmla="*/ 0 h 1296870"/>
                  <a:gd name="connsiteX2" fmla="*/ 1806820 w 1806819"/>
                  <a:gd name="connsiteY2" fmla="*/ 648435 h 1296870"/>
                  <a:gd name="connsiteX3" fmla="*/ 903410 w 1806819"/>
                  <a:gd name="connsiteY3" fmla="*/ 1296870 h 1296870"/>
                  <a:gd name="connsiteX4" fmla="*/ 0 w 1806819"/>
                  <a:gd name="connsiteY4" fmla="*/ 648435 h 129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06819" h="1296870">
                    <a:moveTo>
                      <a:pt x="0" y="648435"/>
                    </a:moveTo>
                    <a:cubicBezTo>
                      <a:pt x="0" y="290314"/>
                      <a:pt x="404470" y="0"/>
                      <a:pt x="903410" y="0"/>
                    </a:cubicBezTo>
                    <a:cubicBezTo>
                      <a:pt x="1402350" y="0"/>
                      <a:pt x="1806820" y="290314"/>
                      <a:pt x="1806820" y="648435"/>
                    </a:cubicBezTo>
                    <a:cubicBezTo>
                      <a:pt x="1806820" y="1006556"/>
                      <a:pt x="1402350" y="1296870"/>
                      <a:pt x="903410" y="1296870"/>
                    </a:cubicBezTo>
                    <a:cubicBezTo>
                      <a:pt x="404470" y="1296870"/>
                      <a:pt x="0" y="1006556"/>
                      <a:pt x="0" y="648435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81113" tIns="206432" rIns="281113" bIns="206432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rgbClr val="FFFF00"/>
                    </a:solidFill>
                  </a:rPr>
                  <a:t>Эпиднадзор</a:t>
                </a:r>
                <a:r>
                  <a:rPr lang="ru-RU" sz="1300" b="1" dirty="0">
                    <a:solidFill>
                      <a:srgbClr val="FFFF00"/>
                    </a:solidFill>
                  </a:rPr>
                  <a:t> и мониторинг</a:t>
                </a:r>
                <a:endParaRPr lang="en-US" sz="1300" b="1" dirty="0">
                  <a:solidFill>
                    <a:srgbClr val="FFFF00"/>
                  </a:solidFill>
                </a:endParaRPr>
              </a:p>
            </p:txBody>
          </p:sp>
          <p:sp>
            <p:nvSpPr>
              <p:cNvPr id="18" name="Freeform 17"/>
              <p:cNvSpPr/>
              <p:nvPr/>
            </p:nvSpPr>
            <p:spPr>
              <a:xfrm>
                <a:off x="1752832" y="3863854"/>
                <a:ext cx="2171295" cy="1241424"/>
              </a:xfrm>
              <a:custGeom>
                <a:avLst/>
                <a:gdLst>
                  <a:gd name="connsiteX0" fmla="*/ 0 w 2034844"/>
                  <a:gd name="connsiteY0" fmla="*/ 620830 h 1241660"/>
                  <a:gd name="connsiteX1" fmla="*/ 1017422 w 2034844"/>
                  <a:gd name="connsiteY1" fmla="*/ 0 h 1241660"/>
                  <a:gd name="connsiteX2" fmla="*/ 2034844 w 2034844"/>
                  <a:gd name="connsiteY2" fmla="*/ 620830 h 1241660"/>
                  <a:gd name="connsiteX3" fmla="*/ 1017422 w 2034844"/>
                  <a:gd name="connsiteY3" fmla="*/ 1241660 h 1241660"/>
                  <a:gd name="connsiteX4" fmla="*/ 0 w 2034844"/>
                  <a:gd name="connsiteY4" fmla="*/ 620830 h 12416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4844" h="1241660">
                    <a:moveTo>
                      <a:pt x="0" y="620830"/>
                    </a:moveTo>
                    <a:cubicBezTo>
                      <a:pt x="0" y="277955"/>
                      <a:pt x="455515" y="0"/>
                      <a:pt x="1017422" y="0"/>
                    </a:cubicBezTo>
                    <a:cubicBezTo>
                      <a:pt x="1579329" y="0"/>
                      <a:pt x="2034844" y="277955"/>
                      <a:pt x="2034844" y="620830"/>
                    </a:cubicBezTo>
                    <a:cubicBezTo>
                      <a:pt x="2034844" y="963705"/>
                      <a:pt x="1579329" y="1241660"/>
                      <a:pt x="1017422" y="1241660"/>
                    </a:cubicBezTo>
                    <a:cubicBezTo>
                      <a:pt x="455515" y="1241660"/>
                      <a:pt x="0" y="963705"/>
                      <a:pt x="0" y="620830"/>
                    </a:cubicBezTo>
                    <a:close/>
                  </a:path>
                </a:pathLst>
              </a:cu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314506" tIns="198347" rIns="314506" bIns="198347" spcCol="1270" anchor="ctr"/>
              <a:lstStyle/>
              <a:p>
                <a:pPr algn="ctr" defTabSz="5778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r>
                  <a:rPr lang="ru-RU" sz="1400" b="1" dirty="0">
                    <a:solidFill>
                      <a:srgbClr val="FFFF00"/>
                    </a:solidFill>
                  </a:rPr>
                  <a:t>Поддерживающая среда</a:t>
                </a:r>
                <a:endParaRPr lang="en-US" sz="1400" b="1" dirty="0">
                  <a:solidFill>
                    <a:srgbClr val="FFFF00"/>
                  </a:solidFill>
                </a:endParaRPr>
              </a:p>
            </p:txBody>
          </p:sp>
        </p:grpSp>
        <p:sp>
          <p:nvSpPr>
            <p:cNvPr id="6" name="TextBox 2"/>
            <p:cNvSpPr txBox="1">
              <a:spLocks noChangeArrowheads="1"/>
            </p:cNvSpPr>
            <p:nvPr/>
          </p:nvSpPr>
          <p:spPr bwMode="auto">
            <a:xfrm>
              <a:off x="93107" y="4837157"/>
              <a:ext cx="3200400" cy="12158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FFFF00"/>
                  </a:solidFill>
                </a:rPr>
                <a:t>- </a:t>
              </a:r>
              <a:r>
                <a:rPr lang="ru-RU" altLang="en-US" sz="1400" dirty="0">
                  <a:solidFill>
                    <a:srgbClr val="FFFF00"/>
                  </a:solidFill>
                </a:rPr>
                <a:t>возможности и стимулы</a:t>
              </a:r>
              <a:endParaRPr lang="en-US" altLang="en-US" sz="1400" dirty="0">
                <a:solidFill>
                  <a:srgbClr val="FFFF00"/>
                </a:solidFill>
              </a:endParaRPr>
            </a:p>
            <a:p>
              <a:pPr eaLnBrk="1" hangingPunct="1"/>
              <a:r>
                <a:rPr lang="en-US" altLang="en-US" sz="1400" dirty="0">
                  <a:solidFill>
                    <a:srgbClr val="FFFF00"/>
                  </a:solidFill>
                </a:rPr>
                <a:t>-</a:t>
              </a:r>
              <a:r>
                <a:rPr lang="ru-RU" altLang="en-US" sz="1400" dirty="0">
                  <a:solidFill>
                    <a:srgbClr val="FFFF00"/>
                  </a:solidFill>
                </a:rPr>
                <a:t> адвокация, коммуникационное взаимодействие и социальная мобилизация</a:t>
              </a:r>
              <a:endParaRPr lang="en-US" altLang="en-US" sz="1400" b="1" dirty="0">
                <a:solidFill>
                  <a:srgbClr val="FFFF00"/>
                </a:solidFill>
              </a:endParaRPr>
            </a:p>
            <a:p>
              <a:pPr eaLnBrk="1" hangingPunct="1"/>
              <a:endParaRPr lang="en-US" altLang="en-US" sz="1400" dirty="0"/>
            </a:p>
          </p:txBody>
        </p:sp>
        <p:sp>
          <p:nvSpPr>
            <p:cNvPr id="7" name="TextBox 4"/>
            <p:cNvSpPr txBox="1">
              <a:spLocks noChangeArrowheads="1"/>
            </p:cNvSpPr>
            <p:nvPr/>
          </p:nvSpPr>
          <p:spPr bwMode="auto">
            <a:xfrm>
              <a:off x="5486400" y="2408957"/>
              <a:ext cx="3260074" cy="9599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FFFF00"/>
                  </a:solidFill>
                </a:rPr>
                <a:t>- </a:t>
              </a:r>
              <a:r>
                <a:rPr lang="ru-RU" altLang="en-US" sz="1400" dirty="0">
                  <a:solidFill>
                    <a:srgbClr val="FFFF00"/>
                  </a:solidFill>
                </a:rPr>
                <a:t>правовая основа</a:t>
              </a:r>
              <a:endParaRPr lang="en-US" altLang="en-US" sz="1400" dirty="0">
                <a:solidFill>
                  <a:srgbClr val="FFFF00"/>
                </a:solidFill>
              </a:endParaRPr>
            </a:p>
            <a:p>
              <a:pPr eaLnBrk="1" hangingPunct="1"/>
              <a:r>
                <a:rPr lang="en-US" altLang="en-US" sz="1400" dirty="0">
                  <a:solidFill>
                    <a:srgbClr val="FFFF00"/>
                  </a:solidFill>
                </a:rPr>
                <a:t>- </a:t>
              </a:r>
              <a:r>
                <a:rPr lang="ru-RU" altLang="en-US" sz="1400" dirty="0">
                  <a:solidFill>
                    <a:srgbClr val="FFFF00"/>
                  </a:solidFill>
                </a:rPr>
                <a:t>финансирование</a:t>
              </a:r>
              <a:endParaRPr lang="en-US" altLang="en-US" sz="1400" dirty="0">
                <a:solidFill>
                  <a:srgbClr val="FFFF00"/>
                </a:solidFill>
              </a:endParaRPr>
            </a:p>
            <a:p>
              <a:pPr eaLnBrk="1" hangingPunct="1"/>
              <a:r>
                <a:rPr lang="en-US" altLang="en-US" sz="1400" dirty="0">
                  <a:solidFill>
                    <a:srgbClr val="FFFF00"/>
                  </a:solidFill>
                </a:rPr>
                <a:t>- </a:t>
              </a:r>
              <a:r>
                <a:rPr lang="ru-RU" altLang="en-US" sz="1400" dirty="0">
                  <a:solidFill>
                    <a:srgbClr val="FFFF00"/>
                  </a:solidFill>
                </a:rPr>
                <a:t>обмен информацией между странами</a:t>
              </a:r>
              <a:endParaRPr lang="en-US" altLang="en-US" sz="1400" dirty="0">
                <a:solidFill>
                  <a:srgbClr val="FFFF00"/>
                </a:solidFill>
              </a:endParaRPr>
            </a:p>
            <a:p>
              <a:pPr eaLnBrk="1" hangingPunct="1"/>
              <a:endParaRPr lang="en-US" altLang="en-US" sz="1200" dirty="0">
                <a:solidFill>
                  <a:srgbClr val="FFFF00"/>
                </a:solidFill>
              </a:endParaRPr>
            </a:p>
          </p:txBody>
        </p:sp>
        <p:sp>
          <p:nvSpPr>
            <p:cNvPr id="8" name="TextBox 5"/>
            <p:cNvSpPr txBox="1">
              <a:spLocks noChangeArrowheads="1"/>
            </p:cNvSpPr>
            <p:nvPr/>
          </p:nvSpPr>
          <p:spPr bwMode="auto">
            <a:xfrm>
              <a:off x="5366236" y="6211491"/>
              <a:ext cx="3054308" cy="5439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  <a:cs typeface="Arial" charset="0"/>
                </a:defRPr>
              </a:lvl9pPr>
            </a:lstStyle>
            <a:p>
              <a:pPr eaLnBrk="1" hangingPunct="1"/>
              <a:r>
                <a:rPr lang="en-US" altLang="en-US" sz="1400" dirty="0">
                  <a:solidFill>
                    <a:srgbClr val="FFFF00"/>
                  </a:solidFill>
                </a:rPr>
                <a:t>- </a:t>
              </a:r>
              <a:r>
                <a:rPr lang="ru-RU" altLang="en-US" sz="1400" dirty="0">
                  <a:solidFill>
                    <a:srgbClr val="FFFF00"/>
                  </a:solidFill>
                </a:rPr>
                <a:t>личные данные пациента </a:t>
              </a:r>
              <a:endParaRPr lang="en-US" altLang="en-US" sz="1400" dirty="0">
                <a:solidFill>
                  <a:srgbClr val="FFFF00"/>
                </a:solidFill>
              </a:endParaRPr>
            </a:p>
            <a:p>
              <a:pPr eaLnBrk="1" hangingPunct="1"/>
              <a:r>
                <a:rPr lang="en-US" altLang="en-US" sz="1400" dirty="0">
                  <a:solidFill>
                    <a:srgbClr val="FFFF00"/>
                  </a:solidFill>
                </a:rPr>
                <a:t>- </a:t>
              </a:r>
              <a:r>
                <a:rPr lang="ru-RU" altLang="en-US" sz="1400" dirty="0">
                  <a:solidFill>
                    <a:srgbClr val="FFFF00"/>
                  </a:solidFill>
                </a:rPr>
                <a:t>эффективность работы программы</a:t>
              </a:r>
              <a:endParaRPr lang="en-US" altLang="en-US" sz="1400" dirty="0">
                <a:solidFill>
                  <a:srgbClr val="FFFF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9868" y="4732040"/>
              <a:ext cx="2364445" cy="75507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- </a:t>
              </a:r>
              <a:r>
                <a:rPr lang="ru-RU" sz="1400" dirty="0">
                  <a:solidFill>
                    <a:srgbClr val="FFFF00"/>
                  </a:solidFill>
                </a:rPr>
                <a:t> инфекционный контроль </a:t>
              </a:r>
              <a:endParaRPr lang="en-US" sz="1400" dirty="0">
                <a:solidFill>
                  <a:srgbClr val="FFFF00"/>
                </a:solidFill>
              </a:endParaRPr>
            </a:p>
            <a:p>
              <a:pPr marL="171450" indent="-171450">
                <a:buFontTx/>
                <a:buChar char="-"/>
                <a:defRPr/>
              </a:pPr>
              <a:r>
                <a:rPr lang="en-US" sz="1400" dirty="0">
                  <a:solidFill>
                    <a:srgbClr val="FFFF00"/>
                  </a:solidFill>
                </a:rPr>
                <a:t>д</a:t>
              </a:r>
              <a:r>
                <a:rPr lang="ru-RU" sz="1400" dirty="0">
                  <a:solidFill>
                    <a:srgbClr val="FFFF00"/>
                  </a:solidFill>
                </a:rPr>
                <a:t>иагностика</a:t>
              </a:r>
              <a:endParaRPr lang="en-US" sz="1400" dirty="0">
                <a:solidFill>
                  <a:srgbClr val="FFFF00"/>
                </a:solidFill>
              </a:endParaRPr>
            </a:p>
            <a:p>
              <a:pPr marL="171450" indent="-171450">
                <a:buFontTx/>
                <a:buChar char="-"/>
                <a:defRPr/>
              </a:pPr>
              <a:r>
                <a:rPr lang="ru-RU" sz="1400" dirty="0">
                  <a:solidFill>
                    <a:srgbClr val="FFFF00"/>
                  </a:solidFill>
                </a:rPr>
                <a:t>лечение </a:t>
              </a:r>
              <a:endParaRPr lang="en-US" sz="1400" dirty="0">
                <a:solidFill>
                  <a:srgbClr val="FFFF0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639763" y="6035224"/>
            <a:ext cx="6273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</a:rPr>
              <a:t>“Минимальный пакет для трансграничной борьбы с ТБ и противотуберкулезной помощи в Европейском регионе ВОЗ: 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</a:rPr>
              <a:t>консенсусное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</a:rPr>
              <a:t> заявление </a:t>
            </a:r>
            <a:r>
              <a:rPr lang="ru-RU" sz="1200" dirty="0" err="1">
                <a:latin typeface="Arial" panose="020B0604020202020204" pitchFamily="34" charset="0"/>
                <a:ea typeface="Calibri" panose="020F0502020204030204" pitchFamily="34" charset="0"/>
              </a:rPr>
              <a:t>Вольфхезе</a:t>
            </a:r>
            <a:r>
              <a:rPr lang="ru-RU" sz="1200" dirty="0">
                <a:latin typeface="Arial" panose="020B0604020202020204" pitchFamily="34" charset="0"/>
                <a:ea typeface="Calibri" panose="020F0502020204030204" pitchFamily="34" charset="0"/>
              </a:rPr>
              <a:t>”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654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Arial"/>
              </a:rPr>
              <a:t>Приоритетные направления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8305800" cy="464820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sz="2600" dirty="0">
                <a:solidFill>
                  <a:srgbClr val="FFFF00"/>
                </a:solidFill>
                <a:latin typeface="Arial"/>
                <a:cs typeface="Arial"/>
              </a:rPr>
              <a:t>У</a:t>
            </a:r>
            <a:r>
              <a:rPr lang="ru-RU" altLang="en-US" sz="2600" dirty="0" err="1">
                <a:solidFill>
                  <a:srgbClr val="FFFF00"/>
                </a:solidFill>
                <a:latin typeface="Arial"/>
                <a:cs typeface="Arial"/>
              </a:rPr>
              <a:t>странение</a:t>
            </a:r>
            <a:r>
              <a:rPr lang="ru-RU" altLang="en-US" sz="2600" dirty="0">
                <a:solidFill>
                  <a:srgbClr val="FFFF00"/>
                </a:solidFill>
                <a:latin typeface="Arial"/>
                <a:cs typeface="Arial"/>
              </a:rPr>
              <a:t> барьеров, ограничивающих доступ к услугам</a:t>
            </a:r>
            <a:r>
              <a:rPr lang="en-US" altLang="en-US" sz="2600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ru-RU" altLang="en-US" sz="2600" dirty="0">
                <a:solidFill>
                  <a:srgbClr val="FFFF00"/>
                </a:solidFill>
                <a:latin typeface="Arial"/>
                <a:cs typeface="Arial"/>
              </a:rPr>
              <a:t>для внутренних и внешних мигрантов;</a:t>
            </a:r>
            <a:endParaRPr lang="en-US" altLang="en-US" sz="26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altLang="en-US" sz="2600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en-US" altLang="en-US" sz="2600" dirty="0">
                <a:solidFill>
                  <a:srgbClr val="FFFF00"/>
                </a:solidFill>
                <a:latin typeface="Arial"/>
                <a:cs typeface="Arial"/>
              </a:rPr>
              <a:t>О</a:t>
            </a:r>
            <a:r>
              <a:rPr lang="ru-RU" altLang="en-US" sz="2600" dirty="0">
                <a:solidFill>
                  <a:srgbClr val="FFFF00"/>
                </a:solidFill>
                <a:latin typeface="Arial"/>
                <a:cs typeface="Arial"/>
              </a:rPr>
              <a:t>беспечение профилактики, диагностики и лечения туберкулеза среди мигрантов;</a:t>
            </a:r>
            <a:endParaRPr lang="en-US" altLang="en-US" sz="2600" dirty="0">
              <a:solidFill>
                <a:srgbClr val="FFFF0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altLang="en-US" sz="2600" dirty="0">
              <a:solidFill>
                <a:srgbClr val="FFFF00"/>
              </a:solidFill>
              <a:latin typeface="Arial"/>
              <a:cs typeface="Arial"/>
            </a:endParaRPr>
          </a:p>
          <a:p>
            <a:r>
              <a:rPr lang="ru-RU" altLang="en-US" sz="2600" dirty="0">
                <a:solidFill>
                  <a:srgbClr val="FFFF00"/>
                </a:solidFill>
                <a:latin typeface="Arial"/>
                <a:cs typeface="Arial"/>
              </a:rPr>
              <a:t>Усиление вовлечения сообщества, укрепление роли гражданского общества и НПО с  целью оказания противотуберкулезной помощи внешним  и внутренним  мигрантам; </a:t>
            </a:r>
            <a:endParaRPr lang="en-US" altLang="en-US" sz="2600" dirty="0">
              <a:solidFill>
                <a:srgbClr val="FFFF00"/>
              </a:solidFill>
              <a:latin typeface="Arial"/>
              <a:cs typeface="Arial"/>
            </a:endParaRPr>
          </a:p>
          <a:p>
            <a:endParaRPr lang="en-US" sz="2600" dirty="0"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3556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47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altLang="en-US" sz="3600" b="1" dirty="0">
                <a:latin typeface="Arial"/>
                <a:cs typeface="Arial"/>
              </a:rPr>
              <a:t>Устранение барьеров ограничивающих доступ к услугам</a:t>
            </a:r>
            <a:r>
              <a:rPr lang="en-US" altLang="en-US" sz="3600" b="1" dirty="0">
                <a:latin typeface="Arial"/>
                <a:cs typeface="Arial"/>
              </a:rPr>
              <a:t> </a:t>
            </a:r>
            <a:r>
              <a:rPr lang="ru-RU" altLang="en-US" sz="3600" b="1" dirty="0">
                <a:latin typeface="Arial"/>
                <a:cs typeface="Arial"/>
              </a:rPr>
              <a:t>для мигрантов</a:t>
            </a:r>
            <a:br>
              <a:rPr lang="en-US" altLang="en-US" b="1" dirty="0">
                <a:solidFill>
                  <a:srgbClr val="FFFF00"/>
                </a:solidFill>
                <a:latin typeface="Arial"/>
                <a:cs typeface="Arial"/>
              </a:rPr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947" y="1600200"/>
            <a:ext cx="8229600" cy="44958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Созданы Межведомственная рабочая группа </a:t>
            </a:r>
            <a:r>
              <a:rPr lang="en-US" dirty="0">
                <a:solidFill>
                  <a:srgbClr val="FFFF00"/>
                </a:solidFill>
              </a:rPr>
              <a:t>N1</a:t>
            </a:r>
            <a:r>
              <a:rPr lang="ru-RU" dirty="0">
                <a:solidFill>
                  <a:srgbClr val="FFFF00"/>
                </a:solidFill>
              </a:rPr>
              <a:t> по разработке правовых и процессуальных рамочных соглашений </a:t>
            </a:r>
            <a:r>
              <a:rPr lang="en-US" dirty="0">
                <a:solidFill>
                  <a:srgbClr val="FFFF00"/>
                </a:solidFill>
              </a:rPr>
              <a:t>  </a:t>
            </a:r>
            <a:r>
              <a:rPr lang="ru-RU" dirty="0">
                <a:solidFill>
                  <a:srgbClr val="FFFF00"/>
                </a:solidFill>
              </a:rPr>
              <a:t>и Рабочая группа №2 по разработке Руководства по оказанию противотуберкулезной помощи мигрантам </a:t>
            </a:r>
          </a:p>
          <a:p>
            <a:r>
              <a:rPr lang="ru-RU" dirty="0">
                <a:solidFill>
                  <a:srgbClr val="FFFF00"/>
                </a:solidFill>
              </a:rPr>
              <a:t>Проведено 6 заседаний первой группы и  второй группы 4 раза за период 2015-2016 года</a:t>
            </a:r>
            <a:r>
              <a:rPr lang="en-US" dirty="0">
                <a:solidFill>
                  <a:srgbClr val="FFFF00"/>
                </a:solidFill>
              </a:rPr>
              <a:t>. </a:t>
            </a:r>
            <a:r>
              <a:rPr lang="ru-RU" dirty="0">
                <a:solidFill>
                  <a:srgbClr val="FFFF00"/>
                </a:solidFill>
              </a:rPr>
              <a:t>Для оказания технической помощи были привлечены консультанты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</a:rPr>
              <a:t>по юридическим и медицинским вопросам. 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1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altLang="en-US" sz="3200" b="1" dirty="0">
                <a:latin typeface="Arial"/>
                <a:cs typeface="Arial"/>
              </a:rPr>
              <a:t>Устранение барьеров ограничивающих доступ к услугам</a:t>
            </a:r>
            <a:r>
              <a:rPr lang="en-US" altLang="en-US" sz="3200" b="1" dirty="0">
                <a:latin typeface="Arial"/>
                <a:cs typeface="Arial"/>
              </a:rPr>
              <a:t> </a:t>
            </a:r>
            <a:r>
              <a:rPr lang="ru-RU" altLang="en-US" sz="3200" b="1" dirty="0">
                <a:latin typeface="Arial"/>
                <a:cs typeface="Arial"/>
              </a:rPr>
              <a:t>для мигрантов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3434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В пилотных регионах основной получатель организовал 41 тренинги </a:t>
            </a:r>
            <a:r>
              <a:rPr lang="en-US" dirty="0">
                <a:solidFill>
                  <a:srgbClr val="FFFF00"/>
                </a:solidFill>
              </a:rPr>
              <a:t>/</a:t>
            </a:r>
            <a:r>
              <a:rPr lang="ru-RU" dirty="0">
                <a:solidFill>
                  <a:srgbClr val="FFFF00"/>
                </a:solidFill>
              </a:rPr>
              <a:t>семинары по вопросам туберкулеза и миграции  для 731 участника, включая медицинских работников ПМСП и ПТД, персонал НПО,  сотрудников миграционной службы, пограничников, журналистов 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39180991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3" y="76200"/>
            <a:ext cx="8229600" cy="792162"/>
          </a:xfrm>
        </p:spPr>
        <p:txBody>
          <a:bodyPr/>
          <a:lstStyle/>
          <a:p>
            <a:r>
              <a:rPr lang="ru-RU" dirty="0"/>
              <a:t>Мероприятия по обучению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356564"/>
              </p:ext>
            </p:extLst>
          </p:nvPr>
        </p:nvGraphicFramePr>
        <p:xfrm>
          <a:off x="304800" y="871410"/>
          <a:ext cx="8001000" cy="5490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95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14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6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Название</a:t>
                      </a:r>
                      <a:r>
                        <a:rPr lang="ru-RU" sz="2800" b="1" u="none" strike="noStrike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 </a:t>
                      </a:r>
                      <a:endParaRPr lang="ru-RU" sz="28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Кол-во участников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108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Тренинг "Разработка и тестирование информационно- образовательных материалов по туберкулезу"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21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331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kern="1200" dirty="0">
                          <a:solidFill>
                            <a:srgbClr val="FFFF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Тренинги для подготовки команды тренеров по вопросам ТБ, профилактике, повышения приверженности и навыкам общения, для вовлечения в противотуберкулезные мероприятий </a:t>
                      </a:r>
                    </a:p>
                  </a:txBody>
                  <a:tcPr marL="7620" marR="7620" marT="762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24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60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Каскадный тренинг для НПО по основам ТБ, навыкам общения и социальной поддержи больных ТБ мигрантов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140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033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Каскадный тренинг для сети ПМСП по навыкам общения, социальной поддержки , повышения приверженности к лечению  больных ТБ мигрантов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224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604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Тренинг для представителей масс медиа по основам ТБ, снижению</a:t>
                      </a:r>
                      <a:r>
                        <a:rPr lang="ru-RU" sz="1600" u="none" strike="noStrike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стигмы и дискриминации в отношении ТБ и мигрантов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28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8317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Тренинг "Профилактика ТБ на рабочих местах" для  сотрудников НПО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89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Тренинг для сотрудников миграционной полиции</a:t>
                      </a:r>
                      <a:r>
                        <a:rPr lang="ru-RU" sz="1600" u="none" strike="noStrike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и пограничной служб по вопросам ТБ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60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79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4802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Семинар</a:t>
                      </a:r>
                      <a:r>
                        <a:rPr lang="ru-RU" sz="1600" b="0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ы-совещания для </a:t>
                      </a:r>
                      <a:r>
                        <a:rPr lang="ru-RU" sz="1600" b="0" i="0" u="none" strike="noStrike" baseline="0" dirty="0" err="1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субополучателей</a:t>
                      </a:r>
                      <a:r>
                        <a:rPr lang="ru-RU" sz="1600" b="0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по </a:t>
                      </a:r>
                      <a:r>
                        <a:rPr lang="ru-RU" sz="1600" b="0" i="0" u="none" strike="noStrike" baseline="0" dirty="0" err="1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МиО</a:t>
                      </a:r>
                      <a:r>
                        <a:rPr lang="ru-RU" sz="1600" b="0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проектных мероприятий</a:t>
                      </a:r>
                      <a:endParaRPr lang="ru-RU" sz="1600" b="0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126</a:t>
                      </a:r>
                      <a:endParaRPr lang="en-US" sz="1600" b="0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5726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Всего</a:t>
                      </a:r>
                      <a:r>
                        <a:rPr lang="ru-RU" sz="1600" b="1" i="0" u="none" strike="noStrike" baseline="0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rgbClr val="FFFF00"/>
                          </a:solidFill>
                          <a:effectLst/>
                          <a:latin typeface="+mn-lt"/>
                        </a:rPr>
                        <a:t>731</a:t>
                      </a:r>
                      <a:endParaRPr lang="en-US" sz="1600" b="1" i="0" u="none" strike="noStrike" dirty="0">
                        <a:solidFill>
                          <a:srgbClr val="FFFF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737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altLang="en-US" sz="3200" b="1" dirty="0">
                <a:latin typeface="Arial"/>
                <a:cs typeface="Arial"/>
              </a:rPr>
              <a:t>Устранение барьеров ограничивающих доступ к услугам</a:t>
            </a:r>
            <a:r>
              <a:rPr lang="en-US" altLang="en-US" sz="3200" b="1" dirty="0">
                <a:latin typeface="Arial"/>
                <a:cs typeface="Arial"/>
              </a:rPr>
              <a:t> </a:t>
            </a:r>
            <a:r>
              <a:rPr lang="ru-RU" altLang="en-US" sz="3200" b="1" dirty="0">
                <a:latin typeface="Arial"/>
                <a:cs typeface="Arial"/>
              </a:rPr>
              <a:t>для мигрантов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584" y="1524000"/>
            <a:ext cx="8229600" cy="4724400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На 3х встречах Региональной Рабочей группы были разработаны проекты </a:t>
            </a:r>
            <a:r>
              <a:rPr lang="ru-RU" dirty="0" err="1">
                <a:solidFill>
                  <a:srgbClr val="FFFF00"/>
                </a:solidFill>
              </a:rPr>
              <a:t>Межстрановых</a:t>
            </a:r>
            <a:r>
              <a:rPr lang="ru-RU" dirty="0">
                <a:solidFill>
                  <a:srgbClr val="FFFF00"/>
                </a:solidFill>
              </a:rPr>
              <a:t> соглашений по трансграничному контролю туберкулеза между Казахстаном и Кыргызстаном; Казахстаном и Таджикистаном. </a:t>
            </a:r>
          </a:p>
          <a:p>
            <a:r>
              <a:rPr lang="ru-RU" dirty="0">
                <a:solidFill>
                  <a:srgbClr val="FFFF00"/>
                </a:solidFill>
              </a:rPr>
              <a:t>Совместно с Министерством здравоохранения РК, проектами </a:t>
            </a:r>
            <a:r>
              <a:rPr lang="en-US" dirty="0">
                <a:solidFill>
                  <a:srgbClr val="FFFF00"/>
                </a:solidFill>
              </a:rPr>
              <a:t>USAID</a:t>
            </a:r>
            <a:r>
              <a:rPr lang="ru-RU" dirty="0">
                <a:solidFill>
                  <a:srgbClr val="FFFF00"/>
                </a:solidFill>
              </a:rPr>
              <a:t> и партнерами:</a:t>
            </a:r>
            <a:r>
              <a:rPr lang="en-US" dirty="0">
                <a:solidFill>
                  <a:srgbClr val="FFFF00"/>
                </a:solidFill>
              </a:rPr>
              <a:t> 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Организовано два совещания высокого  уровня с участием представителей различных министерств стран Центральной Азии, ВОЗ, России и партнеров в г. Астана в 2015 и 2016 гг.</a:t>
            </a:r>
          </a:p>
          <a:p>
            <a:pPr lvl="1"/>
            <a:r>
              <a:rPr lang="ru-RU" dirty="0">
                <a:solidFill>
                  <a:srgbClr val="FFFF00"/>
                </a:solidFill>
              </a:rPr>
              <a:t>Организована Международная конференция по интегрированному  контролю туберкулеза в </a:t>
            </a:r>
            <a:r>
              <a:rPr lang="ru-RU" dirty="0" err="1">
                <a:solidFill>
                  <a:srgbClr val="FFFF00"/>
                </a:solidFill>
              </a:rPr>
              <a:t>г.Алматы</a:t>
            </a:r>
            <a:r>
              <a:rPr lang="ru-RU" dirty="0">
                <a:solidFill>
                  <a:srgbClr val="FFFF00"/>
                </a:solidFill>
              </a:rPr>
              <a:t> 2016 г. </a:t>
            </a:r>
          </a:p>
        </p:txBody>
      </p:sp>
    </p:spTree>
    <p:extLst>
      <p:ext uri="{BB962C8B-B14F-4D97-AF65-F5344CB8AC3E}">
        <p14:creationId xmlns:p14="http://schemas.microsoft.com/office/powerpoint/2010/main" val="4054897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51" y="284455"/>
            <a:ext cx="2220731" cy="1481228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87" y="5286594"/>
            <a:ext cx="2092541" cy="13950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12432"/>
            <a:ext cx="2292986" cy="15286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386" y="2398026"/>
            <a:ext cx="1095375" cy="1643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045" y="274638"/>
            <a:ext cx="2707907" cy="18052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49" y="4132019"/>
            <a:ext cx="2057399" cy="13715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949" y="5390872"/>
            <a:ext cx="2033336" cy="13555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8" y="3594956"/>
            <a:ext cx="2421898" cy="1614599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94692"/>
            <a:ext cx="2951949" cy="1967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0001" y="4293337"/>
            <a:ext cx="2743200" cy="1830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2088" y="1842722"/>
            <a:ext cx="2438400" cy="16143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2247" y="2362200"/>
            <a:ext cx="2146901" cy="1578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70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Tradeshow</Template>
  <TotalTime>2901</TotalTime>
  <Words>1692</Words>
  <Application>Microsoft Office PowerPoint</Application>
  <PresentationFormat>On-screen Show (4:3)</PresentationFormat>
  <Paragraphs>298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Calibri Light</vt:lpstr>
      <vt:lpstr>Times</vt:lpstr>
      <vt:lpstr>Times New Roman</vt:lpstr>
      <vt:lpstr>Office Theme</vt:lpstr>
      <vt:lpstr>2_Default Design</vt:lpstr>
      <vt:lpstr>1_Office Theme</vt:lpstr>
      <vt:lpstr>2_Office Theme</vt:lpstr>
      <vt:lpstr>Бахтияр Бабамурадов Project HOPE  04 мая 2017г. Алматы, Казахстан</vt:lpstr>
      <vt:lpstr>Краткая информация </vt:lpstr>
      <vt:lpstr>Минимальный пакет услуг</vt:lpstr>
      <vt:lpstr>Приоритетные направления </vt:lpstr>
      <vt:lpstr>Устранение барьеров ограничивающих доступ к услугам для мигрантов </vt:lpstr>
      <vt:lpstr>Устранение барьеров ограничивающих доступ к услугам для мигрантов</vt:lpstr>
      <vt:lpstr>Мероприятия по обучению</vt:lpstr>
      <vt:lpstr>Устранение барьеров ограничивающих доступ к услугам для мигрантов</vt:lpstr>
      <vt:lpstr>PowerPoint Presentation</vt:lpstr>
      <vt:lpstr>Устранение барьеров ограничивающих доступ к услугам для мигрантов</vt:lpstr>
      <vt:lpstr>Обеспечение профилактики, диагностики и лечения туберкулеза среди мигрантов </vt:lpstr>
      <vt:lpstr>Обеспечение профилактики, диагностики и лечения туберкулеза среди мигрантов</vt:lpstr>
      <vt:lpstr>Обеспечение профилактики, диагностики и лечения туберкулеза среди мигрантов</vt:lpstr>
      <vt:lpstr>Усиление вовлечения сообщества, укрепление роли гражданского общества и НПО с  целью оказания противотуберкулезной помощи внутренним и внешним мигрантам  </vt:lpstr>
      <vt:lpstr>PowerPoint Presentation</vt:lpstr>
      <vt:lpstr>Основные документы</vt:lpstr>
      <vt:lpstr>Основные программные индикаторы</vt:lpstr>
      <vt:lpstr>Предполагаемые причины недостижения целевых показателей по выявлению внешних мигрантов с ТБ</vt:lpstr>
      <vt:lpstr>Регистрация ТБ среди мигрантов в пилотных территориях </vt:lpstr>
      <vt:lpstr>Улучшено выявление ТБ среди внешних    мигрантов в РК в основном за счет Проектных территорий</vt:lpstr>
      <vt:lpstr>За год охват обследованием мигрантов на ТБ увеличился в 10 раз</vt:lpstr>
      <vt:lpstr>PowerPoint Presentation</vt:lpstr>
      <vt:lpstr>PowerPoint Presentation</vt:lpstr>
      <vt:lpstr>Вклад проекта в регистрацию ТБ среди внешних мигрантов </vt:lpstr>
      <vt:lpstr>Отмечается увеличение пропорции случаев ТБ внешних мигрантов  среди новых случаев ТБ в РК </vt:lpstr>
      <vt:lpstr>Динамика освоение средств гранта за 2015-2016 гг.               (в долларах США)</vt:lpstr>
    </vt:vector>
  </TitlesOfParts>
  <Company>Project HOPE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 Region</dc:title>
  <dc:creator>Dalebout, Sandra</dc:creator>
  <cp:lastModifiedBy>Ryssaldy Demeuova</cp:lastModifiedBy>
  <cp:revision>244</cp:revision>
  <dcterms:created xsi:type="dcterms:W3CDTF">2013-03-11T15:11:25Z</dcterms:created>
  <dcterms:modified xsi:type="dcterms:W3CDTF">2017-05-04T03:32:28Z</dcterms:modified>
</cp:coreProperties>
</file>