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6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89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 varScale="1">
        <p:scale>
          <a:sx n="52" d="100"/>
          <a:sy n="52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1128911361058786E-2"/>
          <c:y val="1.6048782969098785E-2"/>
          <c:w val="0.91421301334401273"/>
          <c:h val="0.82204786531861063"/>
        </c:manualLayout>
      </c:layout>
      <c:lineChart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сайты</c:v>
                </c:pt>
              </c:strCache>
            </c:strRef>
          </c:tx>
          <c:spPr>
            <a:ln w="38100"/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Лист1!$B$2:$B$7</c:f>
              <c:strCache>
                <c:ptCount val="6"/>
                <c:pt idx="0">
                  <c:v>2008г.</c:v>
                </c:pt>
                <c:pt idx="1">
                  <c:v>2009г.</c:v>
                </c:pt>
                <c:pt idx="2">
                  <c:v>2010г.</c:v>
                </c:pt>
                <c:pt idx="3">
                  <c:v>2011г.</c:v>
                </c:pt>
                <c:pt idx="4">
                  <c:v>2012г.</c:v>
                </c:pt>
                <c:pt idx="5">
                  <c:v>2013г.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пациенты</c:v>
                </c:pt>
              </c:strCache>
            </c:strRef>
          </c:tx>
          <c:spPr>
            <a:ln w="38100"/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Лист1!$B$2:$B$7</c:f>
              <c:strCache>
                <c:ptCount val="6"/>
                <c:pt idx="0">
                  <c:v>2008г.</c:v>
                </c:pt>
                <c:pt idx="1">
                  <c:v>2009г.</c:v>
                </c:pt>
                <c:pt idx="2">
                  <c:v>2010г.</c:v>
                </c:pt>
                <c:pt idx="3">
                  <c:v>2011г.</c:v>
                </c:pt>
                <c:pt idx="4">
                  <c:v>2012г.</c:v>
                </c:pt>
                <c:pt idx="5">
                  <c:v>2013г.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27</c:v>
                </c:pt>
                <c:pt idx="1">
                  <c:v>48</c:v>
                </c:pt>
                <c:pt idx="2">
                  <c:v>62</c:v>
                </c:pt>
                <c:pt idx="3">
                  <c:v>116</c:v>
                </c:pt>
                <c:pt idx="4">
                  <c:v>176</c:v>
                </c:pt>
                <c:pt idx="5">
                  <c:v>247</c:v>
                </c:pt>
              </c:numCache>
            </c:numRef>
          </c:val>
        </c:ser>
        <c:marker val="1"/>
        <c:axId val="50250112"/>
        <c:axId val="51712000"/>
      </c:lineChart>
      <c:catAx>
        <c:axId val="50250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1712000"/>
        <c:crosses val="autoZero"/>
        <c:auto val="1"/>
        <c:lblAlgn val="ctr"/>
        <c:lblOffset val="100"/>
      </c:catAx>
      <c:valAx>
        <c:axId val="51712000"/>
        <c:scaling>
          <c:orientation val="minMax"/>
        </c:scaling>
        <c:axPos val="l"/>
        <c:majorGridlines/>
        <c:numFmt formatCode="General" sourceLinked="1"/>
        <c:tickLblPos val="nextTo"/>
        <c:crossAx val="50250112"/>
        <c:crosses val="autoZero"/>
        <c:crossBetween val="between"/>
      </c:valAx>
    </c:plotArea>
    <c:legend>
      <c:legendPos val="b"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907129-8EFF-4A82-B0AD-821A763531A5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9029F9-524F-4B10-9D98-99022B7AB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Данные предоставлены на основе международного опыта проведения ОЗТ.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E0006A-F1A0-4B76-941A-41627B01DEA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8E4817-3299-4E7B-B170-84FD2A99FAA1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500" smtClean="0"/>
              <a:t>Решение о включении ВИЧ-негативных пациентов в проект ОЗТ обосновано тем, что с точки зрения  профилактики распространения ВИЧ  среди  потребителей, заместительная терапия важна, как одно из средств профилактики заражения этой инфекцией</a:t>
            </a:r>
            <a:r>
              <a:rPr lang="ru-RU" sz="500" b="1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z="500" smtClean="0"/>
              <a:t> Доступность ОЗТ только для лиц, у которых установлена ВИЧ инфекция не предотвратит новые случаи заражения ВИЧ среди потребителей инъекционных наркотиков и лиц, не потребляющих наркотики, в силу особенностей ВИЧ (путей передачи, период «окна»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743F-A224-4C52-BA68-D8058CFDFE9F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205D-3F01-4A63-B97D-3A004177A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CC82D-D4B3-4C41-A00C-D3F75C8A2533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ED81-1D45-4A32-AA89-40AF93E71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A91A-67E3-4C1D-A1BC-4B32CF3AC7ED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9BBF-5764-4272-93D6-26757006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34CE-B247-446D-A75E-F3B174563A26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7F05-6D72-49FB-AB5C-FB3A7C9E5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1F26-0889-4C4A-9D05-D398EC8D7767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C97D-D105-4D80-9A68-A17A19484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3E7C-9343-43B5-B68D-59763F6991C7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0742-CB3B-42C8-B8AA-E4D020536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671A-D873-4B78-A114-0301CDABE7B1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EFC4-7085-444A-B1FA-DD4A6F88C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AFB5-08DA-4FA2-B971-5F26A940C94B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0EA5-9E68-4513-A068-FBFB6448B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8DF4-61B8-434D-B151-E2A222DC271B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F959-1CF4-4A77-AC69-8B9E4FCF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C541-3637-4204-A111-8F97A6E00584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A880-44C9-49EB-B23D-E948F7CFA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1E62-AD34-4102-BAB8-5807BC64E7CF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69A4-3BA4-4F0C-B581-E8DEED6E1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15035D-0DBB-423D-BC16-1401F3DD1E42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FDD1DC-3CBB-4C12-8C83-FE68DEC4A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14375" y="1714500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smtClean="0"/>
              <a:t>Устойчивость профилактических программ по ВИЧ среди УГН: шприцы, презервативы, аутрич – работа, ПЗТ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</a:t>
            </a:r>
            <a:r>
              <a:rPr lang="ru-RU" dirty="0" smtClean="0"/>
              <a:t>ациональный координатор по компоненту ВИЧ Глобального фонда для борьбы со СПИД, туберкулезом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Балабаев</a:t>
            </a:r>
            <a:r>
              <a:rPr lang="ru-RU" dirty="0" smtClean="0"/>
              <a:t> Т.Ф.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2438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Обеспечение устойчивости профилактических  программ – закуп презервативов</a:t>
            </a:r>
            <a:endParaRPr lang="ru-RU" sz="2800" smtClean="0"/>
          </a:p>
        </p:txBody>
      </p:sp>
      <p:pic>
        <p:nvPicPr>
          <p:cNvPr id="23554" name="Рисунок 5" descr="Рисунок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38288"/>
            <a:ext cx="835818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b="1" smtClean="0"/>
              <a:t>Обеспечение устойчивости профилактических  программ – закуп презервативов</a:t>
            </a:r>
            <a:r>
              <a:rPr lang="ru-RU" sz="2900" b="1" smtClean="0">
                <a:latin typeface="Arial" charset="0"/>
              </a:rPr>
              <a:t>. Выводы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В 2014 году за счет средств местного бюджета выделены средства на закуп 4</a:t>
            </a:r>
            <a:r>
              <a:rPr lang="en-US" sz="2400" smtClean="0">
                <a:latin typeface="Arial" charset="0"/>
              </a:rPr>
              <a:t>8</a:t>
            </a:r>
            <a:r>
              <a:rPr lang="ru-RU" sz="2400" smtClean="0">
                <a:latin typeface="Arial" charset="0"/>
              </a:rPr>
              <a:t>,</a:t>
            </a:r>
            <a:r>
              <a:rPr lang="en-US" sz="2400" smtClean="0">
                <a:latin typeface="Arial" charset="0"/>
              </a:rPr>
              <a:t>4</a:t>
            </a:r>
            <a:r>
              <a:rPr lang="ru-RU" sz="2400" smtClean="0">
                <a:latin typeface="Arial" charset="0"/>
              </a:rPr>
              <a:t>% презервативов от потребности. Вместе с презервативами, закупленными за счет средств гранта ГФСТМ обеспеченность составляет 6</a:t>
            </a:r>
            <a:r>
              <a:rPr lang="en-US" sz="2400" smtClean="0">
                <a:latin typeface="Arial" charset="0"/>
              </a:rPr>
              <a:t>5</a:t>
            </a:r>
            <a:r>
              <a:rPr lang="ru-RU" sz="2400" smtClean="0">
                <a:latin typeface="Arial" charset="0"/>
              </a:rPr>
              <a:t>,</a:t>
            </a:r>
            <a:r>
              <a:rPr lang="en-US" sz="2400" smtClean="0">
                <a:latin typeface="Arial" charset="0"/>
              </a:rPr>
              <a:t>1</a:t>
            </a:r>
            <a:r>
              <a:rPr lang="ru-RU" sz="2400" smtClean="0">
                <a:latin typeface="Arial" charset="0"/>
              </a:rPr>
              <a:t>% от потребности.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Произошло увеличение количества закупленных презервативов за счет местного бюджета по сравнению с 2013 годом на 2</a:t>
            </a:r>
            <a:r>
              <a:rPr lang="en-US" sz="2400" smtClean="0">
                <a:latin typeface="Arial" charset="0"/>
              </a:rPr>
              <a:t>4</a:t>
            </a:r>
            <a:r>
              <a:rPr lang="ru-RU" sz="2400" smtClean="0">
                <a:latin typeface="Arial" charset="0"/>
              </a:rPr>
              <a:t>,</a:t>
            </a:r>
            <a:r>
              <a:rPr lang="en-US" sz="2400" smtClean="0">
                <a:latin typeface="Arial" charset="0"/>
              </a:rPr>
              <a:t>4</a:t>
            </a:r>
            <a:r>
              <a:rPr lang="ru-RU" sz="2400" smtClean="0">
                <a:latin typeface="Arial" charset="0"/>
              </a:rPr>
              <a:t>%.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Недостаточное финансирование на закуп презервативов в Алматинской (11,6%), Северо-Казахстанской (17,4%), Южно-Казахстанской (1,4% (МБ) и 25,6% (МБ + ГФСТМ).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095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Обеспечение устойчивости профилактических программ – аутрич-работники</a:t>
            </a:r>
          </a:p>
        </p:txBody>
      </p:sp>
      <p:pic>
        <p:nvPicPr>
          <p:cNvPr id="25602" name="Рисунок 3" descr="Рисунок 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87868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b="1" smtClean="0"/>
              <a:t>Обеспечение устойчивости профилактических  программ – аутрич-работники</a:t>
            </a:r>
            <a:r>
              <a:rPr lang="ru-RU" sz="2900" b="1" smtClean="0">
                <a:latin typeface="Arial" charset="0"/>
              </a:rPr>
              <a:t>. Выводы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В 2014 году за счет средств местного бюджета выделены средства на финансирование труда 67,7% (аутрич-работников вместе с мед.сестрами пунктов доверия) от потребности. Вместе со ставками, аутрич-работников, выделенных за счет средств гранта ГФСТМ, обеспеченность аутрич-работников составляет 95,3% от потребности.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Недостаточное финансирование на оплату труда аутрич-работников в Жамбылской (47,9% от потребности в количестве ставок), Северо-Казахстанской (38,7%).</a:t>
            </a:r>
            <a:r>
              <a:rPr lang="ru-RU" sz="24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Результаты проф. программ среди ЛУИН за 1-е полугодие 2014 года (по данным РЦ СПИД)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Рисунок 4" descr="Рисунок 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80724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Результаты проф. программ среди ЛУИН за 1-е полугодие 2014 года (по данным РЦ СПИД) - Выводы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00063" y="1285875"/>
            <a:ext cx="8229600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За 1-е полугодие 2014 года ЛУИН  было роздано 9051785  шт. шприцев  (155 шт.  на 1 ЛУИН  привлеченного в проф. программу и 81  на 1 ЛУИН от оценочной численности).  Это в  1,3 раза меньше, чем за 1 полугодие 2013 года (2013г. - 11 658 444   шт. шприцев, 166  шт. шприцев на 1 ЛУИН, привлеченного в проф. программы и 101  шт. шприцев на 1 ЛУИН от БОС).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Ни</a:t>
            </a:r>
            <a:r>
              <a:rPr lang="kk-KZ" sz="2000" smtClean="0"/>
              <a:t>же</a:t>
            </a:r>
            <a:r>
              <a:rPr lang="ru-RU" sz="2000" smtClean="0"/>
              <a:t> республиканского значение показателя обеспеченность  ЛУИН шприцами (от оценки численности) наблюдается в  Акмолинской, Актюбинской, Алматинской,  Атырауской, Жамбылской   областях, ВКО, СКО, ЮКО, г.Алматы.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Для профилактики полового пути передачи ВИЧ-инфекции, для ЛУИН, за отчетный период было роздано – 2 631 074  шт. презервативов. Это составило всего 24 презерватива на 1 ЛУИН от БОС  и 45 на 1 ЛУИН от числа привлеченных в профпрограмму   (2013г. - 2 525 403 22 шт. на 1 ЛУИН от БОС и 36 шт. на 1 ЛУИН от числа привлеченных в проф.программу).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Показатель по количеству розданных ЛУИН презервативов  в 1 полугодии 2014 года оценивается как низкий.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Наименьшее количество розданных презервативов среди ЛУИН наблюдается в ЮКО И ЗКО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Выводы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Мероприятия по профилактике ВИЧ-инфекции среди ЛУИН в рамках гранта ГФСТМ дополняют мероприятия в рамках Государственной  программы развития здравоохранения «Саламатты Қазақстан» на 2011 – 2015 годы.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В целом государство смогло восполнить недостаток ресурсов, выделяемых на профилактику ВИЧ-инфекции среди УГН после сокращения объемов деятельности ГФСТМ.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Недостаточно выделяется ресурсов на закуп презервативов и своевременную оплату труда аутрич-работников, что приводит к снижению показателей профилактических программ.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Пути решения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mtClean="0"/>
              <a:t>Необходимо выделение финансовых средств из местного бюджета на закуп шприцев, презервативов в соответствии с приказом МЗ РК №115 от 28 февраля 2013 года.</a:t>
            </a:r>
          </a:p>
          <a:p>
            <a:pPr algn="just" eaLnBrk="1" hangingPunct="1"/>
            <a:r>
              <a:rPr lang="ru-RU" smtClean="0"/>
              <a:t>Необходимо своевременное выделение финансовых средств из местного бюджета на оплату труда аутрич-работников .</a:t>
            </a:r>
          </a:p>
          <a:p>
            <a:pPr algn="just" eaLnBrk="1" hangingPunct="1"/>
            <a:endParaRPr lang="ru-RU" smtClean="0"/>
          </a:p>
          <a:p>
            <a:pPr algn="just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mtClean="0"/>
              <a:t>ПЗТ</a:t>
            </a:r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Опиоидная заместительная терапия (поддерживающая терапия агонистами опиатов)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Опиоидная заместительная терапия (поддерживающая терапия агонистами опиатов) является  эффективным  методом лечения опиодной зависимости  и </a:t>
            </a:r>
            <a:r>
              <a:rPr lang="ru-RU" sz="2800" b="1" smtClean="0"/>
              <a:t>применяется   в мире с конца 1960-х годов</a:t>
            </a:r>
            <a:r>
              <a:rPr lang="ru-RU" sz="2800" smtClean="0"/>
              <a:t>.  </a:t>
            </a:r>
          </a:p>
          <a:p>
            <a:pPr eaLnBrk="1" hangingPunct="1"/>
            <a:r>
              <a:rPr lang="ru-RU" sz="2800" smtClean="0"/>
              <a:t>Этот метод лечения хорошо изучен  </a:t>
            </a:r>
            <a:r>
              <a:rPr lang="ru-RU" sz="2800" b="1" smtClean="0"/>
              <a:t>и его эффективность, в том числе и для профилактики ВИЧ -инфекции  среди потребителей опиоидов, давно доказана   многочисленными  </a:t>
            </a:r>
            <a:r>
              <a:rPr lang="ru-RU" sz="2800" smtClean="0"/>
              <a:t>исследованиями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Профилактические программы среди УГН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dirty="0" smtClean="0"/>
              <a:t>Одним из основных направлений деятельности грантов ГФСТМ </a:t>
            </a:r>
            <a:r>
              <a:rPr lang="ru-RU" dirty="0" smtClean="0"/>
              <a:t>– профилактика ВИЧ-инфекции среди уязвимых групп населения (далее УГН): лиц, употребляющих инъекционные наркотики (далее ЛУИН); работниц коммерческого секса (далее РС)</a:t>
            </a:r>
            <a:r>
              <a:rPr lang="kk-KZ" dirty="0" smtClean="0"/>
              <a:t>; мужчин, имеющих секс с мужчинами (далее МСМ)).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dirty="0" smtClean="0"/>
              <a:t>Основные мероприятия: предоставление шприцев, презервативов, финасирование аутрич-работников.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k-KZ" dirty="0" smtClean="0"/>
              <a:t>Начиная с 2014 года, деятельность гранта ГФСТМ по профилактике ВИЧ сокращается на 5-6 областей РК. Недостающие средства на реализацию профилактических программ предполагалось покрыть за счет государственных средств.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8913"/>
            <a:ext cx="8358187" cy="863600"/>
          </a:xfrm>
        </p:spPr>
        <p:txBody>
          <a:bodyPr rIns="35717">
            <a:normAutofit fontScale="90000"/>
          </a:bodyPr>
          <a:lstStyle/>
          <a:p>
            <a:pPr eaLnBrk="1" hangingPunct="1">
              <a:defRPr/>
            </a:pPr>
            <a:r>
              <a:rPr lang="ru-RU" sz="2800" smtClean="0">
                <a:sym typeface="Helvetica CY" charset="-52"/>
              </a:rPr>
              <a:t>Д</a:t>
            </a:r>
            <a:r>
              <a:rPr lang="en-US" sz="2800" smtClean="0">
                <a:latin typeface="Helvetica CY" charset="-52"/>
                <a:sym typeface="Helvetica CY" charset="-52"/>
              </a:rPr>
              <a:t>анные исследований</a:t>
            </a:r>
            <a:r>
              <a:rPr lang="ru-RU" sz="2800" smtClean="0">
                <a:sym typeface="Helvetica CY" charset="-52"/>
              </a:rPr>
              <a:t> международных экспертов при проведении программы ОЗТ.</a:t>
            </a:r>
            <a:endParaRPr lang="en-US" sz="2800" b="1" smtClean="0"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697787" cy="5367338"/>
          </a:xfrm>
        </p:spPr>
        <p:txBody>
          <a:bodyPr rIns="35717" anchor="ctr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ym typeface="Arial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ym typeface="Arial" charset="0"/>
              </a:rPr>
              <a:t>ОЗТ </a:t>
            </a:r>
            <a:r>
              <a:rPr lang="en-US" sz="2000" b="1" smtClean="0">
                <a:sym typeface="Arial" charset="0"/>
              </a:rPr>
              <a:t>позволяет</a:t>
            </a:r>
            <a:r>
              <a:rPr lang="en-US" sz="2000" smtClean="0">
                <a:sym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Arial" charset="0"/>
              </a:rPr>
              <a:t>стабилизировать здоровье, наладить социальные </a:t>
            </a:r>
            <a:r>
              <a:rPr lang="ru-RU" sz="2000" smtClean="0">
                <a:sym typeface="Arial" charset="0"/>
              </a:rPr>
              <a:t>отношения</a:t>
            </a:r>
            <a:r>
              <a:rPr lang="en-US" sz="2000" smtClean="0">
                <a:sym typeface="Arial" charset="0"/>
              </a:rPr>
              <a:t> </a:t>
            </a:r>
            <a:endParaRPr lang="ru-RU" sz="2000" smtClean="0">
              <a:sym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Arial" charset="0"/>
              </a:rPr>
              <a:t>значительно </a:t>
            </a:r>
            <a:r>
              <a:rPr lang="ru-RU" sz="2000" smtClean="0">
                <a:sym typeface="Arial" charset="0"/>
              </a:rPr>
              <a:t> </a:t>
            </a:r>
            <a:r>
              <a:rPr lang="en-US" sz="2000" smtClean="0">
                <a:sym typeface="Arial" charset="0"/>
              </a:rPr>
              <a:t>уменьшить риск, связанный с инъекциями (ВИЧ, гепатиты, др</a:t>
            </a:r>
            <a:r>
              <a:rPr lang="ru-RU" sz="2000" smtClean="0">
                <a:sym typeface="Arial" charset="0"/>
              </a:rPr>
              <a:t>угими </a:t>
            </a:r>
            <a:r>
              <a:rPr lang="en-US" sz="2000" smtClean="0">
                <a:sym typeface="Arial" charset="0"/>
              </a:rPr>
              <a:t>инфекции) </a:t>
            </a:r>
            <a:endParaRPr lang="ru-RU" sz="2000" smtClean="0">
              <a:sym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Arial" charset="0"/>
              </a:rPr>
              <a:t>отказаться от приема нелегальных опиатов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Arial" charset="0"/>
              </a:rPr>
              <a:t>снизить криминальную активность потребителей наркотиков</a:t>
            </a:r>
            <a:endParaRPr lang="ru-RU" sz="2000" smtClean="0">
              <a:sym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ym typeface="Verdana" pitchFamily="34" charset="0"/>
              </a:rPr>
              <a:t>сократить</a:t>
            </a:r>
            <a:r>
              <a:rPr lang="en-US" sz="2000" smtClean="0">
                <a:sym typeface="Verdana" pitchFamily="34" charset="0"/>
              </a:rPr>
              <a:t>  потребление запрещенных опиоидов</a:t>
            </a:r>
            <a:r>
              <a:rPr lang="ru-RU" sz="2000" smtClean="0">
                <a:sym typeface="Verdana" pitchFamily="34" charset="0"/>
              </a:rPr>
              <a:t>;</a:t>
            </a:r>
            <a:endParaRPr lang="en-US" sz="2000" smtClean="0">
              <a:sym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ym typeface="Verdana" pitchFamily="34" charset="0"/>
              </a:rPr>
              <a:t>сократить</a:t>
            </a:r>
            <a:r>
              <a:rPr lang="en-US" sz="2000" smtClean="0">
                <a:sym typeface="Verdana" pitchFamily="34" charset="0"/>
              </a:rPr>
              <a:t> уров</a:t>
            </a:r>
            <a:r>
              <a:rPr lang="ru-RU" sz="2000" smtClean="0">
                <a:sym typeface="Verdana" pitchFamily="34" charset="0"/>
              </a:rPr>
              <a:t>ень</a:t>
            </a:r>
            <a:r>
              <a:rPr lang="en-US" sz="2000" smtClean="0">
                <a:sym typeface="Verdana" pitchFamily="34" charset="0"/>
              </a:rPr>
              <a:t> смертности вследствие передозировки</a:t>
            </a:r>
            <a:r>
              <a:rPr lang="ru-RU" sz="2000" smtClean="0">
                <a:sym typeface="Verdana" pitchFamily="34" charset="0"/>
              </a:rPr>
              <a:t>;</a:t>
            </a:r>
            <a:endParaRPr lang="en-US" sz="2000" smtClean="0">
              <a:sym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Arial" charset="0"/>
              </a:rPr>
              <a:t>создает хорошие предпосылки для дальнейших позитивных изменений.</a:t>
            </a:r>
            <a:r>
              <a:rPr lang="ru-RU" sz="2000" smtClean="0">
                <a:sym typeface="Arial" charset="0"/>
              </a:rPr>
              <a:t>*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sym typeface="Arial" charset="0"/>
            </a:endParaRPr>
          </a:p>
          <a:p>
            <a:pPr algn="ctr" eaLnBrk="1" hangingPunct="1">
              <a:lnSpc>
                <a:spcPct val="80000"/>
              </a:lnSpc>
              <a:buSzPct val="80000"/>
              <a:buFont typeface="Zapf Dingbats"/>
              <a:buNone/>
            </a:pPr>
            <a:r>
              <a:rPr lang="ru-RU" sz="1400" i="1" smtClean="0">
                <a:sym typeface="Arial" charset="0"/>
              </a:rPr>
              <a:t>*Опиоидная заместительная терапия: обзор исследований эффективности в снижении преступности, </a:t>
            </a:r>
            <a:r>
              <a:rPr lang="ru-RU" sz="1400" b="1" i="1" smtClean="0">
                <a:sym typeface="Arial" charset="0"/>
              </a:rPr>
              <a:t>ВОЗ/ЮНЭЙДС</a:t>
            </a:r>
            <a:r>
              <a:rPr lang="en-US" sz="1400" b="1" i="1" smtClean="0">
                <a:sym typeface="Arial" charset="0"/>
              </a:rPr>
              <a:t>/</a:t>
            </a:r>
            <a:r>
              <a:rPr lang="ru-RU" sz="1400" b="1" i="1" smtClean="0">
                <a:sym typeface="Arial" charset="0"/>
              </a:rPr>
              <a:t>УНПООН, 2009</a:t>
            </a:r>
          </a:p>
          <a:p>
            <a:pPr algn="ctr" eaLnBrk="1" hangingPunct="1">
              <a:lnSpc>
                <a:spcPct val="80000"/>
              </a:lnSpc>
              <a:buSzPct val="80000"/>
              <a:buFont typeface="Zapf Dingbats"/>
              <a:buNone/>
            </a:pPr>
            <a:r>
              <a:rPr lang="ru-RU" sz="1400" i="1" smtClean="0">
                <a:sym typeface="Arial" charset="0"/>
              </a:rPr>
              <a:t>Совместная позиция </a:t>
            </a:r>
            <a:r>
              <a:rPr lang="ru-RU" sz="1400" b="1" i="1" smtClean="0">
                <a:sym typeface="Arial" charset="0"/>
              </a:rPr>
              <a:t>ВОЗ/ЮНАЙДС/УНПООН</a:t>
            </a:r>
            <a:r>
              <a:rPr lang="ru-RU" sz="1400" i="1" smtClean="0">
                <a:sym typeface="Arial" charset="0"/>
              </a:rPr>
              <a:t> «Заместительная поддерживающая</a:t>
            </a:r>
            <a:r>
              <a:rPr lang="ru-RU" sz="1400" b="1" i="1" smtClean="0">
                <a:sym typeface="Arial" charset="0"/>
              </a:rPr>
              <a:t>  </a:t>
            </a:r>
            <a:r>
              <a:rPr lang="ru-RU" sz="1400" i="1" smtClean="0">
                <a:sym typeface="Arial" charset="0"/>
              </a:rPr>
              <a:t>в введении пациентов с ОЗТ и профилактике ВИЧ и СПИД», 2009 г.</a:t>
            </a:r>
            <a:endParaRPr lang="en-US" sz="1400" i="1" smtClean="0">
              <a:sym typeface="Arial" charset="0"/>
            </a:endParaRPr>
          </a:p>
          <a:p>
            <a:pPr algn="ctr" eaLnBrk="1" hangingPunct="1">
              <a:lnSpc>
                <a:spcPct val="80000"/>
              </a:lnSpc>
              <a:buSzPct val="80000"/>
              <a:buFont typeface="Zapf Dingbats"/>
              <a:buNone/>
            </a:pPr>
            <a:endParaRPr lang="en-US" sz="1400" i="1" smtClean="0">
              <a:sym typeface="Arial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074025" cy="6667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Основные законодательные документы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43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000" b="1" smtClean="0"/>
              <a:t>Кодекс Республики Казахстан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/>
              <a:t>	О здоровье народа и системе здравоохранения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smtClean="0"/>
              <a:t>	от 18 сентября 2009 года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b="1" smtClean="0"/>
              <a:t>Государственная программа развития здравоохранения « Саламатты Қазақстан» на 2011 – 2015 годы утверждена Указом Президента РК от 29 ноября 2010 года № 1113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b="1" smtClean="0"/>
              <a:t>Приказ </a:t>
            </a:r>
            <a:r>
              <a:rPr lang="ru-RU" sz="2000" smtClean="0"/>
              <a:t>Министерства здравоохранения Республики Казахстан  </a:t>
            </a:r>
            <a:r>
              <a:rPr lang="ru-RU" sz="2000" b="1" smtClean="0"/>
              <a:t>№609 от 08.12.2005 года </a:t>
            </a:r>
            <a:r>
              <a:rPr lang="ru-RU" sz="2000" smtClean="0"/>
              <a:t>«О внедрении заместительной терапии»</a:t>
            </a:r>
            <a:endParaRPr lang="ru-RU" sz="2000" b="1" smtClean="0"/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b="1" smtClean="0">
                <a:latin typeface="Arial" charset="0"/>
                <a:cs typeface="Arial" charset="0"/>
              </a:rPr>
              <a:t>Приказ МЗ РК № 333 от 12.05.2010 года</a:t>
            </a:r>
            <a:r>
              <a:rPr lang="ru-RU" sz="2000" smtClean="0">
                <a:latin typeface="Arial" charset="0"/>
                <a:cs typeface="Arial" charset="0"/>
              </a:rPr>
              <a:t> «О расширении доступности опиоидной заместительной терапии»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b="1" smtClean="0">
                <a:latin typeface="Arial" charset="0"/>
                <a:cs typeface="Arial" charset="0"/>
              </a:rPr>
              <a:t>Приказ МЗ РК №691 от 04.10.2012года </a:t>
            </a:r>
            <a:r>
              <a:rPr lang="ru-RU" sz="2000" smtClean="0">
                <a:latin typeface="Arial" charset="0"/>
                <a:cs typeface="Arial" charset="0"/>
              </a:rPr>
              <a:t>«О расширении доступности опиоидной заместительной терапии в Республике Казахстан»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b="1" smtClean="0">
                <a:latin typeface="Arial" charset="0"/>
                <a:cs typeface="Arial" charset="0"/>
              </a:rPr>
              <a:t>Дорожная карта межведомственного взаимодействия </a:t>
            </a:r>
            <a:r>
              <a:rPr lang="ru-RU" sz="2000" smtClean="0">
                <a:latin typeface="Arial" charset="0"/>
                <a:cs typeface="Arial" charset="0"/>
              </a:rPr>
              <a:t>по реализации поддерживающей  заместительной терапии в РК от 29.11.2012 года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b="1" smtClean="0"/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b="1" smtClean="0"/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075612" cy="952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0070C0"/>
                </a:solidFill>
                <a:cs typeface="LilyUPC" pitchFamily="34" charset="-34"/>
              </a:rPr>
              <a:t>Реализация поддерживающей заместительной терапии в Казахстане.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18488" cy="4929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2008 год </a:t>
            </a:r>
            <a:r>
              <a:rPr lang="ru-RU" sz="2800" smtClean="0"/>
              <a:t>– гг. Темиртау, Павлодар.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2010 год </a:t>
            </a:r>
            <a:r>
              <a:rPr lang="ru-RU" sz="2800" smtClean="0"/>
              <a:t>– гг. Темиртау, Павлодар, Усть-Каменогорск.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2012 год </a:t>
            </a:r>
            <a:r>
              <a:rPr lang="ru-RU" sz="2800" smtClean="0"/>
              <a:t>– гг. Темиртау, Павлодар, Усть-Каменогорск, Актобе,Тараз, Костанай. Охват 176 пациентов;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2013гг</a:t>
            </a:r>
            <a:r>
              <a:rPr lang="ru-RU" sz="2800" smtClean="0"/>
              <a:t>. - гг. Темиртау, Павлодар, Усть-Каменогорск, Актобе, Тараз, Костанай, Караганда,  Семей, Уральск, Экибастуз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254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/>
              <a:t>Количество сайтов и пациентов в разрезе по годам (2008-2013гг)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1571612"/>
          <a:ext cx="757242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/>
            <a:r>
              <a:rPr lang="ru-RU" sz="2800" b="1" smtClean="0"/>
              <a:t>Критерии отбора пациентов в ОЗТ</a:t>
            </a:r>
            <a:r>
              <a:rPr lang="ru-RU" sz="4000" smtClean="0"/>
              <a:t>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smtClean="0"/>
              <a:t>возраст не моложе 18 лет;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диагноз опиоидной зависимости (</a:t>
            </a:r>
            <a:r>
              <a:rPr lang="en-US" sz="2600" smtClean="0"/>
              <a:t>F</a:t>
            </a:r>
            <a:r>
              <a:rPr lang="kk-KZ" sz="2600" smtClean="0"/>
              <a:t> 11</a:t>
            </a:r>
            <a:r>
              <a:rPr lang="ru-RU" sz="2600" smtClean="0"/>
              <a:t>.2);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подтвержденный стаж инъекционного потребления наркотиков (не менее 3 лет);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гражданство РК;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способность осознано дать информированное согласие;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документально подтвержденные 3</a:t>
            </a:r>
            <a:r>
              <a:rPr lang="ru-RU" sz="2500" smtClean="0"/>
              <a:t> и более</a:t>
            </a:r>
            <a:r>
              <a:rPr lang="ru-RU" sz="2600" smtClean="0"/>
              <a:t> неуспешные попытки реабилитационного лечения;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согласие пациент</a:t>
            </a:r>
            <a:r>
              <a:rPr lang="ru-RU" sz="2500" smtClean="0"/>
              <a:t>а</a:t>
            </a:r>
            <a:r>
              <a:rPr lang="ru-RU" sz="2600" smtClean="0"/>
              <a:t> на прохождение теста (на следы употребления героина и других опиоидов).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C:\Users\GFTatyana\Desktop\ОЗТ 2014\фото сайта\IMG_09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857250"/>
            <a:ext cx="5143500" cy="3857625"/>
          </a:xfrm>
        </p:spPr>
      </p:pic>
      <p:pic>
        <p:nvPicPr>
          <p:cNvPr id="43010" name="Picture 3" descr="C:\Users\GFTatyana\Desktop\ОЗТ 2014\фото сайта\IMG_0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2571750" y="357188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Выдача Метадона на сайте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dirty="0" smtClean="0"/>
              <a:t>Распределение клиентов</a:t>
            </a:r>
            <a:r>
              <a:rPr lang="ru-RU" dirty="0" smtClean="0"/>
              <a:t>,</a:t>
            </a:r>
            <a:r>
              <a:rPr lang="kk-KZ" dirty="0" smtClean="0"/>
              <a:t> ОЗТ по сайтам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1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Местоположение сайта ОЗТ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клиентов,</a:t>
                      </a:r>
                      <a:r>
                        <a:rPr lang="ru-RU" baseline="0" dirty="0" smtClean="0"/>
                        <a:t> получающих ОЗТ на 1.10.2014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г.Актобе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г.Караганда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г.Костанай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г.Павлодар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г.Семей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г.Тараз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г.Темиртау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г.Уральск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г.Усть-Каменогорск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г. Экибастуз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Финансирование ПЗТ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С 2008 года по настоящее время осуществляется за счет средств гранта ГФСТМ.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Финансируется: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ru-RU" dirty="0" smtClean="0"/>
              <a:t>Закуп </a:t>
            </a:r>
            <a:r>
              <a:rPr lang="ru-RU" dirty="0" err="1" smtClean="0"/>
              <a:t>метадона</a:t>
            </a:r>
            <a:r>
              <a:rPr lang="ru-RU" dirty="0" smtClean="0"/>
              <a:t>.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ru-RU" dirty="0" smtClean="0"/>
              <a:t>Услуги по хранению, доставке в сайты.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ru-RU" dirty="0" smtClean="0"/>
              <a:t>Поддержка ПЗТ на сайтах.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Бюджет ПЗТ в гражданском секторе по гранту ГФСТМ на 2014 год</a:t>
            </a:r>
            <a:endParaRPr lang="ru-RU" dirty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Закуп метадона- 141 922 </a:t>
            </a:r>
            <a:r>
              <a:rPr lang="en-US" smtClean="0"/>
              <a:t>USD;</a:t>
            </a:r>
          </a:p>
          <a:p>
            <a:pPr eaLnBrk="1" hangingPunct="1"/>
            <a:r>
              <a:rPr lang="kk-KZ" smtClean="0"/>
              <a:t>Закуп вспомогательных материалов: тесты, вода, стаканчики – 50 112 </a:t>
            </a:r>
            <a:r>
              <a:rPr lang="en-US" smtClean="0"/>
              <a:t>USD; </a:t>
            </a:r>
            <a:r>
              <a:rPr lang="kk-KZ" smtClean="0"/>
              <a:t>дозаторы </a:t>
            </a:r>
            <a:r>
              <a:rPr lang="ru-RU" smtClean="0"/>
              <a:t>– 3867 </a:t>
            </a:r>
            <a:r>
              <a:rPr lang="en-US" smtClean="0"/>
              <a:t>USD;</a:t>
            </a:r>
          </a:p>
          <a:p>
            <a:pPr eaLnBrk="1" hangingPunct="1"/>
            <a:r>
              <a:rPr lang="ru-RU" smtClean="0"/>
              <a:t>Услуги по хранению, доставке препарата в сайты – 42 538 </a:t>
            </a:r>
            <a:r>
              <a:rPr lang="en-US" smtClean="0"/>
              <a:t>USD</a:t>
            </a:r>
          </a:p>
          <a:p>
            <a:pPr eaLnBrk="1" hangingPunct="1"/>
            <a:r>
              <a:rPr lang="ru-RU" smtClean="0"/>
              <a:t>Поддержка </a:t>
            </a:r>
            <a:r>
              <a:rPr lang="en-US" smtClean="0"/>
              <a:t>10 </a:t>
            </a:r>
            <a:r>
              <a:rPr lang="ru-RU" smtClean="0"/>
              <a:t>сайтов ОЗТ – 245 131 </a:t>
            </a:r>
            <a:r>
              <a:rPr lang="en-US" smtClean="0"/>
              <a:t>USD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dirty="0" smtClean="0"/>
              <a:t>Поддержка </a:t>
            </a:r>
            <a:r>
              <a:rPr lang="ru-RU" dirty="0" smtClean="0"/>
              <a:t>10 сайтов  – человеческие ресурсы в </a:t>
            </a:r>
            <a:r>
              <a:rPr lang="en-US" dirty="0" smtClean="0"/>
              <a:t>USD</a:t>
            </a:r>
            <a:r>
              <a:rPr lang="ru-RU" dirty="0" smtClean="0"/>
              <a:t> (2014г)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4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ставок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Зар</a:t>
                      </a:r>
                      <a:r>
                        <a:rPr lang="ru-RU" dirty="0" smtClean="0"/>
                        <a:t>. плата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в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Фармацевт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Менеджер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239,79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26760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Нарколог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223,40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53616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Мед. сестра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187,30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44952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Психотерапевт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223,40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26808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 работник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Бухгалтер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Соц. 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10137,18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212 880,78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/>
              <a:t>Профилактика ВИЧ-инфекции среди УГН (шприцы, презервативы, аутрич-работа) в рамках Государственная программа развития здравоохранения «Саламатты </a:t>
            </a:r>
            <a:r>
              <a:rPr lang="kk-KZ" sz="2000" b="1" smtClean="0"/>
              <a:t>Қазақстан</a:t>
            </a:r>
            <a:r>
              <a:rPr lang="ru-RU" sz="2000" b="1" smtClean="0"/>
              <a:t>» на 2011 – 2015 годы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62. Повысить потенциал НПО, работающих по вопросам ВИЧ/</a:t>
            </a:r>
            <a:r>
              <a:rPr lang="ru-RU" dirty="0" err="1" smtClean="0"/>
              <a:t>СПИДа</a:t>
            </a:r>
            <a:r>
              <a:rPr lang="ru-RU" dirty="0" smtClean="0"/>
              <a:t>, укрепить взаимодействие между государственными и неправительственными организациями (финансирование – РБ).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64. Реализовать программу профилактики ВИЧ-инфекции в местах заключения и внедрить программы социального сопровождения для лиц, освобождающихся из мест лишения свободы. Развивать потенциал НПО для борьбы с ВИЧ/СПИД в местах лишения свободы (финансирование ЦТТ).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98. Провести профилактику ВИЧ-инфекции в группах населения, ключевых для эпидемии ВИЧ-инфекции, включая потребителей инъекционных наркотиков (ПИН), </a:t>
            </a:r>
            <a:r>
              <a:rPr lang="ru-RU" dirty="0" err="1" smtClean="0"/>
              <a:t>секс-работниц</a:t>
            </a:r>
            <a:r>
              <a:rPr lang="ru-RU" dirty="0" smtClean="0"/>
              <a:t> (СР), лиц, лишенные свободы, и мужчин, имеющих секс с мужчинами (МСМ), в том числе: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- обеспечить ПИН, РС, МСМ программами обмена шприцев, презервативами в стационарных и мобильных пунктах доверия и дружественных кабинетах (финансирование – МБ)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- обеспечить всех желающих ПИН, РС, МСМ и лиц, лишенных свободы, качественными презервативами (финансирование – МБ).   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z="3600" smtClean="0"/>
              <a:t>Поддержка </a:t>
            </a:r>
            <a:r>
              <a:rPr lang="ru-RU" sz="3600" smtClean="0"/>
              <a:t>10 сайтов – </a:t>
            </a:r>
            <a:r>
              <a:rPr lang="kk-KZ" sz="3600" smtClean="0"/>
              <a:t>планирование и администрирование</a:t>
            </a:r>
            <a:r>
              <a:rPr lang="ru-RU" sz="3600" smtClean="0"/>
              <a:t> в </a:t>
            </a:r>
            <a:r>
              <a:rPr lang="en-US" sz="3600" smtClean="0"/>
              <a:t>USD</a:t>
            </a:r>
            <a:r>
              <a:rPr lang="ru-RU" sz="3600" smtClean="0"/>
              <a:t> (2014г)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2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0"/>
                <a:gridCol w="1714512"/>
                <a:gridCol w="1357322"/>
                <a:gridCol w="1757346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Стоимость в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Итого Затраты в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Канцелярские и административные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Банковские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z="3600" smtClean="0"/>
              <a:t>Поддержка </a:t>
            </a:r>
            <a:r>
              <a:rPr lang="ru-RU" sz="3600" smtClean="0"/>
              <a:t>10 сайтов – </a:t>
            </a:r>
            <a:r>
              <a:rPr lang="kk-KZ" sz="3600" smtClean="0"/>
              <a:t>накладные расходы</a:t>
            </a:r>
            <a:r>
              <a:rPr lang="ru-RU" sz="3600" smtClean="0"/>
              <a:t> в </a:t>
            </a:r>
            <a:r>
              <a:rPr lang="en-US" sz="3600" smtClean="0"/>
              <a:t>USD</a:t>
            </a:r>
            <a:r>
              <a:rPr lang="ru-RU" sz="3600" smtClean="0"/>
              <a:t> (2014г)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175" cy="266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239"/>
                <a:gridCol w="1720471"/>
                <a:gridCol w="1362040"/>
                <a:gridCol w="1763454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Стоимость в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Итого Затраты в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Охранные контракты, сигнализация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Коммуникационные услуги, связь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Непредвиденные</a:t>
                      </a:r>
                      <a:r>
                        <a:rPr lang="ru-RU" baseline="0" dirty="0" smtClean="0"/>
                        <a:t>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23 250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700" b="1" dirty="0" smtClean="0"/>
              <a:t>Сокращение финансирования со стороны гранта ГФСТМ (переход на финансирование со стороны государства)</a:t>
            </a:r>
            <a:endParaRPr lang="ru-RU" b="1" dirty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/>
              <a:t>2015 год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Вместо поддержки 10 сайтов – поддержка 7 сайтов (3 сайта за счет государства)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algn="ctr" eaLnBrk="1" hangingPunct="1">
              <a:buFont typeface="Arial" charset="0"/>
              <a:buNone/>
            </a:pPr>
            <a:r>
              <a:rPr lang="ru-RU" sz="2400" b="1" smtClean="0"/>
              <a:t>2016 год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smtClean="0"/>
              <a:t>Поддержка 10 сайтов за счет государства;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smtClean="0"/>
              <a:t>Закуп вспомогательных материалов, дозаторов за счет государства;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smtClean="0"/>
              <a:t>2017 год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smtClean="0"/>
              <a:t>Полное финансирование со стороны государства.</a:t>
            </a:r>
          </a:p>
          <a:p>
            <a:pPr algn="just"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Предлагаемые пути решения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800" smtClean="0"/>
              <a:t>Обратиться в ГФСТМ с просьбой о продлении полного финансирования 10 сайтов ГФСТМ за счет средств гранта ГФСТМ до конца 2015 года.</a:t>
            </a:r>
          </a:p>
          <a:p>
            <a:pPr algn="just">
              <a:lnSpc>
                <a:spcPct val="80000"/>
              </a:lnSpc>
            </a:pPr>
            <a:r>
              <a:rPr lang="ru-RU" sz="2800" smtClean="0"/>
              <a:t> С 2016 года продолжить финансирование программ ПЗТ из местного бюджета (штат мультидисциплинарной команды, закуп вспомогательных материалов: тесты, вода).</a:t>
            </a:r>
          </a:p>
          <a:p>
            <a:pPr algn="just">
              <a:lnSpc>
                <a:spcPct val="80000"/>
              </a:lnSpc>
            </a:pPr>
            <a:r>
              <a:rPr lang="ru-RU" sz="2800" smtClean="0"/>
              <a:t>С 2017 года обеспечить полное финансирование ПЗТ, в том числе закуп метадона.</a:t>
            </a:r>
          </a:p>
          <a:p>
            <a:pPr algn="just">
              <a:lnSpc>
                <a:spcPct val="80000"/>
              </a:lnSpc>
            </a:pPr>
            <a:r>
              <a:rPr lang="ru-RU" sz="2800" smtClean="0"/>
              <a:t>В 2015 году завершить регистрацию препарата «Метадон – гидрохлорид».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Соглашение о гранте.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dirty="0" smtClean="0"/>
              <a:t>Приложение </a:t>
            </a:r>
            <a:r>
              <a:rPr lang="en-US" dirty="0" smtClean="0"/>
              <a:t>A. </a:t>
            </a:r>
            <a:r>
              <a:rPr lang="ru-RU" dirty="0" smtClean="0"/>
              <a:t>C. СПЕЦИАЛЬНЫЕ СРОКИ И УСЛОВИЯ ДЛЯ НАСТОЯЩЕГО СОГЛАШЕНИЯ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Включая или до каждой даты 31 июля 2014 года, 31 июля 2015 года и 31 июля 2016 г. Основной Получатель должен предоставлять Глобальному фонду, по форме и содержанию удовлетворяющие требованиям Глобального фонда, документальные свидетельства с изложением заложенных в бюджет и направленных средств на приобретение презервативов и шприцев, а также выплату заработной платы </a:t>
            </a:r>
            <a:r>
              <a:rPr lang="ru-RU" dirty="0" err="1" smtClean="0"/>
              <a:t>аутрич-работникам</a:t>
            </a:r>
            <a:r>
              <a:rPr lang="ru-RU" dirty="0" smtClean="0"/>
              <a:t> в рамках Программы правительства Республики Казахстан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Данные по выделяемым ресурсам в 2014 году на закуп шприцев, презервативов, выплату зарплаты аутрич-работников за счет государственных средств (п. 62, 64, 98 и дополнительное финансирование аутрич-работников из МБ) </a:t>
            </a:r>
          </a:p>
        </p:txBody>
      </p:sp>
      <p:pic>
        <p:nvPicPr>
          <p:cNvPr id="18434" name="Содержимое 4" descr="Рисунок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73238"/>
            <a:ext cx="8229600" cy="40100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200" dirty="0" smtClean="0"/>
              <a:t>Подтвержденные ресурсы, выделенные из местного бюджета в 2014 году для закупа шприцев, презервативов и оплату аутрич – работникам для групп ЛУИН, РС, МСМ (согласно п. 62 и 98 </a:t>
            </a:r>
            <a:r>
              <a:rPr lang="ru-RU" sz="2200" dirty="0"/>
              <a:t>и дополнительное финансирование </a:t>
            </a:r>
            <a:r>
              <a:rPr lang="ru-RU" sz="2200" dirty="0" smtClean="0"/>
              <a:t>аутрич-работников) </a:t>
            </a:r>
            <a:endParaRPr lang="ru-RU" sz="2200" dirty="0"/>
          </a:p>
        </p:txBody>
      </p:sp>
      <p:pic>
        <p:nvPicPr>
          <p:cNvPr id="19458" name="Содержимое 4" descr="Рисунок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8229600" cy="39528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Запланированные ресурсы, выделенные из ЦТТ в 2014 году для закупа презервативов и оплату аутрич – работникам (согласно п. 64 )</a:t>
            </a:r>
            <a:endParaRPr lang="ru-RU" sz="2000" smtClean="0"/>
          </a:p>
        </p:txBody>
      </p:sp>
      <p:pic>
        <p:nvPicPr>
          <p:cNvPr id="20482" name="Содержимое 6" descr="Рисунок 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3950" y="1690688"/>
            <a:ext cx="6896100" cy="434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Обеспечение устойчивости профилактических  программ – закуп шприцев</a:t>
            </a:r>
          </a:p>
        </p:txBody>
      </p:sp>
      <p:pic>
        <p:nvPicPr>
          <p:cNvPr id="21506" name="Рисунок 3" descr="Рисунок 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412875"/>
            <a:ext cx="85963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b="1" smtClean="0"/>
              <a:t>Обеспечение устойчивости профилактических  программ – закуп шприцев</a:t>
            </a:r>
            <a:r>
              <a:rPr lang="ru-RU" sz="2900" b="1" smtClean="0">
                <a:latin typeface="Arial" charset="0"/>
              </a:rPr>
              <a:t>. Выводы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В 2014 году за счет средств местного бюджета выделены средства на закуп 7</a:t>
            </a:r>
            <a:r>
              <a:rPr lang="en-US" sz="2400" smtClean="0">
                <a:latin typeface="Arial" charset="0"/>
              </a:rPr>
              <a:t>7</a:t>
            </a:r>
            <a:r>
              <a:rPr lang="ru-RU" sz="2400" smtClean="0">
                <a:latin typeface="Arial" charset="0"/>
              </a:rPr>
              <a:t>,</a:t>
            </a:r>
            <a:r>
              <a:rPr lang="en-US" sz="2400" smtClean="0">
                <a:latin typeface="Arial" charset="0"/>
              </a:rPr>
              <a:t>5</a:t>
            </a:r>
            <a:r>
              <a:rPr lang="ru-RU" sz="2400" smtClean="0">
                <a:latin typeface="Arial" charset="0"/>
              </a:rPr>
              <a:t>% шприцев от потребности. Вместе со шприцами, закупленными за счет средств гранта ГФСТМ обеспеченность составляет </a:t>
            </a:r>
            <a:r>
              <a:rPr lang="en-US" sz="2400" smtClean="0">
                <a:latin typeface="Arial" charset="0"/>
              </a:rPr>
              <a:t>100</a:t>
            </a:r>
            <a:r>
              <a:rPr lang="ru-RU" sz="2400" smtClean="0">
                <a:latin typeface="Arial" charset="0"/>
              </a:rPr>
              <a:t>,</a:t>
            </a:r>
            <a:r>
              <a:rPr lang="en-US" sz="2400" smtClean="0">
                <a:latin typeface="Arial" charset="0"/>
              </a:rPr>
              <a:t>3</a:t>
            </a:r>
            <a:r>
              <a:rPr lang="ru-RU" sz="2400" smtClean="0">
                <a:latin typeface="Arial" charset="0"/>
              </a:rPr>
              <a:t>% от потребности.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Произошло снижение количества закупленных шприцев за счет местного бюджета по сравнению с 2013 годом на </a:t>
            </a:r>
            <a:r>
              <a:rPr lang="en-US" sz="2400" smtClean="0">
                <a:latin typeface="Arial" charset="0"/>
              </a:rPr>
              <a:t>8</a:t>
            </a:r>
            <a:r>
              <a:rPr lang="ru-RU" sz="2400" smtClean="0">
                <a:latin typeface="Arial" charset="0"/>
              </a:rPr>
              <a:t>%.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Недостаточное финансирование на закуп шприцев в Жамбылской (39,5%), Северо-Казахстанской (63%), Восточно-Казахстанской (22,9% (МБ) и 64,9% (МБ + ГФСТМ)) областях.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1661</Words>
  <Application>Microsoft Office PowerPoint</Application>
  <PresentationFormat>Экран (4:3)</PresentationFormat>
  <Paragraphs>219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Helvetica CY</vt:lpstr>
      <vt:lpstr>Times New Roman</vt:lpstr>
      <vt:lpstr>Verdana</vt:lpstr>
      <vt:lpstr>Zapf Dingbats</vt:lpstr>
      <vt:lpstr>Wingdings</vt:lpstr>
      <vt:lpstr>LilyUPC</vt:lpstr>
      <vt:lpstr>Тема Office</vt:lpstr>
      <vt:lpstr>Устойчивость профилактических программ по ВИЧ среди УГН: шприцы, презервативы, аутрич – работа, ПЗТ</vt:lpstr>
      <vt:lpstr>Профилактические программы среди УГН</vt:lpstr>
      <vt:lpstr>Профилактика ВИЧ-инфекции среди УГН (шприцы, презервативы, аутрич-работа) в рамках Государственная программа развития здравоохранения «Саламатты Қазақстан» на 2011 – 2015 годы </vt:lpstr>
      <vt:lpstr>Соглашение о гранте.</vt:lpstr>
      <vt:lpstr>Данные по выделяемым ресурсам в 2014 году на закуп шприцев, презервативов, выплату зарплаты аутрич-работников за счет государственных средств (п. 62, 64, 98 и дополнительное финансирование аутрич-работников из МБ) </vt:lpstr>
      <vt:lpstr> Подтвержденные ресурсы, выделенные из местного бюджета в 2014 году для закупа шприцев, презервативов и оплату аутрич – работникам для групп ЛУИН, РС, МСМ (согласно п. 62 и 98 и дополнительное финансирование аутрич-работников) </vt:lpstr>
      <vt:lpstr>Запланированные ресурсы, выделенные из ЦТТ в 2014 году для закупа презервативов и оплату аутрич – работникам (согласно п. 64 )</vt:lpstr>
      <vt:lpstr>Обеспечение устойчивости профилактических  программ – закуп шприцев</vt:lpstr>
      <vt:lpstr>Обеспечение устойчивости профилактических  программ – закуп шприцев. Выводы</vt:lpstr>
      <vt:lpstr>Обеспечение устойчивости профилактических  программ – закуп презервативов</vt:lpstr>
      <vt:lpstr>Обеспечение устойчивости профилактических  программ – закуп презервативов. Выводы</vt:lpstr>
      <vt:lpstr>Обеспечение устойчивости профилактических программ – аутрич-работники</vt:lpstr>
      <vt:lpstr>Обеспечение устойчивости профилактических  программ – аутрич-работники. Выводы</vt:lpstr>
      <vt:lpstr>Результаты проф. программ среди ЛУИН за 1-е полугодие 2014 года (по данным РЦ СПИД)</vt:lpstr>
      <vt:lpstr>Результаты проф. программ среди ЛУИН за 1-е полугодие 2014 года (по данным РЦ СПИД) - Выводы</vt:lpstr>
      <vt:lpstr>Выводы</vt:lpstr>
      <vt:lpstr>Пути решения</vt:lpstr>
      <vt:lpstr>ПЗТ</vt:lpstr>
      <vt:lpstr>Опиоидная заместительная терапия (поддерживающая терапия агонистами опиатов)</vt:lpstr>
      <vt:lpstr>Данные исследований международных экспертов при проведении программы ОЗТ.</vt:lpstr>
      <vt:lpstr>Основные законодательные документы</vt:lpstr>
      <vt:lpstr>Реализация поддерживающей заместительной терапии в Казахстане.</vt:lpstr>
      <vt:lpstr>Количество сайтов и пациентов в разрезе по годам (2008-2013гг)</vt:lpstr>
      <vt:lpstr>Критерии отбора пациентов в ОЗТ </vt:lpstr>
      <vt:lpstr>Слайд 25</vt:lpstr>
      <vt:lpstr>Распределение клиентов, ОЗТ по сайтам</vt:lpstr>
      <vt:lpstr>Финансирование ПЗТ</vt:lpstr>
      <vt:lpstr>Бюджет ПЗТ в гражданском секторе по гранту ГФСТМ на 2014 год</vt:lpstr>
      <vt:lpstr>Поддержка 10 сайтов  – человеческие ресурсы в USD (2014г)</vt:lpstr>
      <vt:lpstr>Поддержка 10 сайтов – планирование и администрирование в USD (2014г)</vt:lpstr>
      <vt:lpstr>Поддержка 10 сайтов – накладные расходы в USD (2014г)</vt:lpstr>
      <vt:lpstr>Сокращение финансирования со стороны гранта ГФСТМ (переход на финансирование со стороны государства)</vt:lpstr>
      <vt:lpstr>Предлагаемые пути решения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Устойчивость программы по ВИЧ: аутрич - работа</dc:title>
  <dc:creator>Timur</dc:creator>
  <cp:lastModifiedBy>Салтанат</cp:lastModifiedBy>
  <cp:revision>89</cp:revision>
  <dcterms:created xsi:type="dcterms:W3CDTF">2014-10-22T07:22:55Z</dcterms:created>
  <dcterms:modified xsi:type="dcterms:W3CDTF">2014-11-11T01:48:28Z</dcterms:modified>
</cp:coreProperties>
</file>