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5" r:id="rId2"/>
    <p:sldId id="311" r:id="rId3"/>
    <p:sldId id="318" r:id="rId4"/>
    <p:sldId id="302" r:id="rId5"/>
    <p:sldId id="313" r:id="rId6"/>
    <p:sldId id="297" r:id="rId7"/>
    <p:sldId id="299" r:id="rId8"/>
    <p:sldId id="319" r:id="rId9"/>
    <p:sldId id="294" r:id="rId10"/>
    <p:sldId id="305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hmudova, Sholpan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099" autoAdjust="0"/>
  </p:normalViewPr>
  <p:slideViewPr>
    <p:cSldViewPr>
      <p:cViewPr varScale="1">
        <p:scale>
          <a:sx n="102" d="100"/>
          <a:sy n="102" d="100"/>
        </p:scale>
        <p:origin x="-89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7C47-BEAF-4A19-9507-8898C11E9B1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2A24-3CA8-4987-91DF-BC0B27F0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C56838-0936-4308-AE4D-119416902E1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68DB9-2507-410C-BEA7-1C5F8E41E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7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Саммите ООН (25-27 сентября 2015 г.) Государства-члены Организации Объединенных Наций приняли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Повестку дня в области устойчивого развития до 2030 года,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основу которой легли Цели устойчивого развития (ЦУР).Официально Повестка дня вступает в силу с момента истечения действия Целей Развития Тысячелетия 1 января 2016 года, будет оставаться в силе до 2030 года и применяется ко всем странам.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68DB9-2507-410C-BEA7-1C5F8E41E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7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850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33EE-08D6-479B-A3B7-A9D41AA4F6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3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40C9-7B1B-45CC-B149-7E127BD652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optb.org/global/advocacy/unhlm_targets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Совещание Высокого Уровня Генеральной Ассамблеи ООН по ликвидации туберкулёза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26 сентября, 2018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05000"/>
            <a:ext cx="556260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CA5B49-1604-45CB-8F5E-0B9FF5EF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752599"/>
            <a:ext cx="2514599" cy="1152511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8B193A-263E-478D-B9F8-96BAB1BB2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2864644"/>
            <a:ext cx="3013622" cy="155495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40385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445"/>
          <p:cNvPicPr preferRelativeResize="0"/>
          <p:nvPr/>
        </p:nvPicPr>
        <p:blipFill rotWithShape="1">
          <a:blip r:embed="rId3" cstate="print">
            <a:alphaModFix amt="26000"/>
          </a:blip>
          <a:srcRect l="1900" t="4567" r="1519" b="2391"/>
          <a:stretch/>
        </p:blipFill>
        <p:spPr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81327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СПАСИБО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Совещание Высокого Уровня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95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Первое в истории совещание </a:t>
            </a:r>
            <a:r>
              <a:rPr lang="ru-RU" sz="1600" dirty="0"/>
              <a:t>высокого уровня Генеральной Ассамблеи </a:t>
            </a:r>
            <a:r>
              <a:rPr lang="ru-RU" sz="1600" dirty="0" smtClean="0"/>
              <a:t>ООН по туберкулезу (ТБ) для ускорения усилий </a:t>
            </a:r>
            <a:r>
              <a:rPr lang="ru-RU" sz="1600" dirty="0"/>
              <a:t>по ликвидации ТБ и </a:t>
            </a:r>
            <a:r>
              <a:rPr lang="ru-RU" sz="1600" dirty="0" smtClean="0"/>
              <a:t>охвата  профилактиктическими мерами состоялось 26 сентября, 2018, в Нью-Йорке.  Тема совещания «Объединим усилия для искоренения ТБ: срочные меры глобального реагирования в ответ на глобальную эпидемию»</a:t>
            </a:r>
            <a:endParaRPr lang="ru-RU" sz="1600" dirty="0"/>
          </a:p>
          <a:p>
            <a:pPr lvl="0">
              <a:defRPr/>
            </a:pPr>
            <a:endParaRPr lang="ru-RU" sz="1600" dirty="0" smtClean="0"/>
          </a:p>
          <a:p>
            <a:pPr lvl="0">
              <a:defRPr/>
            </a:pPr>
            <a:r>
              <a:rPr lang="ru-RU" sz="1600" dirty="0" smtClean="0"/>
              <a:t>Данное совещание являлось важнейшим </a:t>
            </a:r>
            <a:r>
              <a:rPr lang="ru-RU" sz="1600" dirty="0"/>
              <a:t>и беспрецедентным шагом вперед для правительств </a:t>
            </a:r>
            <a:r>
              <a:rPr lang="ru-RU" sz="1600" dirty="0" smtClean="0"/>
              <a:t>всех стран и </a:t>
            </a:r>
            <a:r>
              <a:rPr lang="ru-RU" sz="1600" dirty="0"/>
              <a:t>всех партнеров, участвующих в борьбе с </a:t>
            </a:r>
            <a:r>
              <a:rPr lang="ru-RU" sz="1600" dirty="0" smtClean="0"/>
              <a:t>ТБ.</a:t>
            </a:r>
          </a:p>
          <a:p>
            <a:pPr lvl="0">
              <a:defRPr/>
            </a:pPr>
            <a:endParaRPr lang="ru-RU" sz="1600" dirty="0" smtClean="0"/>
          </a:p>
          <a:p>
            <a:pPr lvl="0">
              <a:defRPr/>
            </a:pPr>
            <a:r>
              <a:rPr lang="ru-RU" sz="1600" dirty="0" smtClean="0"/>
              <a:t>Продолжило работу</a:t>
            </a:r>
            <a:r>
              <a:rPr lang="ru-RU" sz="1600" dirty="0"/>
              <a:t>, начатую на Министерской конференции по ликвидации ТБ, </a:t>
            </a:r>
            <a:r>
              <a:rPr lang="ru-RU" sz="1600" dirty="0" smtClean="0"/>
              <a:t>прошедшей в </a:t>
            </a:r>
            <a:r>
              <a:rPr lang="ru-RU" sz="1600" dirty="0"/>
              <a:t>Москве 16–17 ноября </a:t>
            </a:r>
            <a:r>
              <a:rPr lang="ru-RU" sz="1600" dirty="0" smtClean="0"/>
              <a:t>2017 и завершившейся принятием </a:t>
            </a:r>
            <a:r>
              <a:rPr lang="ru-RU" sz="1600" dirty="0"/>
              <a:t>министрами и другими лидерами из 120 стран ряда обязательств высокого уровня по ускорению прогресса в </a:t>
            </a:r>
            <a:r>
              <a:rPr lang="ru-RU" sz="1600" dirty="0" smtClean="0"/>
              <a:t>ликвидации ТБ</a:t>
            </a: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 smtClean="0"/>
          </a:p>
          <a:p>
            <a:pPr>
              <a:lnSpc>
                <a:spcPct val="120000"/>
              </a:lnSpc>
            </a:pPr>
            <a:r>
              <a:rPr lang="ru-RU" sz="1600" dirty="0" smtClean="0"/>
              <a:t>Итогом </a:t>
            </a:r>
            <a:r>
              <a:rPr lang="ru-RU" sz="1600" dirty="0"/>
              <a:t>совещания высокого </a:t>
            </a:r>
            <a:r>
              <a:rPr lang="ru-RU" sz="1600"/>
              <a:t>уровня </a:t>
            </a:r>
            <a:r>
              <a:rPr lang="ru-RU" sz="1600" smtClean="0"/>
              <a:t>стала одобреная главами </a:t>
            </a:r>
            <a:r>
              <a:rPr lang="ru-RU" sz="1600"/>
              <a:t>государств </a:t>
            </a:r>
            <a:r>
              <a:rPr lang="ru-RU" sz="1600" smtClean="0"/>
              <a:t>Политическая Декларация </a:t>
            </a:r>
            <a:r>
              <a:rPr lang="ru-RU" sz="1600" dirty="0"/>
              <a:t>по ТБ, которая </a:t>
            </a:r>
            <a:r>
              <a:rPr lang="ru-RU" sz="1600" dirty="0" smtClean="0"/>
              <a:t>призвана способствовать укреплению дальнейших мер по </a:t>
            </a:r>
            <a:r>
              <a:rPr lang="ru-RU" sz="1600" dirty="0"/>
              <a:t>ликвидации ТБ и </a:t>
            </a:r>
            <a:r>
              <a:rPr lang="ru-RU" sz="1600" dirty="0" smtClean="0"/>
              <a:t>спасению </a:t>
            </a:r>
            <a:r>
              <a:rPr lang="ru-RU" sz="1600" dirty="0"/>
              <a:t>миллионов </a:t>
            </a:r>
            <a:r>
              <a:rPr lang="ru-RU" sz="1600" dirty="0" smtClean="0"/>
              <a:t>жизней</a:t>
            </a:r>
            <a:endParaRPr lang="ru-RU" sz="16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</a:rPr>
              <a:t>Цели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Совещания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Высокого Уровня ООН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Люди на лечении </a:t>
            </a:r>
            <a:r>
              <a:rPr lang="en-US" sz="2000" b="1" dirty="0"/>
              <a:t>(2018-2022)</a:t>
            </a:r>
            <a:r>
              <a:rPr lang="ru-RU" sz="2000" b="1" dirty="0"/>
              <a:t>:</a:t>
            </a:r>
            <a:endParaRPr lang="x-none" sz="2000" b="1"/>
          </a:p>
          <a:p>
            <a:pPr>
              <a:spcBef>
                <a:spcPts val="0"/>
              </a:spcBef>
            </a:pPr>
            <a:r>
              <a:rPr lang="ru-RU" sz="2000" dirty="0"/>
              <a:t>ТБ всего</a:t>
            </a:r>
            <a:r>
              <a:rPr lang="en-US" sz="2000" dirty="0"/>
              <a:t>: 40 </a:t>
            </a:r>
            <a:r>
              <a:rPr lang="ru-RU" sz="2000" dirty="0"/>
              <a:t>миллионов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Дети с ТБ</a:t>
            </a:r>
            <a:r>
              <a:rPr lang="en-US" sz="2000" dirty="0"/>
              <a:t>: 3</a:t>
            </a:r>
            <a:r>
              <a:rPr lang="ru-RU" sz="2000" dirty="0"/>
              <a:t>,</a:t>
            </a:r>
            <a:r>
              <a:rPr lang="en-US" sz="2000" dirty="0"/>
              <a:t>5 </a:t>
            </a:r>
            <a:r>
              <a:rPr lang="ru-RU" sz="2000" dirty="0"/>
              <a:t>миллиона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МЛУ-ТБ</a:t>
            </a:r>
            <a:r>
              <a:rPr lang="en-US" sz="2000" dirty="0"/>
              <a:t>: 1</a:t>
            </a:r>
            <a:r>
              <a:rPr lang="ru-RU" sz="2000" dirty="0"/>
              <a:t>,</a:t>
            </a:r>
            <a:r>
              <a:rPr lang="en-US" sz="2000" dirty="0"/>
              <a:t>5 </a:t>
            </a:r>
            <a:r>
              <a:rPr lang="ru-RU" sz="2000" dirty="0"/>
              <a:t>миллиона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Дети с МЛУ-ТБ</a:t>
            </a:r>
            <a:r>
              <a:rPr lang="en-US" sz="2000" dirty="0"/>
              <a:t>: </a:t>
            </a:r>
            <a:r>
              <a:rPr lang="ru-RU" sz="2000" dirty="0"/>
              <a:t>115 000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Профилактическое лечение ТБ</a:t>
            </a:r>
            <a:r>
              <a:rPr lang="en-US" sz="2000" dirty="0"/>
              <a:t>: &gt;30 </a:t>
            </a:r>
            <a:r>
              <a:rPr lang="ru-RU" sz="2000" dirty="0"/>
              <a:t>миллионов</a:t>
            </a:r>
            <a:endParaRPr lang="x-none" sz="2000"/>
          </a:p>
          <a:p>
            <a:pPr marL="0" indent="0">
              <a:spcBef>
                <a:spcPts val="0"/>
              </a:spcBef>
              <a:buNone/>
            </a:pPr>
            <a:endParaRPr lang="x-none" sz="100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Финансовые обязательства</a:t>
            </a:r>
            <a:endParaRPr lang="x-none" sz="2000" b="1"/>
          </a:p>
          <a:p>
            <a:pPr>
              <a:spcBef>
                <a:spcPts val="0"/>
              </a:spcBef>
            </a:pPr>
            <a:r>
              <a:rPr lang="ru-RU" sz="2000" dirty="0"/>
              <a:t>Всего</a:t>
            </a:r>
            <a:r>
              <a:rPr lang="x-none" sz="2000"/>
              <a:t>: </a:t>
            </a:r>
            <a:r>
              <a:rPr lang="en-US" sz="2000" dirty="0"/>
              <a:t>13 </a:t>
            </a:r>
            <a:r>
              <a:rPr lang="ru-RU" sz="2000" dirty="0"/>
              <a:t>миллиардов долл. США в год в среднем в течение </a:t>
            </a:r>
            <a:r>
              <a:rPr lang="en-US" sz="2000" dirty="0"/>
              <a:t>2018-2022</a:t>
            </a:r>
            <a:r>
              <a:rPr lang="ru-RU" sz="2000" dirty="0"/>
              <a:t> гг.</a:t>
            </a:r>
            <a:endParaRPr lang="x-none" sz="2000"/>
          </a:p>
          <a:p>
            <a:pPr>
              <a:spcBef>
                <a:spcPts val="0"/>
              </a:spcBef>
            </a:pPr>
            <a:r>
              <a:rPr lang="ru-RU" sz="2000" dirty="0"/>
              <a:t>Для научно-исследовательских работ: 2 миллиарда долл. США в год в среднем в течение </a:t>
            </a:r>
            <a:r>
              <a:rPr lang="en-US" sz="2000" dirty="0"/>
              <a:t>2018-2022</a:t>
            </a:r>
            <a:r>
              <a:rPr lang="ru-RU" sz="2000" dirty="0"/>
              <a:t> гг.</a:t>
            </a:r>
            <a:endParaRPr lang="x-none" sz="20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По </a:t>
            </a:r>
            <a:r>
              <a:rPr lang="ru-RU" sz="2000" b="1" dirty="0"/>
              <a:t>количеству курсов лечения, разработаны ориентиры по годам для каждой страны </a:t>
            </a:r>
            <a:r>
              <a:rPr lang="ru-RU" sz="2000" b="1" dirty="0" smtClean="0"/>
              <a:t>(включая детей </a:t>
            </a:r>
            <a:r>
              <a:rPr lang="ru-RU" sz="2000" b="1" dirty="0"/>
              <a:t>с МЛУ-ТБ, которые </a:t>
            </a:r>
            <a:r>
              <a:rPr lang="ru-RU" sz="2000" b="1"/>
              <a:t>также </a:t>
            </a:r>
            <a:r>
              <a:rPr lang="ru-RU" sz="2000" b="1" smtClean="0"/>
              <a:t>будут скоро определены</a:t>
            </a:r>
            <a:r>
              <a:rPr lang="ru-RU" sz="2000" b="1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По </a:t>
            </a:r>
            <a:r>
              <a:rPr lang="ru-RU" sz="2000" b="1" dirty="0"/>
              <a:t>финансовым обязательствам – в процессе разработки</a:t>
            </a:r>
            <a:endParaRPr lang="en-US" sz="2000" b="1" dirty="0"/>
          </a:p>
          <a:p>
            <a:endParaRPr lang="ru-RU" sz="20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6C7F9-B0B3-4FC8-8080-0C24F050B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1676400"/>
            <a:ext cx="31242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91000" y="5943600"/>
            <a:ext cx="48006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hlinkClick r:id="rId4"/>
              </a:rPr>
              <a:t>http://stoptb.org/global/advocacy/unhlm_targets.asp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5F79-0590-4927-8469-83410A56786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76"/>
            <a:ext cx="8915402" cy="66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534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Цели </a:t>
            </a:r>
            <a:r>
              <a:rPr lang="ru-RU" sz="3600" b="1" dirty="0" smtClean="0">
                <a:solidFill>
                  <a:schemeClr val="tx2"/>
                </a:solidFill>
              </a:rPr>
              <a:t>Устойчивого</a:t>
            </a:r>
            <a:r>
              <a:rPr lang="ru-RU" sz="4400" b="1" dirty="0" smtClean="0">
                <a:solidFill>
                  <a:schemeClr val="tx2"/>
                </a:solidFill>
              </a:rPr>
              <a:t> Развития ООН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19600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Цель 3.3: </a:t>
            </a:r>
            <a:r>
              <a:rPr lang="ru-RU" sz="1200" b="1" dirty="0" smtClean="0"/>
              <a:t>Ликвидировать к 2030 году эпидемию ВИЧ/СПИДа, </a:t>
            </a:r>
            <a:r>
              <a:rPr lang="ru-RU" sz="1200" b="1" dirty="0" smtClean="0">
                <a:solidFill>
                  <a:srgbClr val="FF0000"/>
                </a:solidFill>
              </a:rPr>
              <a:t>туберкулеза, </a:t>
            </a:r>
            <a:r>
              <a:rPr lang="ru-RU" sz="1200" b="1" dirty="0" smtClean="0"/>
              <a:t>малярии и редких тропических заболеваний, а также борьба с гепатитом, болезнями передающимися через воду и другими заразными заболеваниями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495800"/>
            <a:ext cx="3657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Цель: </a:t>
            </a:r>
            <a:r>
              <a:rPr lang="ru-RU" sz="1200" b="1" dirty="0" smtClean="0"/>
              <a:t>ликвидация эпидемии ТБ в мире 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562600"/>
            <a:ext cx="708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Общая Цель: Ликвидация эпидемии ТБ в мире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15451" y="6466273"/>
            <a:ext cx="66472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>
              <a:buClr>
                <a:srgbClr val="888888"/>
              </a:buClr>
              <a:buFont typeface="Calibri"/>
              <a:buNone/>
              <a:defRPr/>
            </a:pPr>
            <a:r>
              <a:rPr lang="ru-RU" altLang="en-US" sz="1400" kern="0" dirty="0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8</a:t>
            </a:r>
            <a:endParaRPr lang="en-US" altLang="en-US" sz="1400" kern="0" dirty="0">
              <a:solidFill>
                <a:srgbClr val="888888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0E60B1-8B25-46F3-96FB-3D6D30587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76400"/>
            <a:ext cx="6172200" cy="3505200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A00B1A77-7B86-44FA-869F-E2A8BBE8E9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/>
                </a:solidFill>
              </a:rPr>
              <a:t>Глобальный </a:t>
            </a:r>
            <a:r>
              <a:rPr lang="ru-RU" sz="1800" dirty="0">
                <a:solidFill>
                  <a:schemeClr val="tx2"/>
                </a:solidFill>
              </a:rPr>
              <a:t>план по ликвидации туберкулеза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2016-2020 </a:t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Глобальные </a:t>
            </a:r>
            <a:r>
              <a:rPr lang="ru-RU" sz="1800" dirty="0">
                <a:solidFill>
                  <a:schemeClr val="tx2"/>
                </a:solidFill>
              </a:rPr>
              <a:t>целевые ориентиры: 90-(90)-90</a:t>
            </a:r>
            <a:br>
              <a:rPr lang="ru-RU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FAA2AD-1F00-4B9B-86EB-4B87A8AC30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09687">
            <a:off x="6683120" y="1285475"/>
            <a:ext cx="1449756" cy="1826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BC8A6A-F49B-40D5-B36C-CC68A3490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2314">
            <a:off x="7497754" y="2141855"/>
            <a:ext cx="1191715" cy="164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2F827AAF-3A4F-4FDD-A472-A46635908584}"/>
              </a:ext>
            </a:extLst>
          </p:cNvPr>
          <p:cNvSpPr txBox="1">
            <a:spLocks/>
          </p:cNvSpPr>
          <p:nvPr/>
        </p:nvSpPr>
        <p:spPr>
          <a:xfrm>
            <a:off x="6781800" y="3994166"/>
            <a:ext cx="2322050" cy="2101834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Глобальный план 2016-2020 установил амбициозные цели, призванные преодолеть неприемлемые разрывы в оказании противо-туберкулезной помощи</a:t>
            </a:r>
            <a:endParaRPr lang="en-US" sz="13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8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990600"/>
            <a:ext cx="895985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Последующие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шаги по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итогам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совещания Генеральной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Ассамблеи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ООН по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туберкулезу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30 января </a:t>
            </a:r>
            <a:r>
              <a:rPr lang="ru-RU" sz="2400" dirty="0" smtClean="0"/>
              <a:t>2019 Исполнительный </a:t>
            </a:r>
            <a:r>
              <a:rPr lang="ru-RU" sz="2400" dirty="0"/>
              <a:t>комитет ВОЗ рассмотрел доклад Генерального </a:t>
            </a:r>
            <a:r>
              <a:rPr lang="ru-RU" sz="2400" dirty="0" smtClean="0"/>
              <a:t>Директора </a:t>
            </a:r>
            <a:r>
              <a:rPr lang="ru-RU" sz="2400" dirty="0"/>
              <a:t>ВОЗ о </a:t>
            </a:r>
            <a:r>
              <a:rPr lang="ru-RU" sz="2400" dirty="0" smtClean="0"/>
              <a:t>последующих мерах в контексте совещания ГА ООН по туберкулезу</a:t>
            </a:r>
            <a:endParaRPr lang="en-US" sz="24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://apps.who.int/gb/ebwha/pdf_files/EB144/B144_21-en.pdf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17" y="2103437"/>
            <a:ext cx="4462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Последующие шаги по итогам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совещания высокого уровня ГА ООН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туберкулезу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В докладе были представлены итоги </a:t>
            </a:r>
            <a:r>
              <a:rPr lang="ru-RU" sz="1800" dirty="0" smtClean="0"/>
              <a:t>совещания, состоявшегося  </a:t>
            </a:r>
            <a:r>
              <a:rPr lang="ru-RU" sz="1800" dirty="0"/>
              <a:t>26 сентября 2018 </a:t>
            </a:r>
            <a:r>
              <a:rPr lang="ru-RU" sz="1800" dirty="0" smtClean="0"/>
              <a:t>года</a:t>
            </a:r>
          </a:p>
          <a:p>
            <a:r>
              <a:rPr lang="ru-RU" sz="1800" dirty="0" smtClean="0"/>
              <a:t>Политическая Декларация </a:t>
            </a:r>
            <a:r>
              <a:rPr lang="ru-RU" sz="1800" dirty="0"/>
              <a:t>с новыми смелыми целями </a:t>
            </a:r>
            <a:r>
              <a:rPr lang="ru-RU" sz="1800" dirty="0" smtClean="0"/>
              <a:t>на период до 2022 года  </a:t>
            </a:r>
            <a:r>
              <a:rPr lang="ru-RU" sz="1800" dirty="0"/>
              <a:t>и </a:t>
            </a:r>
            <a:r>
              <a:rPr lang="ru-RU" sz="1800" dirty="0" smtClean="0"/>
              <a:t>последующими действиями ВОЗ</a:t>
            </a:r>
          </a:p>
          <a:p>
            <a:r>
              <a:rPr lang="ru-RU" sz="1800" dirty="0" smtClean="0"/>
              <a:t>Обязательства высокого уровня, принятые главами государств на совещании высокого уровня ООН, определят действия всех заинтересованных сторон во всех секторах</a:t>
            </a:r>
          </a:p>
          <a:p>
            <a:r>
              <a:rPr lang="ru-RU" sz="1800" dirty="0" smtClean="0"/>
              <a:t>Ключевые </a:t>
            </a:r>
            <a:r>
              <a:rPr lang="ru-RU" sz="1800" dirty="0"/>
              <a:t>действия </a:t>
            </a:r>
            <a:r>
              <a:rPr lang="ru-RU" sz="1800" dirty="0" smtClean="0"/>
              <a:t>ВОЗ включают </a:t>
            </a:r>
            <a:r>
              <a:rPr lang="ru-RU" sz="1800" dirty="0"/>
              <a:t>в себя:</a:t>
            </a:r>
          </a:p>
          <a:p>
            <a:pPr marL="457200" lvl="1" indent="0">
              <a:buNone/>
            </a:pPr>
            <a:r>
              <a:rPr lang="ru-RU" sz="1800" dirty="0" smtClean="0"/>
              <a:t>-  интенсивная </a:t>
            </a:r>
            <a:r>
              <a:rPr lang="ru-RU" sz="1800" dirty="0"/>
              <a:t>поддержка государствам-членам </a:t>
            </a:r>
            <a:r>
              <a:rPr lang="ru-RU" sz="1800" dirty="0" smtClean="0"/>
              <a:t>в усилении и ускорении мер по борьбе с ТБ в странах </a:t>
            </a:r>
          </a:p>
          <a:p>
            <a:pPr marL="457200" lvl="1" indent="0">
              <a:buNone/>
            </a:pPr>
            <a:r>
              <a:rPr lang="ru-RU" sz="1800" dirty="0" smtClean="0"/>
              <a:t>-  доработка Многосекторальных механизмов подотчетности</a:t>
            </a:r>
          </a:p>
          <a:p>
            <a:pPr marL="457200" lvl="1" indent="0">
              <a:buNone/>
            </a:pPr>
            <a:r>
              <a:rPr lang="ru-RU" sz="1800" dirty="0" smtClean="0"/>
              <a:t>-  содействие в сотрудничестве </a:t>
            </a:r>
            <a:r>
              <a:rPr lang="ru-RU" sz="1800" dirty="0"/>
              <a:t>между </a:t>
            </a:r>
            <a:r>
              <a:rPr lang="ru-RU" sz="1800" dirty="0" smtClean="0"/>
              <a:t>всеми заинтересованными </a:t>
            </a:r>
            <a:r>
              <a:rPr lang="ru-RU" sz="1800" dirty="0"/>
              <a:t>сторонами</a:t>
            </a:r>
            <a:endParaRPr lang="en-US" sz="1800" dirty="0" smtClean="0"/>
          </a:p>
          <a:p>
            <a:r>
              <a:rPr lang="ru-RU" sz="1800" dirty="0" smtClean="0"/>
              <a:t>ВОЗ предоставит Глобальный </a:t>
            </a:r>
            <a:r>
              <a:rPr lang="ru-RU" sz="1800" dirty="0"/>
              <a:t>доклад о ходе </a:t>
            </a:r>
            <a:r>
              <a:rPr lang="ru-RU" sz="1800" dirty="0" smtClean="0"/>
              <a:t>выполнения Политической Декларации на Генеральной </a:t>
            </a:r>
            <a:r>
              <a:rPr lang="ru-RU" sz="1800" dirty="0"/>
              <a:t>Ассамблее в 2020 </a:t>
            </a:r>
            <a:r>
              <a:rPr lang="ru-RU" sz="1800" dirty="0" smtClean="0"/>
              <a:t>году</a:t>
            </a:r>
            <a:endParaRPr lang="ru-RU" sz="18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Следующие шаги на уровне стран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5884365" cy="4525963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Провести дискуссии по целевым </a:t>
            </a:r>
            <a:r>
              <a:rPr lang="ru-RU" sz="2000" dirty="0" smtClean="0"/>
              <a:t>показателям </a:t>
            </a:r>
            <a:r>
              <a:rPr lang="ru-RU" sz="2000" dirty="0"/>
              <a:t>ГА ООН на уровне стран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/>
              <a:t>Разработать/обновить </a:t>
            </a:r>
            <a:r>
              <a:rPr lang="ru-RU" sz="2000" dirty="0"/>
              <a:t>национальные стратегические планы по контролю за ТБ, принимая во внимание ориентиры ГА </a:t>
            </a:r>
            <a:r>
              <a:rPr lang="ru-RU" sz="2000" dirty="0" smtClean="0"/>
              <a:t>ООН </a:t>
            </a:r>
            <a:r>
              <a:rPr lang="ru-RU" sz="2000" dirty="0"/>
              <a:t>и собственные оценки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Оценить потребность и запланировать внутренние финансовые ресурсы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Скоординировать существующие и потенциальные программы </a:t>
            </a:r>
            <a:r>
              <a:rPr lang="ru-RU" sz="2000" dirty="0" smtClean="0"/>
              <a:t>в </a:t>
            </a:r>
            <a:r>
              <a:rPr lang="ru-RU" sz="2000" dirty="0"/>
              <a:t>соответствии с </a:t>
            </a:r>
            <a:r>
              <a:rPr lang="ru-RU" sz="2000" dirty="0" smtClean="0"/>
              <a:t>приоритетами и существующей помощью международных организаций (в частности, таких </a:t>
            </a:r>
            <a:r>
              <a:rPr lang="ru-RU" sz="2000" dirty="0"/>
              <a:t>как Глобальный фонд, </a:t>
            </a:r>
            <a:r>
              <a:rPr lang="en-US" sz="2000" dirty="0"/>
              <a:t>USAID)</a:t>
            </a:r>
          </a:p>
          <a:p>
            <a:endParaRPr lang="ru-RU" sz="20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7425"/>
            <a:ext cx="3048001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762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Глобальный Акселератор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USAID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для ликвидации туберкулеза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7950" y="1905000"/>
            <a:ext cx="5427769" cy="492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Объявлен Администратором </a:t>
            </a: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USAID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г-ом Марком Грином на  </a:t>
            </a:r>
            <a:r>
              <a:rPr lang="ru-RU" dirty="0">
                <a:solidFill>
                  <a:sysClr val="windowText" lastClr="000000"/>
                </a:solidFill>
                <a:latin typeface="+mn-lt"/>
              </a:rPr>
              <a:t>ГА ООН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по ТБ </a:t>
            </a:r>
          </a:p>
          <a:p>
            <a:pPr>
              <a:defRPr/>
            </a:pPr>
            <a:r>
              <a:rPr lang="ru-RU" dirty="0">
                <a:solidFill>
                  <a:sysClr val="windowText" lastClr="000000"/>
                </a:solidFill>
                <a:latin typeface="+mn-lt"/>
              </a:rPr>
              <a:t>Часть новой бизнес-модели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USAID, новый подход, н</a:t>
            </a:r>
            <a:r>
              <a:rPr lang="ru-RU" sz="1900" dirty="0" smtClean="0">
                <a:solidFill>
                  <a:sysClr val="windowText" lastClr="000000"/>
                </a:solidFill>
                <a:latin typeface="+mn-lt"/>
              </a:rPr>
              <a:t>аправленный на </a:t>
            </a:r>
            <a:r>
              <a:rPr lang="ru-RU" sz="1900" dirty="0">
                <a:solidFill>
                  <a:sysClr val="windowText" lastClr="000000"/>
                </a:solidFill>
                <a:latin typeface="+mn-lt"/>
              </a:rPr>
              <a:t>более эффективную и действенную борьбу USAID в ликвидации ТБ</a:t>
            </a:r>
            <a:endParaRPr lang="en-US" sz="1900" dirty="0">
              <a:latin typeface="+mn-lt"/>
            </a:endParaRPr>
          </a:p>
          <a:p>
            <a:pPr lvl="0"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Будет оказывать вклад в достижение </a:t>
            </a:r>
            <a:r>
              <a:rPr lang="ru-RU" dirty="0">
                <a:solidFill>
                  <a:sysClr val="windowText" lastClr="000000"/>
                </a:solidFill>
                <a:latin typeface="+mn-lt"/>
              </a:rPr>
              <a:t>цели ООН по лечению 40 миллионов человек к 2022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году</a:t>
            </a:r>
          </a:p>
          <a:p>
            <a:pPr lvl="0"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Деятельность по ТБ будет лучше </a:t>
            </a:r>
            <a:r>
              <a:rPr lang="ru-RU" dirty="0">
                <a:solidFill>
                  <a:sysClr val="windowText" lastClr="000000"/>
                </a:solidFill>
                <a:latin typeface="+mn-lt"/>
              </a:rPr>
              <a:t>согласовываться с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национальными партнерами и гражданским обществом для </a:t>
            </a:r>
            <a:r>
              <a:rPr lang="ru-RU" dirty="0">
                <a:solidFill>
                  <a:sysClr val="windowText" lastClr="000000"/>
                </a:solidFill>
                <a:latin typeface="+mn-lt"/>
              </a:rPr>
              <a:t>достижения </a:t>
            </a:r>
            <a:r>
              <a:rPr lang="ru-RU" dirty="0" smtClean="0">
                <a:solidFill>
                  <a:sysClr val="windowText" lastClr="000000"/>
                </a:solidFill>
                <a:latin typeface="+mn-lt"/>
              </a:rPr>
              <a:t>результатов на уровне стран и глобальной цели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r="39381"/>
          <a:stretch/>
        </p:blipFill>
        <p:spPr bwMode="auto">
          <a:xfrm>
            <a:off x="5715000" y="2035409"/>
            <a:ext cx="2762656" cy="246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4602540"/>
            <a:ext cx="3359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 smtClean="0">
                <a:solidFill>
                  <a:schemeClr val="tx2"/>
                </a:solidFill>
                <a:latin typeface="Gill Sans MT"/>
              </a:rPr>
              <a:t>Акселератор будет направлен на местные решения, </a:t>
            </a:r>
            <a:r>
              <a:rPr lang="ru-RU" sz="1400" i="1" dirty="0">
                <a:solidFill>
                  <a:schemeClr val="tx2"/>
                </a:solidFill>
                <a:latin typeface="Gill Sans MT"/>
              </a:rPr>
              <a:t>которые </a:t>
            </a:r>
            <a:r>
              <a:rPr lang="ru-RU" sz="1400" i="1" dirty="0" smtClean="0">
                <a:solidFill>
                  <a:schemeClr val="tx2"/>
                </a:solidFill>
                <a:latin typeface="Gill Sans MT"/>
              </a:rPr>
              <a:t>будут адаптировать меры </a:t>
            </a:r>
            <a:r>
              <a:rPr lang="en-US" sz="1400" i="1" dirty="0" smtClean="0">
                <a:solidFill>
                  <a:schemeClr val="tx2"/>
                </a:solidFill>
                <a:latin typeface="Gill Sans MT"/>
              </a:rPr>
              <a:t>USAID</a:t>
            </a:r>
            <a:r>
              <a:rPr lang="ru-RU" sz="1400" i="1" dirty="0" smtClean="0">
                <a:solidFill>
                  <a:schemeClr val="tx2"/>
                </a:solidFill>
                <a:latin typeface="Gill Sans MT"/>
              </a:rPr>
              <a:t> по борьбе с ТБ к нуждам пациентов </a:t>
            </a:r>
            <a:r>
              <a:rPr lang="ru-RU" sz="1400" i="1" dirty="0">
                <a:solidFill>
                  <a:schemeClr val="tx2"/>
                </a:solidFill>
                <a:latin typeface="Gill Sans MT"/>
              </a:rPr>
              <a:t>и </a:t>
            </a:r>
            <a:r>
              <a:rPr lang="ru-RU" sz="1400" i="1" dirty="0" smtClean="0">
                <a:solidFill>
                  <a:schemeClr val="tx2"/>
                </a:solidFill>
                <a:latin typeface="Gill Sans MT"/>
              </a:rPr>
              <a:t>общин </a:t>
            </a:r>
            <a:r>
              <a:rPr lang="ru-RU" sz="1400" i="1" dirty="0">
                <a:solidFill>
                  <a:schemeClr val="tx2"/>
                </a:solidFill>
                <a:latin typeface="Gill Sans MT"/>
              </a:rPr>
              <a:t>для удовлетворения потребностей в диагностике, лечении и профилактике, стигмы и дискриминации.</a:t>
            </a:r>
            <a:endParaRPr lang="en-US" sz="1400" i="1" dirty="0">
              <a:solidFill>
                <a:schemeClr val="tx2"/>
              </a:solidFill>
              <a:latin typeface="Gill Sans MT"/>
            </a:endParaRPr>
          </a:p>
        </p:txBody>
      </p:sp>
      <p:pic>
        <p:nvPicPr>
          <p:cNvPr id="7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671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Совещание Высокого Уровня Генеральной Ассамблеи ООН по ликвидации туберкулёза  26 сентября, 2018</vt:lpstr>
      <vt:lpstr>Совещание Высокого Уровня </vt:lpstr>
      <vt:lpstr>Цели Совещания Высокого Уровня ООН</vt:lpstr>
      <vt:lpstr>PowerPoint Presentation</vt:lpstr>
      <vt:lpstr>Глобальный план по ликвидации туберкулеза 2016-2020  Глобальные целевые ориентиры: 90-(90)-90 </vt:lpstr>
      <vt:lpstr>Последующие шаги по итогам совещания Генеральной Ассамблеи ООН по туберкулезу</vt:lpstr>
      <vt:lpstr>Последующие шаги по итогам совещания высокого уровня ГА ООН по туберкулезу</vt:lpstr>
      <vt:lpstr>Следующие шаги на уровне стран</vt:lpstr>
      <vt:lpstr>Глобальный Акселератор USAID для ликвидации туберкулеза</vt:lpstr>
      <vt:lpstr>СПАСИБО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HEO TB Portfolio Mission Director Review</dc:title>
  <dc:creator>USAID</dc:creator>
  <cp:lastModifiedBy>Makhmudova, Sholpan</cp:lastModifiedBy>
  <cp:revision>78</cp:revision>
  <cp:lastPrinted>2019-05-13T09:49:42Z</cp:lastPrinted>
  <dcterms:created xsi:type="dcterms:W3CDTF">2018-01-17T03:16:54Z</dcterms:created>
  <dcterms:modified xsi:type="dcterms:W3CDTF">2019-05-15T06:13:01Z</dcterms:modified>
</cp:coreProperties>
</file>