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 id="2147483744" r:id="rId3"/>
    <p:sldMasterId id="2147483972" r:id="rId4"/>
  </p:sldMasterIdLst>
  <p:notesMasterIdLst>
    <p:notesMasterId r:id="rId23"/>
  </p:notesMasterIdLst>
  <p:sldIdLst>
    <p:sldId id="256" r:id="rId5"/>
    <p:sldId id="339" r:id="rId6"/>
    <p:sldId id="316" r:id="rId7"/>
    <p:sldId id="317" r:id="rId8"/>
    <p:sldId id="320" r:id="rId9"/>
    <p:sldId id="321" r:id="rId10"/>
    <p:sldId id="322" r:id="rId11"/>
    <p:sldId id="324" r:id="rId12"/>
    <p:sldId id="319" r:id="rId13"/>
    <p:sldId id="313" r:id="rId14"/>
    <p:sldId id="330" r:id="rId15"/>
    <p:sldId id="332" r:id="rId16"/>
    <p:sldId id="331" r:id="rId17"/>
    <p:sldId id="333" r:id="rId18"/>
    <p:sldId id="294" r:id="rId19"/>
    <p:sldId id="335" r:id="rId20"/>
    <p:sldId id="337" r:id="rId21"/>
    <p:sldId id="33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4646"/>
    <a:srgbClr val="E3E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ur Abusseitova" userId="a1fb3e91-84aa-40e9-8ec4-dcc58800c461" providerId="ADAL" clId="{AB9E6ACF-C634-4391-A9AD-BD45139E1D2E}"/>
    <pc:docChg chg="modSld">
      <pc:chgData name="Ainur Abusseitova" userId="a1fb3e91-84aa-40e9-8ec4-dcc58800c461" providerId="ADAL" clId="{AB9E6ACF-C634-4391-A9AD-BD45139E1D2E}" dt="2021-01-22T05:19:01.148" v="35" actId="20577"/>
      <pc:docMkLst>
        <pc:docMk/>
      </pc:docMkLst>
      <pc:sldChg chg="modSp mod">
        <pc:chgData name="Ainur Abusseitova" userId="a1fb3e91-84aa-40e9-8ec4-dcc58800c461" providerId="ADAL" clId="{AB9E6ACF-C634-4391-A9AD-BD45139E1D2E}" dt="2021-01-22T04:35:43.020" v="1" actId="20577"/>
        <pc:sldMkLst>
          <pc:docMk/>
          <pc:sldMk cId="535919682" sldId="316"/>
        </pc:sldMkLst>
        <pc:spChg chg="mod">
          <ac:chgData name="Ainur Abusseitova" userId="a1fb3e91-84aa-40e9-8ec4-dcc58800c461" providerId="ADAL" clId="{AB9E6ACF-C634-4391-A9AD-BD45139E1D2E}" dt="2021-01-22T04:35:43.020" v="1" actId="20577"/>
          <ac:spMkLst>
            <pc:docMk/>
            <pc:sldMk cId="535919682" sldId="316"/>
            <ac:spMk id="3" creationId="{00000000-0000-0000-0000-000000000000}"/>
          </ac:spMkLst>
        </pc:spChg>
      </pc:sldChg>
      <pc:sldChg chg="modSp mod">
        <pc:chgData name="Ainur Abusseitova" userId="a1fb3e91-84aa-40e9-8ec4-dcc58800c461" providerId="ADAL" clId="{AB9E6ACF-C634-4391-A9AD-BD45139E1D2E}" dt="2021-01-22T04:37:53.232" v="7" actId="20577"/>
        <pc:sldMkLst>
          <pc:docMk/>
          <pc:sldMk cId="3002871552" sldId="317"/>
        </pc:sldMkLst>
        <pc:spChg chg="mod">
          <ac:chgData name="Ainur Abusseitova" userId="a1fb3e91-84aa-40e9-8ec4-dcc58800c461" providerId="ADAL" clId="{AB9E6ACF-C634-4391-A9AD-BD45139E1D2E}" dt="2021-01-22T04:37:53.232" v="7" actId="20577"/>
          <ac:spMkLst>
            <pc:docMk/>
            <pc:sldMk cId="3002871552" sldId="317"/>
            <ac:spMk id="3" creationId="{00000000-0000-0000-0000-000000000000}"/>
          </ac:spMkLst>
        </pc:spChg>
      </pc:sldChg>
      <pc:sldChg chg="modSp mod">
        <pc:chgData name="Ainur Abusseitova" userId="a1fb3e91-84aa-40e9-8ec4-dcc58800c461" providerId="ADAL" clId="{AB9E6ACF-C634-4391-A9AD-BD45139E1D2E}" dt="2021-01-22T04:59:50.838" v="34" actId="20577"/>
        <pc:sldMkLst>
          <pc:docMk/>
          <pc:sldMk cId="3733781403" sldId="319"/>
        </pc:sldMkLst>
        <pc:spChg chg="mod">
          <ac:chgData name="Ainur Abusseitova" userId="a1fb3e91-84aa-40e9-8ec4-dcc58800c461" providerId="ADAL" clId="{AB9E6ACF-C634-4391-A9AD-BD45139E1D2E}" dt="2021-01-22T04:59:50.838" v="34" actId="20577"/>
          <ac:spMkLst>
            <pc:docMk/>
            <pc:sldMk cId="3733781403" sldId="319"/>
            <ac:spMk id="3" creationId="{00000000-0000-0000-0000-000000000000}"/>
          </ac:spMkLst>
        </pc:spChg>
      </pc:sldChg>
      <pc:sldChg chg="modSp mod">
        <pc:chgData name="Ainur Abusseitova" userId="a1fb3e91-84aa-40e9-8ec4-dcc58800c461" providerId="ADAL" clId="{AB9E6ACF-C634-4391-A9AD-BD45139E1D2E}" dt="2021-01-22T04:39:40.301" v="14" actId="20577"/>
        <pc:sldMkLst>
          <pc:docMk/>
          <pc:sldMk cId="3308800570" sldId="320"/>
        </pc:sldMkLst>
        <pc:spChg chg="mod">
          <ac:chgData name="Ainur Abusseitova" userId="a1fb3e91-84aa-40e9-8ec4-dcc58800c461" providerId="ADAL" clId="{AB9E6ACF-C634-4391-A9AD-BD45139E1D2E}" dt="2021-01-22T04:39:40.301" v="14" actId="20577"/>
          <ac:spMkLst>
            <pc:docMk/>
            <pc:sldMk cId="3308800570" sldId="320"/>
            <ac:spMk id="3" creationId="{00000000-0000-0000-0000-000000000000}"/>
          </ac:spMkLst>
        </pc:spChg>
      </pc:sldChg>
      <pc:sldChg chg="modSp mod">
        <pc:chgData name="Ainur Abusseitova" userId="a1fb3e91-84aa-40e9-8ec4-dcc58800c461" providerId="ADAL" clId="{AB9E6ACF-C634-4391-A9AD-BD45139E1D2E}" dt="2021-01-22T04:44:04.374" v="21" actId="20577"/>
        <pc:sldMkLst>
          <pc:docMk/>
          <pc:sldMk cId="2634222020" sldId="321"/>
        </pc:sldMkLst>
        <pc:spChg chg="mod">
          <ac:chgData name="Ainur Abusseitova" userId="a1fb3e91-84aa-40e9-8ec4-dcc58800c461" providerId="ADAL" clId="{AB9E6ACF-C634-4391-A9AD-BD45139E1D2E}" dt="2021-01-22T04:44:04.374" v="21" actId="20577"/>
          <ac:spMkLst>
            <pc:docMk/>
            <pc:sldMk cId="2634222020" sldId="321"/>
            <ac:spMk id="4" creationId="{00000000-0000-0000-0000-000000000000}"/>
          </ac:spMkLst>
        </pc:spChg>
      </pc:sldChg>
      <pc:sldChg chg="modSp mod">
        <pc:chgData name="Ainur Abusseitova" userId="a1fb3e91-84aa-40e9-8ec4-dcc58800c461" providerId="ADAL" clId="{AB9E6ACF-C634-4391-A9AD-BD45139E1D2E}" dt="2021-01-22T04:45:45.522" v="25" actId="20577"/>
        <pc:sldMkLst>
          <pc:docMk/>
          <pc:sldMk cId="1858431963" sldId="322"/>
        </pc:sldMkLst>
        <pc:spChg chg="mod">
          <ac:chgData name="Ainur Abusseitova" userId="a1fb3e91-84aa-40e9-8ec4-dcc58800c461" providerId="ADAL" clId="{AB9E6ACF-C634-4391-A9AD-BD45139E1D2E}" dt="2021-01-22T04:45:45.522" v="25" actId="20577"/>
          <ac:spMkLst>
            <pc:docMk/>
            <pc:sldMk cId="1858431963" sldId="322"/>
            <ac:spMk id="3" creationId="{00000000-0000-0000-0000-000000000000}"/>
          </ac:spMkLst>
        </pc:spChg>
      </pc:sldChg>
      <pc:sldChg chg="modSp mod">
        <pc:chgData name="Ainur Abusseitova" userId="a1fb3e91-84aa-40e9-8ec4-dcc58800c461" providerId="ADAL" clId="{AB9E6ACF-C634-4391-A9AD-BD45139E1D2E}" dt="2021-01-22T05:19:01.148" v="35" actId="20577"/>
        <pc:sldMkLst>
          <pc:docMk/>
          <pc:sldMk cId="1471928363" sldId="333"/>
        </pc:sldMkLst>
        <pc:spChg chg="mod">
          <ac:chgData name="Ainur Abusseitova" userId="a1fb3e91-84aa-40e9-8ec4-dcc58800c461" providerId="ADAL" clId="{AB9E6ACF-C634-4391-A9AD-BD45139E1D2E}" dt="2021-01-22T05:19:01.148" v="35" actId="20577"/>
          <ac:spMkLst>
            <pc:docMk/>
            <pc:sldMk cId="1471928363" sldId="333"/>
            <ac:spMk id="6" creationId="{00000000-0000-0000-0000-000000000000}"/>
          </ac:spMkLst>
        </pc:spChg>
      </pc:sldChg>
    </pc:docChg>
  </pc:docChgLst>
  <pc:docChgLst>
    <pc:chgData name="Ryssaldy Demeuova" userId="1b36aab8-03ea-4a7c-9005-27f2602792bf" providerId="ADAL" clId="{A93F9F04-DAB8-470A-948C-37AFB3ADAD24}"/>
    <pc:docChg chg="modSld">
      <pc:chgData name="Ryssaldy Demeuova" userId="1b36aab8-03ea-4a7c-9005-27f2602792bf" providerId="ADAL" clId="{A93F9F04-DAB8-470A-948C-37AFB3ADAD24}" dt="2021-01-27T12:30:31.971" v="0" actId="6549"/>
      <pc:docMkLst>
        <pc:docMk/>
      </pc:docMkLst>
      <pc:sldChg chg="modSp mod">
        <pc:chgData name="Ryssaldy Demeuova" userId="1b36aab8-03ea-4a7c-9005-27f2602792bf" providerId="ADAL" clId="{A93F9F04-DAB8-470A-948C-37AFB3ADAD24}" dt="2021-01-27T12:30:31.971" v="0" actId="6549"/>
        <pc:sldMkLst>
          <pc:docMk/>
          <pc:sldMk cId="3286929475" sldId="256"/>
        </pc:sldMkLst>
        <pc:spChg chg="mod">
          <ac:chgData name="Ryssaldy Demeuova" userId="1b36aab8-03ea-4a7c-9005-27f2602792bf" providerId="ADAL" clId="{A93F9F04-DAB8-470A-948C-37AFB3ADAD24}" dt="2021-01-27T12:30:31.971" v="0" actId="6549"/>
          <ac:spMkLst>
            <pc:docMk/>
            <pc:sldMk cId="3286929475"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B7502-BAF2-4C1F-9419-832A5EDE81F5}" type="datetimeFigureOut">
              <a:rPr lang="ru-RU" smtClean="0"/>
              <a:t>27.01.2021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EA936-1A63-41BE-BAB2-A7749F8A3D09}" type="slidenum">
              <a:rPr lang="ru-RU" smtClean="0"/>
              <a:t>‹#›</a:t>
            </a:fld>
            <a:endParaRPr lang="ru-RU"/>
          </a:p>
        </p:txBody>
      </p:sp>
    </p:spTree>
    <p:extLst>
      <p:ext uri="{BB962C8B-B14F-4D97-AF65-F5344CB8AC3E}">
        <p14:creationId xmlns:p14="http://schemas.microsoft.com/office/powerpoint/2010/main" val="98908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A8786FB-B4AE-4DD4-850D-5CA9BEFA3A70}"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149763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8786FB-B4AE-4DD4-850D-5CA9BEFA3A70}"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21542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8786FB-B4AE-4DD4-850D-5CA9BEFA3A70}"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13968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166527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Изображение"/>
          <p:cNvSpPr>
            <a:spLocks noGrp="1"/>
          </p:cNvSpPr>
          <p:nvPr>
            <p:ph type="pic" sz="half" idx="13"/>
          </p:nvPr>
        </p:nvSpPr>
        <p:spPr>
          <a:xfrm>
            <a:off x="6298406" y="1821657"/>
            <a:ext cx="5000625" cy="4420195"/>
          </a:xfrm>
          <a:prstGeom prst="rect">
            <a:avLst/>
          </a:prstGeom>
        </p:spPr>
        <p:txBody>
          <a:bodyPr lIns="68881" tIns="34440" rIns="68881" bIns="34440" anchor="t">
            <a:noAutofit/>
          </a:bodyPr>
          <a:lstStyle/>
          <a:p>
            <a:r>
              <a:rPr lang="ru-RU"/>
              <a:t>Вставка рисунка</a:t>
            </a:r>
            <a:endParaRPr/>
          </a:p>
        </p:txBody>
      </p:sp>
      <p:sp>
        <p:nvSpPr>
          <p:cNvPr id="66" name="Текст заголовка"/>
          <p:cNvSpPr txBox="1">
            <a:spLocks noGrp="1"/>
          </p:cNvSpPr>
          <p:nvPr>
            <p:ph type="title"/>
          </p:nvPr>
        </p:nvSpPr>
        <p:spPr>
          <a:prstGeom prst="rect">
            <a:avLst/>
          </a:prstGeom>
        </p:spPr>
        <p:txBody>
          <a:bodyPr/>
          <a:lstStyle/>
          <a:p>
            <a:r>
              <a:rPr lang="ru-RU"/>
              <a:t>Образец заголовка</a:t>
            </a:r>
            <a:endParaRPr/>
          </a:p>
        </p:txBody>
      </p:sp>
      <p:sp>
        <p:nvSpPr>
          <p:cNvPr id="67" name="Уровень текста 1…"/>
          <p:cNvSpPr txBox="1">
            <a:spLocks noGrp="1"/>
          </p:cNvSpPr>
          <p:nvPr>
            <p:ph type="body" sz="half" idx="1"/>
          </p:nvPr>
        </p:nvSpPr>
        <p:spPr>
          <a:xfrm>
            <a:off x="892970" y="1821657"/>
            <a:ext cx="5000625" cy="4420195"/>
          </a:xfrm>
          <a:prstGeom prst="rect">
            <a:avLst/>
          </a:prstGeom>
        </p:spPr>
        <p:txBody>
          <a:bodyPr/>
          <a:lstStyle>
            <a:lvl1pPr marL="258307" indent="-258307">
              <a:spcBef>
                <a:spcPts val="2411"/>
              </a:spcBef>
              <a:defRPr sz="2100"/>
            </a:lvl1pPr>
            <a:lvl2pPr marL="516613" indent="-258307">
              <a:spcBef>
                <a:spcPts val="2411"/>
              </a:spcBef>
              <a:defRPr sz="2100"/>
            </a:lvl2pPr>
            <a:lvl3pPr marL="774920" indent="-258307">
              <a:spcBef>
                <a:spcPts val="2411"/>
              </a:spcBef>
              <a:defRPr sz="2100"/>
            </a:lvl3pPr>
            <a:lvl4pPr marL="1033226" indent="-258307">
              <a:spcBef>
                <a:spcPts val="2411"/>
              </a:spcBef>
              <a:defRPr sz="2100"/>
            </a:lvl4pPr>
            <a:lvl5pPr marL="1291533" indent="-258307">
              <a:spcBef>
                <a:spcPts val="2411"/>
              </a:spcBef>
              <a:defRPr sz="21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68" name="Номер слайда"/>
          <p:cNvSpPr txBox="1">
            <a:spLocks noGrp="1"/>
          </p:cNvSpPr>
          <p:nvPr>
            <p:ph type="sldNum" sz="quarter" idx="2"/>
          </p:nvPr>
        </p:nvSpPr>
        <p:spPr>
          <a:xfrm>
            <a:off x="5933330" y="6536531"/>
            <a:ext cx="318993" cy="241102"/>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7578604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37412392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a:t>Образец текста</a:t>
            </a:r>
          </a:p>
        </p:txBody>
      </p:sp>
    </p:spTree>
    <p:extLst>
      <p:ext uri="{BB962C8B-B14F-4D97-AF65-F5344CB8AC3E}">
        <p14:creationId xmlns:p14="http://schemas.microsoft.com/office/powerpoint/2010/main" val="22969885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63223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930313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393354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0715490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8786FB-B4AE-4DD4-850D-5CA9BEFA3A70}"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313718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5792227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5386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295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061065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ru-RU"/>
              <a:t>Образец текста</a:t>
            </a:r>
          </a:p>
        </p:txBody>
      </p:sp>
    </p:spTree>
    <p:extLst>
      <p:ext uri="{BB962C8B-B14F-4D97-AF65-F5344CB8AC3E}">
        <p14:creationId xmlns:p14="http://schemas.microsoft.com/office/powerpoint/2010/main" val="26109431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a:t>Образец текста</a:t>
            </a:r>
          </a:p>
        </p:txBody>
      </p:sp>
    </p:spTree>
    <p:extLst>
      <p:ext uri="{BB962C8B-B14F-4D97-AF65-F5344CB8AC3E}">
        <p14:creationId xmlns:p14="http://schemas.microsoft.com/office/powerpoint/2010/main" val="301726492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a:t>Образец текста</a:t>
            </a:r>
          </a:p>
        </p:txBody>
      </p:sp>
    </p:spTree>
    <p:extLst>
      <p:ext uri="{BB962C8B-B14F-4D97-AF65-F5344CB8AC3E}">
        <p14:creationId xmlns:p14="http://schemas.microsoft.com/office/powerpoint/2010/main" val="354859780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000" y="533400"/>
            <a:ext cx="10261600" cy="664797"/>
          </a:xfrm>
        </p:spPr>
        <p:txBody>
          <a:bodyPr/>
          <a:lstStyle/>
          <a:p>
            <a:r>
              <a:rPr lang="ru-RU"/>
              <a:t>Образец заголовка</a:t>
            </a:r>
          </a:p>
        </p:txBody>
      </p:sp>
      <p:sp>
        <p:nvSpPr>
          <p:cNvPr id="3" name="Содержимое 2"/>
          <p:cNvSpPr>
            <a:spLocks noGrp="1"/>
          </p:cNvSpPr>
          <p:nvPr>
            <p:ph sz="half" idx="1"/>
          </p:nvPr>
        </p:nvSpPr>
        <p:spPr>
          <a:xfrm>
            <a:off x="10160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2484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248400" y="40005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1016000" y="6391275"/>
            <a:ext cx="2743200" cy="457200"/>
          </a:xfrm>
          <a:prstGeom prst="rect">
            <a:avLst/>
          </a:prstGeom>
        </p:spPr>
        <p:txBody>
          <a:bodyPr/>
          <a:lstStyle>
            <a:lvl1pPr fontAlgn="auto">
              <a:spcBef>
                <a:spcPts val="0"/>
              </a:spcBef>
              <a:spcAft>
                <a:spcPts val="0"/>
              </a:spcAft>
              <a:defRPr>
                <a:latin typeface="+mn-lt"/>
                <a:cs typeface="+mn-cs"/>
              </a:defRPr>
            </a:lvl1pPr>
          </a:lstStyle>
          <a:p>
            <a:pPr>
              <a:defRPr/>
            </a:pPr>
            <a:fld id="{011D1319-2AB2-4CCC-8079-9AF0315A5478}" type="datetime1">
              <a:rPr lang="fr-CH">
                <a:solidFill>
                  <a:srgbClr val="FFFFFF"/>
                </a:solidFill>
              </a:rPr>
              <a:pPr>
                <a:defRPr/>
              </a:pPr>
              <a:t>27.01.2021</a:t>
            </a:fld>
            <a:endParaRPr lang="fr-CH">
              <a:solidFill>
                <a:srgbClr val="FFFFFF"/>
              </a:solidFill>
            </a:endParaRPr>
          </a:p>
        </p:txBody>
      </p:sp>
      <p:sp>
        <p:nvSpPr>
          <p:cNvPr id="7" name="Нижний колонтитул 6"/>
          <p:cNvSpPr>
            <a:spLocks noGrp="1"/>
          </p:cNvSpPr>
          <p:nvPr>
            <p:ph type="ftr" sz="quarter" idx="11"/>
          </p:nvPr>
        </p:nvSpPr>
        <p:spPr>
          <a:xfrm>
            <a:off x="4470400" y="6403975"/>
            <a:ext cx="3860800" cy="457200"/>
          </a:xfrm>
          <a:prstGeom prst="rect">
            <a:avLst/>
          </a:prstGeom>
        </p:spPr>
        <p:txBody>
          <a:bodyPr/>
          <a:lstStyle>
            <a:lvl1pPr fontAlgn="auto">
              <a:spcBef>
                <a:spcPts val="0"/>
              </a:spcBef>
              <a:spcAft>
                <a:spcPts val="0"/>
              </a:spcAft>
              <a:defRPr>
                <a:latin typeface="+mn-lt"/>
                <a:cs typeface="+mn-cs"/>
              </a:defRPr>
            </a:lvl1pPr>
          </a:lstStyle>
          <a:p>
            <a:pPr>
              <a:defRPr/>
            </a:pPr>
            <a:endParaRPr lang="fr-CH">
              <a:solidFill>
                <a:srgbClr val="FFFFFF"/>
              </a:solidFill>
            </a:endParaRPr>
          </a:p>
        </p:txBody>
      </p:sp>
      <p:sp>
        <p:nvSpPr>
          <p:cNvPr id="8" name="Номер слайда 7"/>
          <p:cNvSpPr>
            <a:spLocks noGrp="1"/>
          </p:cNvSpPr>
          <p:nvPr>
            <p:ph type="sldNum" sz="quarter" idx="12"/>
          </p:nvPr>
        </p:nvSpPr>
        <p:spPr>
          <a:xfrm>
            <a:off x="9144000" y="64008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fontAlgn="base">
              <a:spcBef>
                <a:spcPct val="0"/>
              </a:spcBef>
              <a:spcAft>
                <a:spcPct val="0"/>
              </a:spcAft>
            </a:pPr>
            <a:fld id="{2A11373A-C08E-4866-A833-3DDC30A5FCCC}" type="slidenum">
              <a:rPr lang="fr-CH" altLang="ru-RU">
                <a:solidFill>
                  <a:srgbClr val="FFFFFF"/>
                </a:solidFill>
                <a:cs typeface="Arial" panose="020B0604020202020204" pitchFamily="34" charset="0"/>
              </a:rPr>
              <a:pPr fontAlgn="base">
                <a:spcBef>
                  <a:spcPct val="0"/>
                </a:spcBef>
                <a:spcAft>
                  <a:spcPct val="0"/>
                </a:spcAft>
              </a:pPr>
              <a:t>‹#›</a:t>
            </a:fld>
            <a:endParaRPr lang="fr-CH" altLang="ru-RU">
              <a:solidFill>
                <a:srgbClr val="FFFFFF"/>
              </a:solidFill>
              <a:cs typeface="Arial" panose="020B0604020202020204" pitchFamily="34" charset="0"/>
            </a:endParaRPr>
          </a:p>
        </p:txBody>
      </p:sp>
    </p:spTree>
    <p:extLst>
      <p:ext uri="{BB962C8B-B14F-4D97-AF65-F5344CB8AC3E}">
        <p14:creationId xmlns:p14="http://schemas.microsoft.com/office/powerpoint/2010/main" val="2558996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016000" y="533400"/>
            <a:ext cx="10261600" cy="664797"/>
          </a:xfrm>
        </p:spPr>
        <p:txBody>
          <a:bodyPr/>
          <a:lstStyle/>
          <a:p>
            <a:r>
              <a:rPr lang="ru-RU"/>
              <a:t>Образец заголовка</a:t>
            </a:r>
          </a:p>
        </p:txBody>
      </p:sp>
      <p:sp>
        <p:nvSpPr>
          <p:cNvPr id="3" name="Содержимое 2"/>
          <p:cNvSpPr>
            <a:spLocks noGrp="1"/>
          </p:cNvSpPr>
          <p:nvPr>
            <p:ph sz="quarter" idx="1"/>
          </p:nvPr>
        </p:nvSpPr>
        <p:spPr>
          <a:xfrm>
            <a:off x="10160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2484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1016000" y="40005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248400" y="40005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1016000" y="6391275"/>
            <a:ext cx="2743200" cy="457200"/>
          </a:xfrm>
          <a:prstGeom prst="rect">
            <a:avLst/>
          </a:prstGeom>
        </p:spPr>
        <p:txBody>
          <a:bodyPr/>
          <a:lstStyle>
            <a:lvl1pPr fontAlgn="auto">
              <a:spcBef>
                <a:spcPts val="0"/>
              </a:spcBef>
              <a:spcAft>
                <a:spcPts val="0"/>
              </a:spcAft>
              <a:defRPr>
                <a:latin typeface="+mn-lt"/>
                <a:cs typeface="+mn-cs"/>
              </a:defRPr>
            </a:lvl1pPr>
          </a:lstStyle>
          <a:p>
            <a:pPr>
              <a:defRPr/>
            </a:pPr>
            <a:fld id="{5DE156F0-1A25-469D-83D6-88DA746A9E3A}" type="datetime1">
              <a:rPr lang="fr-CH">
                <a:solidFill>
                  <a:srgbClr val="FFFFFF"/>
                </a:solidFill>
              </a:rPr>
              <a:pPr>
                <a:defRPr/>
              </a:pPr>
              <a:t>27.01.2021</a:t>
            </a:fld>
            <a:endParaRPr lang="fr-CH">
              <a:solidFill>
                <a:srgbClr val="FFFFFF"/>
              </a:solidFill>
            </a:endParaRPr>
          </a:p>
        </p:txBody>
      </p:sp>
      <p:sp>
        <p:nvSpPr>
          <p:cNvPr id="8" name="Нижний колонтитул 7"/>
          <p:cNvSpPr>
            <a:spLocks noGrp="1"/>
          </p:cNvSpPr>
          <p:nvPr>
            <p:ph type="ftr" sz="quarter" idx="11"/>
          </p:nvPr>
        </p:nvSpPr>
        <p:spPr>
          <a:xfrm>
            <a:off x="4470400" y="6403975"/>
            <a:ext cx="3860800" cy="457200"/>
          </a:xfrm>
          <a:prstGeom prst="rect">
            <a:avLst/>
          </a:prstGeom>
        </p:spPr>
        <p:txBody>
          <a:bodyPr/>
          <a:lstStyle>
            <a:lvl1pPr fontAlgn="auto">
              <a:spcBef>
                <a:spcPts val="0"/>
              </a:spcBef>
              <a:spcAft>
                <a:spcPts val="0"/>
              </a:spcAft>
              <a:defRPr>
                <a:latin typeface="+mn-lt"/>
                <a:cs typeface="+mn-cs"/>
              </a:defRPr>
            </a:lvl1pPr>
          </a:lstStyle>
          <a:p>
            <a:pPr>
              <a:defRPr/>
            </a:pPr>
            <a:endParaRPr lang="fr-CH">
              <a:solidFill>
                <a:srgbClr val="FFFFFF"/>
              </a:solidFill>
            </a:endParaRPr>
          </a:p>
        </p:txBody>
      </p:sp>
      <p:sp>
        <p:nvSpPr>
          <p:cNvPr id="9" name="Номер слайда 8"/>
          <p:cNvSpPr>
            <a:spLocks noGrp="1"/>
          </p:cNvSpPr>
          <p:nvPr>
            <p:ph type="sldNum" sz="quarter" idx="12"/>
          </p:nvPr>
        </p:nvSpPr>
        <p:spPr>
          <a:xfrm>
            <a:off x="9144000" y="64008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fontAlgn="base">
              <a:spcBef>
                <a:spcPct val="0"/>
              </a:spcBef>
              <a:spcAft>
                <a:spcPct val="0"/>
              </a:spcAft>
            </a:pPr>
            <a:fld id="{8E33BBB4-1E6B-46AE-8D58-DA9C5A41CB28}" type="slidenum">
              <a:rPr lang="fr-CH" altLang="ru-RU">
                <a:solidFill>
                  <a:srgbClr val="FFFFFF"/>
                </a:solidFill>
                <a:cs typeface="Arial" panose="020B0604020202020204" pitchFamily="34" charset="0"/>
              </a:rPr>
              <a:pPr fontAlgn="base">
                <a:spcBef>
                  <a:spcPct val="0"/>
                </a:spcBef>
                <a:spcAft>
                  <a:spcPct val="0"/>
                </a:spcAft>
              </a:pPr>
              <a:t>‹#›</a:t>
            </a:fld>
            <a:endParaRPr lang="fr-CH" altLang="ru-RU">
              <a:solidFill>
                <a:srgbClr val="FFFFFF"/>
              </a:solidFill>
              <a:cs typeface="Arial" panose="020B0604020202020204" pitchFamily="34" charset="0"/>
            </a:endParaRPr>
          </a:p>
        </p:txBody>
      </p:sp>
    </p:spTree>
    <p:extLst>
      <p:ext uri="{BB962C8B-B14F-4D97-AF65-F5344CB8AC3E}">
        <p14:creationId xmlns:p14="http://schemas.microsoft.com/office/powerpoint/2010/main" val="3403928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016000" y="533400"/>
            <a:ext cx="102616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1016000" y="6391275"/>
            <a:ext cx="2743200" cy="457200"/>
          </a:xfrm>
          <a:prstGeom prst="rect">
            <a:avLst/>
          </a:prstGeom>
        </p:spPr>
        <p:txBody>
          <a:bodyPr/>
          <a:lstStyle>
            <a:lvl1pPr fontAlgn="auto">
              <a:spcBef>
                <a:spcPts val="0"/>
              </a:spcBef>
              <a:spcAft>
                <a:spcPts val="0"/>
              </a:spcAft>
              <a:defRPr>
                <a:latin typeface="+mn-lt"/>
                <a:cs typeface="+mn-cs"/>
              </a:defRPr>
            </a:lvl1pPr>
          </a:lstStyle>
          <a:p>
            <a:pPr>
              <a:defRPr/>
            </a:pPr>
            <a:fld id="{2CC9D6DE-B219-48CF-A2CA-1B932D7AB18D}" type="datetime1">
              <a:rPr lang="fr-CH">
                <a:solidFill>
                  <a:srgbClr val="FFFFFF"/>
                </a:solidFill>
              </a:rPr>
              <a:pPr>
                <a:defRPr/>
              </a:pPr>
              <a:t>27.01.2021</a:t>
            </a:fld>
            <a:endParaRPr lang="fr-CH">
              <a:solidFill>
                <a:srgbClr val="FFFFFF"/>
              </a:solidFill>
            </a:endParaRPr>
          </a:p>
        </p:txBody>
      </p:sp>
      <p:sp>
        <p:nvSpPr>
          <p:cNvPr id="4" name="Нижний колонтитул 3"/>
          <p:cNvSpPr>
            <a:spLocks noGrp="1"/>
          </p:cNvSpPr>
          <p:nvPr>
            <p:ph type="ftr" sz="quarter" idx="11"/>
          </p:nvPr>
        </p:nvSpPr>
        <p:spPr>
          <a:xfrm>
            <a:off x="4470400" y="6403975"/>
            <a:ext cx="3860800" cy="457200"/>
          </a:xfrm>
          <a:prstGeom prst="rect">
            <a:avLst/>
          </a:prstGeom>
        </p:spPr>
        <p:txBody>
          <a:bodyPr/>
          <a:lstStyle>
            <a:lvl1pPr fontAlgn="auto">
              <a:spcBef>
                <a:spcPts val="0"/>
              </a:spcBef>
              <a:spcAft>
                <a:spcPts val="0"/>
              </a:spcAft>
              <a:defRPr>
                <a:latin typeface="+mn-lt"/>
                <a:cs typeface="+mn-cs"/>
              </a:defRPr>
            </a:lvl1pPr>
          </a:lstStyle>
          <a:p>
            <a:pPr>
              <a:defRPr/>
            </a:pPr>
            <a:endParaRPr lang="fr-CH">
              <a:solidFill>
                <a:srgbClr val="FFFFFF"/>
              </a:solidFill>
            </a:endParaRPr>
          </a:p>
        </p:txBody>
      </p:sp>
      <p:sp>
        <p:nvSpPr>
          <p:cNvPr id="5" name="Номер слайда 4"/>
          <p:cNvSpPr>
            <a:spLocks noGrp="1"/>
          </p:cNvSpPr>
          <p:nvPr>
            <p:ph type="sldNum" sz="quarter" idx="12"/>
          </p:nvPr>
        </p:nvSpPr>
        <p:spPr>
          <a:xfrm>
            <a:off x="9144000" y="64008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fontAlgn="base">
              <a:spcBef>
                <a:spcPct val="0"/>
              </a:spcBef>
              <a:spcAft>
                <a:spcPct val="0"/>
              </a:spcAft>
            </a:pPr>
            <a:fld id="{314AE6E8-8A11-4904-8C7B-B5F44A30B8EE}" type="slidenum">
              <a:rPr lang="fr-CH" altLang="ru-RU">
                <a:solidFill>
                  <a:srgbClr val="FFFFFF"/>
                </a:solidFill>
                <a:cs typeface="Arial" panose="020B0604020202020204" pitchFamily="34" charset="0"/>
              </a:rPr>
              <a:pPr fontAlgn="base">
                <a:spcBef>
                  <a:spcPct val="0"/>
                </a:spcBef>
                <a:spcAft>
                  <a:spcPct val="0"/>
                </a:spcAft>
              </a:pPr>
              <a:t>‹#›</a:t>
            </a:fld>
            <a:endParaRPr lang="fr-CH" altLang="ru-RU">
              <a:solidFill>
                <a:srgbClr val="FFFFFF"/>
              </a:solidFill>
              <a:cs typeface="Arial" panose="020B0604020202020204" pitchFamily="34" charset="0"/>
            </a:endParaRPr>
          </a:p>
        </p:txBody>
      </p:sp>
    </p:spTree>
    <p:extLst>
      <p:ext uri="{BB962C8B-B14F-4D97-AF65-F5344CB8AC3E}">
        <p14:creationId xmlns:p14="http://schemas.microsoft.com/office/powerpoint/2010/main" val="113344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A8786FB-B4AE-4DD4-850D-5CA9BEFA3A70}"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996607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124858019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a:t>Образец текста</a:t>
            </a:r>
          </a:p>
        </p:txBody>
      </p:sp>
    </p:spTree>
    <p:extLst>
      <p:ext uri="{BB962C8B-B14F-4D97-AF65-F5344CB8AC3E}">
        <p14:creationId xmlns:p14="http://schemas.microsoft.com/office/powerpoint/2010/main" val="342242448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6555203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7861979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5323804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579685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12161867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2136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44974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071713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A8786FB-B4AE-4DD4-850D-5CA9BEFA3A70}" type="datetimeFigureOut">
              <a:rPr lang="ru-RU" smtClean="0"/>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453339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ru-RU"/>
              <a:t>Образец текста</a:t>
            </a:r>
          </a:p>
        </p:txBody>
      </p:sp>
    </p:spTree>
    <p:extLst>
      <p:ext uri="{BB962C8B-B14F-4D97-AF65-F5344CB8AC3E}">
        <p14:creationId xmlns:p14="http://schemas.microsoft.com/office/powerpoint/2010/main" val="328972417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a:t>Образец текста</a:t>
            </a:r>
          </a:p>
        </p:txBody>
      </p:sp>
    </p:spTree>
    <p:extLst>
      <p:ext uri="{BB962C8B-B14F-4D97-AF65-F5344CB8AC3E}">
        <p14:creationId xmlns:p14="http://schemas.microsoft.com/office/powerpoint/2010/main" val="390748430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ru-RU"/>
              <a:t>Образец заголовка</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a:t>Образец текста</a:t>
            </a:r>
          </a:p>
        </p:txBody>
      </p:sp>
    </p:spTree>
    <p:extLst>
      <p:ext uri="{BB962C8B-B14F-4D97-AF65-F5344CB8AC3E}">
        <p14:creationId xmlns:p14="http://schemas.microsoft.com/office/powerpoint/2010/main" val="366446330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000" y="533400"/>
            <a:ext cx="10261600" cy="664797"/>
          </a:xfrm>
        </p:spPr>
        <p:txBody>
          <a:bodyPr/>
          <a:lstStyle/>
          <a:p>
            <a:r>
              <a:rPr lang="ru-RU"/>
              <a:t>Образец заголовка</a:t>
            </a:r>
          </a:p>
        </p:txBody>
      </p:sp>
      <p:sp>
        <p:nvSpPr>
          <p:cNvPr id="3" name="Содержимое 2"/>
          <p:cNvSpPr>
            <a:spLocks noGrp="1"/>
          </p:cNvSpPr>
          <p:nvPr>
            <p:ph sz="half" idx="1"/>
          </p:nvPr>
        </p:nvSpPr>
        <p:spPr>
          <a:xfrm>
            <a:off x="10160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2484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248400" y="40005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1016000" y="6391275"/>
            <a:ext cx="2743200" cy="457200"/>
          </a:xfrm>
          <a:prstGeom prst="rect">
            <a:avLst/>
          </a:prstGeom>
        </p:spPr>
        <p:txBody>
          <a:bodyPr/>
          <a:lstStyle>
            <a:lvl1pPr fontAlgn="auto">
              <a:spcBef>
                <a:spcPts val="0"/>
              </a:spcBef>
              <a:spcAft>
                <a:spcPts val="0"/>
              </a:spcAft>
              <a:defRPr>
                <a:latin typeface="+mn-lt"/>
                <a:cs typeface="+mn-cs"/>
              </a:defRPr>
            </a:lvl1pPr>
          </a:lstStyle>
          <a:p>
            <a:pPr>
              <a:defRPr/>
            </a:pPr>
            <a:fld id="{011D1319-2AB2-4CCC-8079-9AF0315A5478}" type="datetime1">
              <a:rPr lang="fr-CH">
                <a:solidFill>
                  <a:srgbClr val="FFFFFF"/>
                </a:solidFill>
              </a:rPr>
              <a:pPr>
                <a:defRPr/>
              </a:pPr>
              <a:t>27.01.2021</a:t>
            </a:fld>
            <a:endParaRPr lang="fr-CH">
              <a:solidFill>
                <a:srgbClr val="FFFFFF"/>
              </a:solidFill>
            </a:endParaRPr>
          </a:p>
        </p:txBody>
      </p:sp>
      <p:sp>
        <p:nvSpPr>
          <p:cNvPr id="7" name="Нижний колонтитул 6"/>
          <p:cNvSpPr>
            <a:spLocks noGrp="1"/>
          </p:cNvSpPr>
          <p:nvPr>
            <p:ph type="ftr" sz="quarter" idx="11"/>
          </p:nvPr>
        </p:nvSpPr>
        <p:spPr>
          <a:xfrm>
            <a:off x="4470400" y="6403975"/>
            <a:ext cx="3860800" cy="457200"/>
          </a:xfrm>
          <a:prstGeom prst="rect">
            <a:avLst/>
          </a:prstGeom>
        </p:spPr>
        <p:txBody>
          <a:bodyPr/>
          <a:lstStyle>
            <a:lvl1pPr fontAlgn="auto">
              <a:spcBef>
                <a:spcPts val="0"/>
              </a:spcBef>
              <a:spcAft>
                <a:spcPts val="0"/>
              </a:spcAft>
              <a:defRPr>
                <a:latin typeface="+mn-lt"/>
                <a:cs typeface="+mn-cs"/>
              </a:defRPr>
            </a:lvl1pPr>
          </a:lstStyle>
          <a:p>
            <a:pPr>
              <a:defRPr/>
            </a:pPr>
            <a:endParaRPr lang="fr-CH">
              <a:solidFill>
                <a:srgbClr val="FFFFFF"/>
              </a:solidFill>
            </a:endParaRPr>
          </a:p>
        </p:txBody>
      </p:sp>
      <p:sp>
        <p:nvSpPr>
          <p:cNvPr id="8" name="Номер слайда 7"/>
          <p:cNvSpPr>
            <a:spLocks noGrp="1"/>
          </p:cNvSpPr>
          <p:nvPr>
            <p:ph type="sldNum" sz="quarter" idx="12"/>
          </p:nvPr>
        </p:nvSpPr>
        <p:spPr>
          <a:xfrm>
            <a:off x="9144000" y="64008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fontAlgn="base">
              <a:spcBef>
                <a:spcPct val="0"/>
              </a:spcBef>
              <a:spcAft>
                <a:spcPct val="0"/>
              </a:spcAft>
            </a:pPr>
            <a:fld id="{2A11373A-C08E-4866-A833-3DDC30A5FCCC}" type="slidenum">
              <a:rPr lang="fr-CH" altLang="ru-RU">
                <a:solidFill>
                  <a:srgbClr val="FFFFFF"/>
                </a:solidFill>
                <a:cs typeface="Arial" panose="020B0604020202020204" pitchFamily="34" charset="0"/>
              </a:rPr>
              <a:pPr fontAlgn="base">
                <a:spcBef>
                  <a:spcPct val="0"/>
                </a:spcBef>
                <a:spcAft>
                  <a:spcPct val="0"/>
                </a:spcAft>
              </a:pPr>
              <a:t>‹#›</a:t>
            </a:fld>
            <a:endParaRPr lang="fr-CH" altLang="ru-RU">
              <a:solidFill>
                <a:srgbClr val="FFFFFF"/>
              </a:solidFill>
              <a:cs typeface="Arial" panose="020B0604020202020204" pitchFamily="34" charset="0"/>
            </a:endParaRPr>
          </a:p>
        </p:txBody>
      </p:sp>
    </p:spTree>
    <p:extLst>
      <p:ext uri="{BB962C8B-B14F-4D97-AF65-F5344CB8AC3E}">
        <p14:creationId xmlns:p14="http://schemas.microsoft.com/office/powerpoint/2010/main" val="2853410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016000" y="533400"/>
            <a:ext cx="10261600" cy="664797"/>
          </a:xfrm>
        </p:spPr>
        <p:txBody>
          <a:bodyPr/>
          <a:lstStyle/>
          <a:p>
            <a:r>
              <a:rPr lang="ru-RU"/>
              <a:t>Образец заголовка</a:t>
            </a:r>
          </a:p>
        </p:txBody>
      </p:sp>
      <p:sp>
        <p:nvSpPr>
          <p:cNvPr id="3" name="Содержимое 2"/>
          <p:cNvSpPr>
            <a:spLocks noGrp="1"/>
          </p:cNvSpPr>
          <p:nvPr>
            <p:ph sz="quarter" idx="1"/>
          </p:nvPr>
        </p:nvSpPr>
        <p:spPr>
          <a:xfrm>
            <a:off x="10160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248400" y="19050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1016000" y="40005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248400" y="4000500"/>
            <a:ext cx="50292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1016000" y="6391275"/>
            <a:ext cx="2743200" cy="457200"/>
          </a:xfrm>
          <a:prstGeom prst="rect">
            <a:avLst/>
          </a:prstGeom>
        </p:spPr>
        <p:txBody>
          <a:bodyPr/>
          <a:lstStyle>
            <a:lvl1pPr fontAlgn="auto">
              <a:spcBef>
                <a:spcPts val="0"/>
              </a:spcBef>
              <a:spcAft>
                <a:spcPts val="0"/>
              </a:spcAft>
              <a:defRPr>
                <a:latin typeface="+mn-lt"/>
                <a:cs typeface="+mn-cs"/>
              </a:defRPr>
            </a:lvl1pPr>
          </a:lstStyle>
          <a:p>
            <a:pPr>
              <a:defRPr/>
            </a:pPr>
            <a:fld id="{5DE156F0-1A25-469D-83D6-88DA746A9E3A}" type="datetime1">
              <a:rPr lang="fr-CH">
                <a:solidFill>
                  <a:srgbClr val="FFFFFF"/>
                </a:solidFill>
              </a:rPr>
              <a:pPr>
                <a:defRPr/>
              </a:pPr>
              <a:t>27.01.2021</a:t>
            </a:fld>
            <a:endParaRPr lang="fr-CH">
              <a:solidFill>
                <a:srgbClr val="FFFFFF"/>
              </a:solidFill>
            </a:endParaRPr>
          </a:p>
        </p:txBody>
      </p:sp>
      <p:sp>
        <p:nvSpPr>
          <p:cNvPr id="8" name="Нижний колонтитул 7"/>
          <p:cNvSpPr>
            <a:spLocks noGrp="1"/>
          </p:cNvSpPr>
          <p:nvPr>
            <p:ph type="ftr" sz="quarter" idx="11"/>
          </p:nvPr>
        </p:nvSpPr>
        <p:spPr>
          <a:xfrm>
            <a:off x="4470400" y="6403975"/>
            <a:ext cx="3860800" cy="457200"/>
          </a:xfrm>
          <a:prstGeom prst="rect">
            <a:avLst/>
          </a:prstGeom>
        </p:spPr>
        <p:txBody>
          <a:bodyPr/>
          <a:lstStyle>
            <a:lvl1pPr fontAlgn="auto">
              <a:spcBef>
                <a:spcPts val="0"/>
              </a:spcBef>
              <a:spcAft>
                <a:spcPts val="0"/>
              </a:spcAft>
              <a:defRPr>
                <a:latin typeface="+mn-lt"/>
                <a:cs typeface="+mn-cs"/>
              </a:defRPr>
            </a:lvl1pPr>
          </a:lstStyle>
          <a:p>
            <a:pPr>
              <a:defRPr/>
            </a:pPr>
            <a:endParaRPr lang="fr-CH">
              <a:solidFill>
                <a:srgbClr val="FFFFFF"/>
              </a:solidFill>
            </a:endParaRPr>
          </a:p>
        </p:txBody>
      </p:sp>
      <p:sp>
        <p:nvSpPr>
          <p:cNvPr id="9" name="Номер слайда 8"/>
          <p:cNvSpPr>
            <a:spLocks noGrp="1"/>
          </p:cNvSpPr>
          <p:nvPr>
            <p:ph type="sldNum" sz="quarter" idx="12"/>
          </p:nvPr>
        </p:nvSpPr>
        <p:spPr>
          <a:xfrm>
            <a:off x="9144000" y="64008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fontAlgn="base">
              <a:spcBef>
                <a:spcPct val="0"/>
              </a:spcBef>
              <a:spcAft>
                <a:spcPct val="0"/>
              </a:spcAft>
            </a:pPr>
            <a:fld id="{8E33BBB4-1E6B-46AE-8D58-DA9C5A41CB28}" type="slidenum">
              <a:rPr lang="fr-CH" altLang="ru-RU">
                <a:solidFill>
                  <a:srgbClr val="FFFFFF"/>
                </a:solidFill>
                <a:cs typeface="Arial" panose="020B0604020202020204" pitchFamily="34" charset="0"/>
              </a:rPr>
              <a:pPr fontAlgn="base">
                <a:spcBef>
                  <a:spcPct val="0"/>
                </a:spcBef>
                <a:spcAft>
                  <a:spcPct val="0"/>
                </a:spcAft>
              </a:pPr>
              <a:t>‹#›</a:t>
            </a:fld>
            <a:endParaRPr lang="fr-CH" altLang="ru-RU">
              <a:solidFill>
                <a:srgbClr val="FFFFFF"/>
              </a:solidFill>
              <a:cs typeface="Arial" panose="020B0604020202020204" pitchFamily="34" charset="0"/>
            </a:endParaRPr>
          </a:p>
        </p:txBody>
      </p:sp>
    </p:spTree>
    <p:extLst>
      <p:ext uri="{BB962C8B-B14F-4D97-AF65-F5344CB8AC3E}">
        <p14:creationId xmlns:p14="http://schemas.microsoft.com/office/powerpoint/2010/main" val="1024762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016000" y="533400"/>
            <a:ext cx="10261600" cy="21359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1016000" y="6391275"/>
            <a:ext cx="2743200" cy="457200"/>
          </a:xfrm>
          <a:prstGeom prst="rect">
            <a:avLst/>
          </a:prstGeom>
        </p:spPr>
        <p:txBody>
          <a:bodyPr/>
          <a:lstStyle>
            <a:lvl1pPr fontAlgn="auto">
              <a:spcBef>
                <a:spcPts val="0"/>
              </a:spcBef>
              <a:spcAft>
                <a:spcPts val="0"/>
              </a:spcAft>
              <a:defRPr>
                <a:latin typeface="+mn-lt"/>
                <a:cs typeface="+mn-cs"/>
              </a:defRPr>
            </a:lvl1pPr>
          </a:lstStyle>
          <a:p>
            <a:pPr>
              <a:defRPr/>
            </a:pPr>
            <a:fld id="{2CC9D6DE-B219-48CF-A2CA-1B932D7AB18D}" type="datetime1">
              <a:rPr lang="fr-CH">
                <a:solidFill>
                  <a:srgbClr val="FFFFFF"/>
                </a:solidFill>
              </a:rPr>
              <a:pPr>
                <a:defRPr/>
              </a:pPr>
              <a:t>27.01.2021</a:t>
            </a:fld>
            <a:endParaRPr lang="fr-CH">
              <a:solidFill>
                <a:srgbClr val="FFFFFF"/>
              </a:solidFill>
            </a:endParaRPr>
          </a:p>
        </p:txBody>
      </p:sp>
      <p:sp>
        <p:nvSpPr>
          <p:cNvPr id="4" name="Нижний колонтитул 3"/>
          <p:cNvSpPr>
            <a:spLocks noGrp="1"/>
          </p:cNvSpPr>
          <p:nvPr>
            <p:ph type="ftr" sz="quarter" idx="11"/>
          </p:nvPr>
        </p:nvSpPr>
        <p:spPr>
          <a:xfrm>
            <a:off x="4470400" y="6403975"/>
            <a:ext cx="3860800" cy="457200"/>
          </a:xfrm>
          <a:prstGeom prst="rect">
            <a:avLst/>
          </a:prstGeom>
        </p:spPr>
        <p:txBody>
          <a:bodyPr/>
          <a:lstStyle>
            <a:lvl1pPr fontAlgn="auto">
              <a:spcBef>
                <a:spcPts val="0"/>
              </a:spcBef>
              <a:spcAft>
                <a:spcPts val="0"/>
              </a:spcAft>
              <a:defRPr>
                <a:latin typeface="+mn-lt"/>
                <a:cs typeface="+mn-cs"/>
              </a:defRPr>
            </a:lvl1pPr>
          </a:lstStyle>
          <a:p>
            <a:pPr>
              <a:defRPr/>
            </a:pPr>
            <a:endParaRPr lang="fr-CH">
              <a:solidFill>
                <a:srgbClr val="FFFFFF"/>
              </a:solidFill>
            </a:endParaRPr>
          </a:p>
        </p:txBody>
      </p:sp>
      <p:sp>
        <p:nvSpPr>
          <p:cNvPr id="5" name="Номер слайда 4"/>
          <p:cNvSpPr>
            <a:spLocks noGrp="1"/>
          </p:cNvSpPr>
          <p:nvPr>
            <p:ph type="sldNum" sz="quarter" idx="12"/>
          </p:nvPr>
        </p:nvSpPr>
        <p:spPr>
          <a:xfrm>
            <a:off x="9144000" y="64008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fontAlgn="base">
              <a:spcBef>
                <a:spcPct val="0"/>
              </a:spcBef>
              <a:spcAft>
                <a:spcPct val="0"/>
              </a:spcAft>
            </a:pPr>
            <a:fld id="{314AE6E8-8A11-4904-8C7B-B5F44A30B8EE}" type="slidenum">
              <a:rPr lang="fr-CH" altLang="ru-RU">
                <a:solidFill>
                  <a:srgbClr val="FFFFFF"/>
                </a:solidFill>
                <a:cs typeface="Arial" panose="020B0604020202020204" pitchFamily="34" charset="0"/>
              </a:rPr>
              <a:pPr fontAlgn="base">
                <a:spcBef>
                  <a:spcPct val="0"/>
                </a:spcBef>
                <a:spcAft>
                  <a:spcPct val="0"/>
                </a:spcAft>
              </a:pPr>
              <a:t>‹#›</a:t>
            </a:fld>
            <a:endParaRPr lang="fr-CH" altLang="ru-RU">
              <a:solidFill>
                <a:srgbClr val="FFFFFF"/>
              </a:solidFill>
              <a:cs typeface="Arial" panose="020B0604020202020204" pitchFamily="34" charset="0"/>
            </a:endParaRPr>
          </a:p>
        </p:txBody>
      </p:sp>
    </p:spTree>
    <p:extLst>
      <p:ext uri="{BB962C8B-B14F-4D97-AF65-F5344CB8AC3E}">
        <p14:creationId xmlns:p14="http://schemas.microsoft.com/office/powerpoint/2010/main" val="2461233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5373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4896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2043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370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A8786FB-B4AE-4DD4-850D-5CA9BEFA3A70}" type="datetimeFigureOut">
              <a:rPr lang="ru-RU" smtClean="0"/>
              <a:t>27.01.2021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1175461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6699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3978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2451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4984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0950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1290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2747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p:nvPr>
        </p:nvSpPr>
        <p:spPr>
          <a:prstGeom prst="rect">
            <a:avLst/>
          </a:prstGeom>
        </p:spPr>
        <p:txBody>
          <a:bodyPr/>
          <a:lstStyle/>
          <a:p>
            <a:r>
              <a:t>Текст заголовка</a:t>
            </a:r>
          </a:p>
        </p:txBody>
      </p:sp>
      <p:sp>
        <p:nvSpPr>
          <p:cNvPr id="57"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8879068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Изображение"/>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Текст заголовка"/>
          <p:cNvSpPr txBox="1">
            <a:spLocks noGrp="1"/>
          </p:cNvSpPr>
          <p:nvPr>
            <p:ph type="title"/>
          </p:nvPr>
        </p:nvSpPr>
        <p:spPr>
          <a:xfrm>
            <a:off x="1190625" y="4723805"/>
            <a:ext cx="9810750" cy="1000125"/>
          </a:xfrm>
          <a:prstGeom prst="rect">
            <a:avLst/>
          </a:prstGeom>
        </p:spPr>
        <p:txBody>
          <a:bodyPr anchor="b"/>
          <a:lstStyle/>
          <a:p>
            <a:r>
              <a:t>Текст заголовка</a:t>
            </a:r>
          </a:p>
        </p:txBody>
      </p:sp>
      <p:sp>
        <p:nvSpPr>
          <p:cNvPr id="22" name="Уровень текста 1…"/>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160729" algn="ctr">
              <a:spcBef>
                <a:spcPts val="0"/>
              </a:spcBef>
              <a:buSzTx/>
              <a:buNone/>
              <a:defRPr sz="2601"/>
            </a:lvl2pPr>
            <a:lvl3pPr marL="0" indent="321457" algn="ctr">
              <a:spcBef>
                <a:spcPts val="0"/>
              </a:spcBef>
              <a:buSzTx/>
              <a:buNone/>
              <a:defRPr sz="2601"/>
            </a:lvl3pPr>
            <a:lvl4pPr marL="0" indent="482186" algn="ctr">
              <a:spcBef>
                <a:spcPts val="0"/>
              </a:spcBef>
              <a:buSzTx/>
              <a:buNone/>
              <a:defRPr sz="2601"/>
            </a:lvl4pPr>
            <a:lvl5pPr marL="0" indent="642915" algn="ctr">
              <a:spcBef>
                <a:spcPts val="0"/>
              </a:spcBef>
              <a:buSzTx/>
              <a:buNone/>
              <a:defRPr sz="260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214124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A8786FB-B4AE-4DD4-850D-5CA9BEFA3A70}" type="datetimeFigureOut">
              <a:rPr lang="ru-RU" smtClean="0"/>
              <a:t>27.01.2021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92486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8786FB-B4AE-4DD4-850D-5CA9BEFA3A70}" type="datetimeFigureOut">
              <a:rPr lang="ru-RU" smtClean="0"/>
              <a:t>27.01.2021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28874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8786FB-B4AE-4DD4-850D-5CA9BEFA3A70}" type="datetimeFigureOut">
              <a:rPr lang="ru-RU" smtClean="0"/>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338224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8786FB-B4AE-4DD4-850D-5CA9BEFA3A70}" type="datetimeFigureOut">
              <a:rPr lang="ru-RU" smtClean="0"/>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A10858-A6A2-45E2-A4A7-86DE946D3FDE}" type="slidenum">
              <a:rPr lang="ru-RU" smtClean="0"/>
              <a:t>‹#›</a:t>
            </a:fld>
            <a:endParaRPr lang="ru-RU"/>
          </a:p>
        </p:txBody>
      </p:sp>
    </p:spTree>
    <p:extLst>
      <p:ext uri="{BB962C8B-B14F-4D97-AF65-F5344CB8AC3E}">
        <p14:creationId xmlns:p14="http://schemas.microsoft.com/office/powerpoint/2010/main" val="163588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2.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786FB-B4AE-4DD4-850D-5CA9BEFA3A70}" type="datetimeFigureOut">
              <a:rPr lang="ru-RU" smtClean="0"/>
              <a:t>27.01.2021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10858-A6A2-45E2-A4A7-86DE946D3FDE}" type="slidenum">
              <a:rPr lang="ru-RU" smtClean="0"/>
              <a:t>‹#›</a:t>
            </a:fld>
            <a:endParaRPr lang="ru-RU"/>
          </a:p>
        </p:txBody>
      </p:sp>
    </p:spTree>
    <p:extLst>
      <p:ext uri="{BB962C8B-B14F-4D97-AF65-F5344CB8AC3E}">
        <p14:creationId xmlns:p14="http://schemas.microsoft.com/office/powerpoint/2010/main" val="275539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86" r:id="rId12"/>
    <p:sldLayoutId id="21474839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ru-RU"/>
              <a:t>Образец заголовка</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886385995"/>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8"/>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9"/>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ru-RU"/>
              <a:t>Образец заголовка</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95441113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8"/>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9"/>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B5B67-2E16-4013-8C8F-CC0E86697B38}" type="datetimeFigureOut">
              <a:rPr lang="ru-RU" smtClean="0">
                <a:solidFill>
                  <a:prstClr val="black">
                    <a:tint val="75000"/>
                  </a:prstClr>
                </a:solidFill>
              </a:rPr>
              <a:pPr/>
              <a:t>27.01.2021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0CA6C-6B4C-41C7-B09D-3B3C307B00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290409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9.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55021"/>
            <a:ext cx="9144000" cy="1729694"/>
          </a:xfrm>
          <a:solidFill>
            <a:srgbClr val="0070C0"/>
          </a:solidFill>
        </p:spPr>
        <p:txBody>
          <a:bodyPr anchor="ctr">
            <a:normAutofit/>
          </a:bodyPr>
          <a:lstStyle/>
          <a:p>
            <a:pPr>
              <a:spcAft>
                <a:spcPts val="0"/>
              </a:spcAft>
            </a:pPr>
            <a:r>
              <a:rPr lang="ru-RU"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Пациентское движение и перспективы его развития в Казахстане</a:t>
            </a:r>
            <a:endParaRPr lang="ru-RU"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p:cNvSpPr>
            <a:spLocks noGrp="1"/>
          </p:cNvSpPr>
          <p:nvPr>
            <p:ph type="subTitle" idx="1"/>
          </p:nvPr>
        </p:nvSpPr>
        <p:spPr>
          <a:xfrm>
            <a:off x="1524000" y="4603172"/>
            <a:ext cx="9144000" cy="654627"/>
          </a:xfrm>
        </p:spPr>
        <p:txBody>
          <a:bodyPr>
            <a:noAutofit/>
          </a:bodyPr>
          <a:lstStyle/>
          <a:p>
            <a:r>
              <a:rPr lang="ru-RU" sz="2000" b="1" dirty="0">
                <a:latin typeface="Times New Roman" panose="02020603050405020304" pitchFamily="18" charset="0"/>
                <a:cs typeface="Times New Roman" panose="02020603050405020304" pitchFamily="18" charset="0"/>
              </a:rPr>
              <a:t>ОФ «Санат алеми»</a:t>
            </a:r>
          </a:p>
          <a:p>
            <a:r>
              <a:rPr lang="ru-RU" sz="2000" b="1" dirty="0">
                <a:latin typeface="Times New Roman" panose="02020603050405020304" pitchFamily="18" charset="0"/>
                <a:cs typeface="Times New Roman" panose="02020603050405020304" pitchFamily="18" charset="0"/>
              </a:rPr>
              <a:t>Идрисова Р.Т.</a:t>
            </a:r>
            <a:endParaRPr lang="en-US"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2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33945"/>
            <a:ext cx="10515600" cy="4743018"/>
          </a:xfrm>
        </p:spPr>
        <p:txBody>
          <a:bodyPr>
            <a:normAutofit fontScale="92500" lnSpcReduction="20000"/>
          </a:bodyPr>
          <a:lstStyle/>
          <a:p>
            <a:r>
              <a:rPr lang="ru-RU" sz="1900" dirty="0">
                <a:latin typeface="Times New Roman" panose="02020603050405020304" pitchFamily="18" charset="0"/>
                <a:cs typeface="Times New Roman" panose="02020603050405020304" pitchFamily="18" charset="0"/>
              </a:rPr>
              <a:t>Слабым местом в развитии неправительственных организаций является </a:t>
            </a:r>
            <a:r>
              <a:rPr lang="ru-RU" sz="1900" b="1" dirty="0">
                <a:latin typeface="Times New Roman" panose="02020603050405020304" pitchFamily="18" charset="0"/>
                <a:cs typeface="Times New Roman" panose="02020603050405020304" pitchFamily="18" charset="0"/>
              </a:rPr>
              <a:t>неравномерность развития по регионам</a:t>
            </a:r>
            <a:r>
              <a:rPr lang="ru-RU" sz="1900" dirty="0">
                <a:latin typeface="Times New Roman" panose="02020603050405020304" pitchFamily="18" charset="0"/>
                <a:cs typeface="Times New Roman" panose="02020603050405020304" pitchFamily="18" charset="0"/>
              </a:rPr>
              <a:t>, в особенности в сельской местности. Наиболее активны НПО в гг. </a:t>
            </a:r>
            <a:r>
              <a:rPr lang="ru-RU" sz="1900" dirty="0" err="1">
                <a:latin typeface="Times New Roman" panose="02020603050405020304" pitchFamily="18" charset="0"/>
                <a:cs typeface="Times New Roman" panose="02020603050405020304" pitchFamily="18" charset="0"/>
              </a:rPr>
              <a:t>Нур</a:t>
            </a:r>
            <a:r>
              <a:rPr lang="ru-RU" sz="1900" dirty="0">
                <a:latin typeface="Times New Roman" panose="02020603050405020304" pitchFamily="18" charset="0"/>
                <a:cs typeface="Times New Roman" panose="02020603050405020304" pitchFamily="18" charset="0"/>
              </a:rPr>
              <a:t>-Султан и Алматы, а также в промышленных регионах страны, среди которых Карагандинская, Восточно-Казахстанская и Южно-Казахстанская области, слабо развиты НПО в сельской местности.</a:t>
            </a:r>
          </a:p>
          <a:p>
            <a:r>
              <a:rPr lang="ru-RU" sz="1900" dirty="0">
                <a:latin typeface="Times New Roman" panose="02020603050405020304" pitchFamily="18" charset="0"/>
                <a:cs typeface="Times New Roman" panose="02020603050405020304" pitchFamily="18" charset="0"/>
              </a:rPr>
              <a:t>Особенности проживания в сельской местности, рассредоточенность населения, наличие малонаселенных пунктов, зависимость транспортной доступности от климатических условий, накладывают отпечаток на деятельность системы здравоохранения в сельской местности. </a:t>
            </a:r>
          </a:p>
          <a:p>
            <a:r>
              <a:rPr lang="ru-RU" sz="1900" dirty="0">
                <a:latin typeface="Times New Roman" panose="02020603050405020304" pitchFamily="18" charset="0"/>
                <a:cs typeface="Times New Roman" panose="02020603050405020304" pitchFamily="18" charset="0"/>
              </a:rPr>
              <a:t> </a:t>
            </a:r>
            <a:r>
              <a:rPr lang="ru-RU" sz="1900" b="1" dirty="0">
                <a:latin typeface="Times New Roman" panose="02020603050405020304" pitchFamily="18" charset="0"/>
                <a:cs typeface="Times New Roman" panose="02020603050405020304" pitchFamily="18" charset="0"/>
              </a:rPr>
              <a:t>Отсутствие финансирования </a:t>
            </a:r>
            <a:r>
              <a:rPr lang="ru-RU" sz="1900" dirty="0">
                <a:latin typeface="Times New Roman" panose="02020603050405020304" pitchFamily="18" charset="0"/>
                <a:cs typeface="Times New Roman" panose="02020603050405020304" pitchFamily="18" charset="0"/>
              </a:rPr>
              <a:t>на институциональное и организационное развитие, плохая техническая оснащенность, пассивность населения являются наиболее острыми проблемами региональных и сельских организаций гражданского общества.  Необходимо развивать процесс взаимодействия государства и региональных НПО, функционирующих  в сфере здравоохранения, оказывать информационную, консультативную, методическую поддержку. Создание условий для роста гражданской инициативы в регионах и в сельской местности путем их финансового стимулирования.</a:t>
            </a:r>
          </a:p>
          <a:p>
            <a:r>
              <a:rPr lang="ru-RU" sz="1900" dirty="0">
                <a:latin typeface="Times New Roman" panose="02020603050405020304" pitchFamily="18" charset="0"/>
                <a:cs typeface="Times New Roman" panose="02020603050405020304" pitchFamily="18" charset="0"/>
              </a:rPr>
              <a:t>Отсутствие или слабое развитие пациентских организаций в регионах связано во многом с количеством населения, проживающего в данных регионах, </a:t>
            </a:r>
            <a:r>
              <a:rPr lang="ru-RU" sz="1900" b="1" dirty="0">
                <a:latin typeface="Times New Roman" panose="02020603050405020304" pitchFamily="18" charset="0"/>
                <a:cs typeface="Times New Roman" panose="02020603050405020304" pitchFamily="18" charset="0"/>
              </a:rPr>
              <a:t>непониманием населением и всем обществом роли НПО, отсутствием традиций </a:t>
            </a:r>
            <a:r>
              <a:rPr lang="ru-RU" sz="1900" b="1" dirty="0" err="1">
                <a:latin typeface="Times New Roman" panose="02020603050405020304" pitchFamily="18" charset="0"/>
                <a:cs typeface="Times New Roman" panose="02020603050405020304" pitchFamily="18" charset="0"/>
              </a:rPr>
              <a:t>волонтерства</a:t>
            </a:r>
            <a:r>
              <a:rPr lang="ru-RU" sz="1900" b="1" dirty="0">
                <a:latin typeface="Times New Roman" panose="02020603050405020304" pitchFamily="18" charset="0"/>
                <a:cs typeface="Times New Roman" panose="02020603050405020304" pitchFamily="18" charset="0"/>
              </a:rPr>
              <a:t>.</a:t>
            </a:r>
            <a:r>
              <a:rPr lang="ru-RU" sz="1900" dirty="0">
                <a:latin typeface="Times New Roman" panose="02020603050405020304" pitchFamily="18" charset="0"/>
                <a:cs typeface="Times New Roman" panose="02020603050405020304" pitchFamily="18" charset="0"/>
              </a:rPr>
              <a:t> Программы поддержки НПО, работающих в сфере здравоохранения , финансируемые как международными донорами, так и государством в рамках ГСЗ, и через государственные гранты, сельские НПО недоступны  в силу             своей неспособности конкурировать с областными и республиканскими НПО. Сельское гражданское общество играет одну из ключевых ролей в решении проблем местного уровня, так как  лучше владеют ситуацией на местах и их имеющийся потенциал необходимо развивать для улучшения социального климата в регионах.</a:t>
            </a:r>
          </a:p>
          <a:p>
            <a:endParaRPr lang="ru-RU" sz="180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Состояние пациентских сообществ в регионах </a:t>
            </a:r>
            <a:endParaRPr lang="ru-RU" sz="3200" dirty="0">
              <a:solidFill>
                <a:schemeClr val="bg1"/>
              </a:solidFill>
            </a:endParaRPr>
          </a:p>
        </p:txBody>
      </p:sp>
    </p:spTree>
    <p:extLst>
      <p:ext uri="{BB962C8B-B14F-4D97-AF65-F5344CB8AC3E}">
        <p14:creationId xmlns:p14="http://schemas.microsoft.com/office/powerpoint/2010/main" val="316566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1800" dirty="0">
                <a:latin typeface="Times New Roman" panose="02020603050405020304" pitchFamily="18" charset="0"/>
                <a:cs typeface="Times New Roman" panose="02020603050405020304" pitchFamily="18" charset="0"/>
              </a:rPr>
              <a:t>Ограниченный доступ к медицинским учреждениям и медицинским работникам значительно снижают способность людей с туберкулезом, проживающих в сельской местности, получить своевременную диагностику и лечение. Стигма и повсеместное отсутствие знаний о туберкулезе также более распространены в сельских местности.</a:t>
            </a:r>
          </a:p>
          <a:p>
            <a:r>
              <a:rPr lang="ru-RU" sz="1800" dirty="0">
                <a:latin typeface="Times New Roman" panose="02020603050405020304" pitchFamily="18" charset="0"/>
                <a:cs typeface="Times New Roman" panose="02020603050405020304" pitchFamily="18" charset="0"/>
              </a:rPr>
              <a:t>Сельские жители испытывают более высокий уровень стигмы и дискриминации, чем городские жители, и имеют меньше знаний о способах передачи, диагностике и лечении, которые в свою очередь могут способствовать стигме и дискриминации. </a:t>
            </a:r>
          </a:p>
          <a:p>
            <a:r>
              <a:rPr lang="ru-RU" sz="1800" dirty="0">
                <a:latin typeface="Times New Roman" panose="02020603050405020304" pitchFamily="18" charset="0"/>
                <a:cs typeface="Times New Roman" panose="02020603050405020304" pitchFamily="18" charset="0"/>
              </a:rPr>
              <a:t>В сельских местностях стигма в отношении туберкулеза может привести к отказу от лечения пациентов на дому по той причине, что визиты работника здравоохранения сразу же будут замечены окружающим  населением села. </a:t>
            </a:r>
          </a:p>
          <a:p>
            <a:r>
              <a:rPr lang="ru-RU" sz="1800" dirty="0">
                <a:latin typeface="Times New Roman" panose="02020603050405020304" pitchFamily="18" charset="0"/>
                <a:cs typeface="Times New Roman" panose="02020603050405020304" pitchFamily="18" charset="0"/>
              </a:rPr>
              <a:t>Самостигма может способствовать дальнейшей социальной изоляции людей с туберкулезом. </a:t>
            </a:r>
          </a:p>
          <a:p>
            <a:r>
              <a:rPr lang="ru-RU" sz="1800" dirty="0">
                <a:latin typeface="Times New Roman" panose="02020603050405020304" pitchFamily="18" charset="0"/>
                <a:cs typeface="Times New Roman" panose="02020603050405020304" pitchFamily="18" charset="0"/>
              </a:rPr>
              <a:t>Учитывая все вышеуказанные обстоятельства, создание активно работающих НПО, в особенности пациентских организаций, в сельской местности становится всё более актуальным и жизненно  необходимым.</a:t>
            </a:r>
          </a:p>
        </p:txBody>
      </p:sp>
      <p:sp>
        <p:nvSpPr>
          <p:cNvPr id="5"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Состояние пациентских сообществ в регионах </a:t>
            </a:r>
            <a:endParaRPr lang="ru-RU" sz="3200" dirty="0">
              <a:solidFill>
                <a:schemeClr val="bg1"/>
              </a:solidFill>
            </a:endParaRPr>
          </a:p>
        </p:txBody>
      </p:sp>
    </p:spTree>
    <p:extLst>
      <p:ext uri="{BB962C8B-B14F-4D97-AF65-F5344CB8AC3E}">
        <p14:creationId xmlns:p14="http://schemas.microsoft.com/office/powerpoint/2010/main" val="115314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sz="1800" b="1" dirty="0">
                <a:solidFill>
                  <a:prstClr val="black"/>
                </a:solidFill>
                <a:latin typeface="Times New Roman" panose="02020603050405020304" pitchFamily="18" charset="0"/>
                <a:cs typeface="Times New Roman" panose="02020603050405020304" pitchFamily="18" charset="0"/>
              </a:rPr>
              <a:t>Успешность развития пациентского движения </a:t>
            </a:r>
            <a:r>
              <a:rPr lang="ru-RU" sz="1800" dirty="0">
                <a:solidFill>
                  <a:prstClr val="black"/>
                </a:solidFill>
                <a:latin typeface="Times New Roman" panose="02020603050405020304" pitchFamily="18" charset="0"/>
                <a:cs typeface="Times New Roman" panose="02020603050405020304" pitchFamily="18" charset="0"/>
              </a:rPr>
              <a:t>зависит от двух взаимосвязанных условий: во-первых, от расширения участия пациентских организаций в процессах выработки и принятия решений в сфере здравоохранения и, во-вторых, – от повышения прозрачности их деятельности и снижения влияния бизнес интересов.</a:t>
            </a:r>
          </a:p>
          <a:p>
            <a:pPr lvl="0"/>
            <a:r>
              <a:rPr lang="ru-RU" sz="1800" dirty="0">
                <a:solidFill>
                  <a:prstClr val="black"/>
                </a:solidFill>
                <a:latin typeface="Times New Roman" panose="02020603050405020304" pitchFamily="18" charset="0"/>
                <a:cs typeface="Times New Roman" panose="02020603050405020304" pitchFamily="18" charset="0"/>
              </a:rPr>
              <a:t>Необходимо создание специальных механизмов финансирования для поддержки развития организаций, работающих по вопросам ТБ и сообществ пациентов</a:t>
            </a:r>
          </a:p>
          <a:p>
            <a:pPr lvl="0"/>
            <a:r>
              <a:rPr lang="ru-RU" sz="1800" dirty="0">
                <a:solidFill>
                  <a:prstClr val="black"/>
                </a:solidFill>
                <a:latin typeface="Times New Roman" panose="02020603050405020304" pitchFamily="18" charset="0"/>
                <a:cs typeface="Times New Roman" panose="02020603050405020304" pitchFamily="18" charset="0"/>
              </a:rPr>
              <a:t>Создание практических механизмов привлечения в качестве «послов доброй воли» по вопросам ТБ людей, пользующихся известностью и авторитетом в обществе</a:t>
            </a:r>
          </a:p>
          <a:p>
            <a:pPr lvl="0"/>
            <a:r>
              <a:rPr lang="ru-RU" sz="1800" dirty="0">
                <a:solidFill>
                  <a:prstClr val="black"/>
                </a:solidFill>
                <a:latin typeface="Times New Roman" panose="02020603050405020304" pitchFamily="18" charset="0"/>
                <a:cs typeface="Times New Roman" panose="02020603050405020304" pitchFamily="18" charset="0"/>
              </a:rPr>
              <a:t>Мобилизация и поддержка сообщества людей, переболевших или болеющих туберкулезом, путем  предоставление грантов и внедрение системы государственного социального заказа.</a:t>
            </a:r>
          </a:p>
          <a:p>
            <a:pPr lvl="0"/>
            <a:r>
              <a:rPr lang="ru-RU" sz="1800" b="1" dirty="0">
                <a:solidFill>
                  <a:prstClr val="black"/>
                </a:solidFill>
                <a:latin typeface="Times New Roman" panose="02020603050405020304" pitchFamily="18" charset="0"/>
                <a:cs typeface="Times New Roman" panose="02020603050405020304" pitchFamily="18" charset="0"/>
              </a:rPr>
              <a:t>Необходимо участие и вовлеченность ТБ сообщества </a:t>
            </a:r>
            <a:r>
              <a:rPr lang="ru-RU" sz="1800" dirty="0">
                <a:solidFill>
                  <a:prstClr val="black"/>
                </a:solidFill>
                <a:latin typeface="Times New Roman" panose="02020603050405020304" pitchFamily="18" charset="0"/>
                <a:cs typeface="Times New Roman" panose="02020603050405020304" pitchFamily="18" charset="0"/>
              </a:rPr>
              <a:t>в деятельности органов исполнительной власти на местах, т.е. в общественных советах по защите прав пациентов, созданных в каждом регионе при органах здравоохранения.</a:t>
            </a:r>
          </a:p>
          <a:p>
            <a:pPr lvl="0"/>
            <a:endParaRPr lang="ru-RU" sz="1800" dirty="0">
              <a:solidFill>
                <a:prstClr val="black"/>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Перспективы развития пациентского движения </a:t>
            </a:r>
            <a:endParaRPr lang="ru-RU" sz="3200" dirty="0">
              <a:solidFill>
                <a:schemeClr val="bg1"/>
              </a:solidFill>
            </a:endParaRPr>
          </a:p>
        </p:txBody>
      </p:sp>
    </p:spTree>
    <p:extLst>
      <p:ext uri="{BB962C8B-B14F-4D97-AF65-F5344CB8AC3E}">
        <p14:creationId xmlns:p14="http://schemas.microsoft.com/office/powerpoint/2010/main" val="38389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sz="1800" dirty="0">
                <a:latin typeface="Times New Roman" panose="02020603050405020304" pitchFamily="18" charset="0"/>
                <a:ea typeface="Calibri" panose="020F0502020204030204" pitchFamily="34" charset="0"/>
                <a:cs typeface="Times New Roman" panose="02020603050405020304" pitchFamily="18" charset="0"/>
              </a:rPr>
              <a:t>В настоящее время государственная политика направлена на развитие регионов. Принимаются законы, государственные программы, дорожные карты. Актуальным является вопрос организационно-институционального развития и финансирования региональных и сельских гражданских ресурсных центров для полноценного развития гражданского общества в сельской местности.</a:t>
            </a:r>
          </a:p>
          <a:p>
            <a:r>
              <a:rPr lang="ru-RU" sz="1800" dirty="0">
                <a:latin typeface="Times New Roman" panose="02020603050405020304" pitchFamily="18" charset="0"/>
                <a:cs typeface="Times New Roman" panose="02020603050405020304" pitchFamily="18" charset="0"/>
              </a:rPr>
              <a:t>Необходимо оптимизировать действующую программу государственных грантов, внедрив инновационные подходы к социальным инициативам сельских сообществ, а также упростив процедуры подачи проектных заявок и форм предоставления отчетности. </a:t>
            </a:r>
          </a:p>
          <a:p>
            <a:r>
              <a:rPr lang="ru-RU" sz="1800" dirty="0">
                <a:latin typeface="Times New Roman" panose="02020603050405020304" pitchFamily="18" charset="0"/>
                <a:cs typeface="Times New Roman" panose="02020603050405020304" pitchFamily="18" charset="0"/>
              </a:rPr>
              <a:t>Сельским сообществам намного сложнее, по сравнению с городскими, получить ГСЗ или государственный грант в силу объективных причин: более низкий квалификационный уровень сотрудников, отсутствие интернета, а соответственно, слабая информированность и технические трудности для подачи заявок, малое количество проектов, которые объявляются на уровне районов, а также низкий объем финансирования, выделяемый для ГСЗ или грантов на уровне районов. В связи с этим, для воздействия на повышение качественного, но не количественного, роста сельских НПО, в том числе и пациентских сообществ в сельской местности, необходимо провести углубленный анализ данного вопроса и выработать соответствующие меры.</a:t>
            </a:r>
          </a:p>
          <a:p>
            <a:r>
              <a:rPr lang="ru-RU" sz="1800" dirty="0">
                <a:latin typeface="Times New Roman" panose="02020603050405020304" pitchFamily="18" charset="0"/>
                <a:cs typeface="Times New Roman" panose="02020603050405020304" pitchFamily="18" charset="0"/>
              </a:rPr>
              <a:t>Продвижение вопросов ТБ программы на уровне сельских пациентских сообществ посредством выделения государственных грантов и социальных заказов.</a:t>
            </a:r>
          </a:p>
        </p:txBody>
      </p:sp>
      <p:sp>
        <p:nvSpPr>
          <p:cNvPr id="5"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Перспективы развития пациентского движения </a:t>
            </a:r>
            <a:endParaRPr lang="ru-RU" sz="3200" dirty="0">
              <a:solidFill>
                <a:schemeClr val="bg1"/>
              </a:solidFill>
            </a:endParaRPr>
          </a:p>
        </p:txBody>
      </p:sp>
    </p:spTree>
    <p:extLst>
      <p:ext uri="{BB962C8B-B14F-4D97-AF65-F5344CB8AC3E}">
        <p14:creationId xmlns:p14="http://schemas.microsoft.com/office/powerpoint/2010/main" val="118592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717" r="21717"/>
          <a:stretch>
            <a:fillRect/>
          </a:stretch>
        </p:blipFill>
        <p:spPr/>
      </p:pic>
      <p:sp>
        <p:nvSpPr>
          <p:cNvPr id="6" name="Текст 5"/>
          <p:cNvSpPr>
            <a:spLocks noGrp="1"/>
          </p:cNvSpPr>
          <p:nvPr>
            <p:ph type="body" sz="half" idx="1"/>
          </p:nvPr>
        </p:nvSpPr>
        <p:spPr>
          <a:xfrm>
            <a:off x="892970" y="1821657"/>
            <a:ext cx="5000625" cy="4420195"/>
          </a:xfrm>
        </p:spPr>
        <p:txBody>
          <a:bodyPr>
            <a:normAutofit/>
          </a:bodyPr>
          <a:lstStyle/>
          <a:p>
            <a:pPr>
              <a:spcBef>
                <a:spcPts val="0"/>
              </a:spcBef>
              <a:buFont typeface="Wingdings" panose="05000000000000000000" pitchFamily="2" charset="2"/>
              <a:buChar char="§"/>
            </a:pPr>
            <a:r>
              <a:rPr lang="ru-RU" sz="1800" dirty="0">
                <a:latin typeface="Times New Roman" panose="02020603050405020304" pitchFamily="18" charset="0"/>
                <a:cs typeface="Times New Roman" panose="02020603050405020304" pitchFamily="18" charset="0"/>
              </a:rPr>
              <a:t>ОФ «Санат алеми» является представительством </a:t>
            </a:r>
            <a:r>
              <a:rPr lang="en-US" sz="1800" b="1" dirty="0" err="1">
                <a:latin typeface="Times New Roman" panose="02020603050405020304" pitchFamily="18" charset="0"/>
                <a:cs typeface="Times New Roman" panose="02020603050405020304" pitchFamily="18" charset="0"/>
              </a:rPr>
              <a:t>TBpeople</a:t>
            </a:r>
            <a:r>
              <a:rPr lang="en-US"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Казахстане. Директор филиала фонда в г.</a:t>
            </a:r>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Нур-Султан </a:t>
            </a:r>
            <a:r>
              <a:rPr lang="ru-RU" sz="1800" dirty="0" err="1">
                <a:latin typeface="Times New Roman" panose="02020603050405020304" pitchFamily="18" charset="0"/>
                <a:cs typeface="Times New Roman" panose="02020603050405020304" pitchFamily="18" charset="0"/>
              </a:rPr>
              <a:t>Медетов</a:t>
            </a:r>
            <a:r>
              <a:rPr lang="ru-RU" sz="1800" dirty="0">
                <a:latin typeface="Times New Roman" panose="02020603050405020304" pitchFamily="18" charset="0"/>
                <a:cs typeface="Times New Roman" panose="02020603050405020304" pitchFamily="18" charset="0"/>
              </a:rPr>
              <a:t> М., социальный работник </a:t>
            </a:r>
            <a:r>
              <a:rPr lang="ru-RU" sz="1800" dirty="0" err="1">
                <a:latin typeface="Times New Roman" panose="02020603050405020304" pitchFamily="18" charset="0"/>
                <a:cs typeface="Times New Roman" panose="02020603050405020304" pitchFamily="18" charset="0"/>
              </a:rPr>
              <a:t>Сапаргалиева</a:t>
            </a:r>
            <a:r>
              <a:rPr lang="ru-RU" sz="1800" dirty="0">
                <a:latin typeface="Times New Roman" panose="02020603050405020304" pitchFamily="18" charset="0"/>
                <a:cs typeface="Times New Roman" panose="02020603050405020304" pitchFamily="18" charset="0"/>
              </a:rPr>
              <a:t> С., авторы казахской версии Декларации  о правах людей, затронутых туберкулезом.</a:t>
            </a:r>
          </a:p>
          <a:p>
            <a:pPr>
              <a:spcBef>
                <a:spcPts val="0"/>
              </a:spcBef>
              <a:buFont typeface="Wingdings" panose="05000000000000000000" pitchFamily="2" charset="2"/>
              <a:buChar char="§"/>
            </a:pPr>
            <a:endParaRPr lang="ru-RU" sz="1800" b="1"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1800" b="1" dirty="0" err="1">
                <a:latin typeface="Times New Roman" panose="02020603050405020304" pitchFamily="18" charset="0"/>
                <a:cs typeface="Times New Roman" panose="02020603050405020304" pitchFamily="18" charset="0"/>
              </a:rPr>
              <a:t>TBpeople</a:t>
            </a:r>
            <a:r>
              <a:rPr lang="ru-RU"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глобальная сеть людей, перенесших туберкулез. На сегодняшний день членами </a:t>
            </a:r>
            <a:r>
              <a:rPr lang="ru-RU" sz="1800" dirty="0" err="1">
                <a:latin typeface="Times New Roman" panose="02020603050405020304" pitchFamily="18" charset="0"/>
                <a:cs typeface="Times New Roman" panose="02020603050405020304" pitchFamily="18" charset="0"/>
              </a:rPr>
              <a:t>TBpeople</a:t>
            </a:r>
            <a:r>
              <a:rPr lang="ru-RU" sz="1800" dirty="0">
                <a:latin typeface="Times New Roman" panose="02020603050405020304" pitchFamily="18" charset="0"/>
                <a:cs typeface="Times New Roman" panose="02020603050405020304" pitchFamily="18" charset="0"/>
              </a:rPr>
              <a:t> является активисты из стран Евразии, Африки и Латинской Америки. </a:t>
            </a: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endParaRPr lang="ru-RU" sz="1800" b="1"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ru-RU" sz="1800" b="1" dirty="0">
                <a:latin typeface="Times New Roman" panose="02020603050405020304" pitchFamily="18" charset="0"/>
                <a:cs typeface="Times New Roman" panose="02020603050405020304" pitchFamily="18" charset="0"/>
              </a:rPr>
              <a:t>Цель </a:t>
            </a:r>
            <a:r>
              <a:rPr lang="ru-RU" sz="1800" b="1" dirty="0" err="1">
                <a:latin typeface="Times New Roman" panose="02020603050405020304" pitchFamily="18" charset="0"/>
                <a:cs typeface="Times New Roman" panose="02020603050405020304" pitchFamily="18" charset="0"/>
              </a:rPr>
              <a:t>TBpeople</a:t>
            </a:r>
            <a:r>
              <a:rPr lang="ru-RU" sz="1800" dirty="0">
                <a:latin typeface="Times New Roman" panose="02020603050405020304" pitchFamily="18" charset="0"/>
                <a:cs typeface="Times New Roman" panose="02020603050405020304" pitchFamily="18" charset="0"/>
              </a:rPr>
              <a:t>: Обеспечение значимого участия сообщества людей, перенесших                                                                     туберкулез, в национальных, региональных и глобальных мерах по борьбе с туберкулезом </a:t>
            </a: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endParaRPr lang="ru-RU" sz="1800" dirty="0"/>
          </a:p>
          <a:p>
            <a:endParaRPr lang="ru-RU" dirty="0"/>
          </a:p>
        </p:txBody>
      </p:sp>
      <p:sp>
        <p:nvSpPr>
          <p:cNvPr id="8"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200" dirty="0">
              <a:solidFill>
                <a:schemeClr val="bg1"/>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70" y="422106"/>
            <a:ext cx="3400425" cy="757238"/>
          </a:xfrm>
          <a:prstGeom prst="rect">
            <a:avLst/>
          </a:prstGeom>
        </p:spPr>
      </p:pic>
    </p:spTree>
    <p:extLst>
      <p:ext uri="{BB962C8B-B14F-4D97-AF65-F5344CB8AC3E}">
        <p14:creationId xmlns:p14="http://schemas.microsoft.com/office/powerpoint/2010/main" val="14719283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rotWithShape="1">
          <a:blip r:embed="rId2"/>
          <a:srcRect l="26706" t="22781" r="33459" b="8580"/>
          <a:stretch/>
        </p:blipFill>
        <p:spPr bwMode="auto">
          <a:xfrm>
            <a:off x="6445124" y="1528176"/>
            <a:ext cx="5078821" cy="4776344"/>
          </a:xfrm>
          <a:prstGeom prst="rect">
            <a:avLst/>
          </a:prstGeom>
          <a:noFill/>
          <a:ln w="9525">
            <a:noFill/>
            <a:miter lim="800000"/>
            <a:headEnd/>
            <a:tailEnd/>
          </a:ln>
        </p:spPr>
      </p:pic>
      <p:pic>
        <p:nvPicPr>
          <p:cNvPr id="10" name="Рисунок 9"/>
          <p:cNvPicPr>
            <a:picLocks noChangeAspect="1"/>
          </p:cNvPicPr>
          <p:nvPr/>
        </p:nvPicPr>
        <p:blipFill rotWithShape="1">
          <a:blip r:embed="rId3"/>
          <a:srcRect l="16923" t="18663" r="51410" b="9630"/>
          <a:stretch/>
        </p:blipFill>
        <p:spPr>
          <a:xfrm>
            <a:off x="1056409" y="1427968"/>
            <a:ext cx="5249959" cy="4876552"/>
          </a:xfrm>
          <a:prstGeom prst="rect">
            <a:avLst/>
          </a:prstGeom>
        </p:spPr>
      </p:pic>
      <p:sp>
        <p:nvSpPr>
          <p:cNvPr id="6"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200" dirty="0">
              <a:solidFill>
                <a:schemeClr val="bg1"/>
              </a:solidFill>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70" y="422106"/>
            <a:ext cx="3400425" cy="757238"/>
          </a:xfrm>
          <a:prstGeom prst="rect">
            <a:avLst/>
          </a:prstGeom>
        </p:spPr>
      </p:pic>
    </p:spTree>
    <p:extLst>
      <p:ext uri="{BB962C8B-B14F-4D97-AF65-F5344CB8AC3E}">
        <p14:creationId xmlns:p14="http://schemas.microsoft.com/office/powerpoint/2010/main" val="1185843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10592" y="1974273"/>
            <a:ext cx="3346630" cy="4202690"/>
          </a:xfrm>
        </p:spPr>
      </p:pic>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22918" y="1825625"/>
            <a:ext cx="3612595" cy="4351338"/>
          </a:xfrm>
        </p:spPr>
      </p:pic>
      <p:sp>
        <p:nvSpPr>
          <p:cNvPr id="12"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200" dirty="0">
              <a:solidFill>
                <a:schemeClr val="bg1"/>
              </a:solidFill>
            </a:endParaRP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70" y="422106"/>
            <a:ext cx="3400425" cy="757238"/>
          </a:xfrm>
          <a:prstGeom prst="rect">
            <a:avLst/>
          </a:prstGeom>
        </p:spPr>
      </p:pic>
    </p:spTree>
    <p:extLst>
      <p:ext uri="{BB962C8B-B14F-4D97-AF65-F5344CB8AC3E}">
        <p14:creationId xmlns:p14="http://schemas.microsoft.com/office/powerpoint/2010/main" val="109466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DSC_0192.JPG"/>
          <p:cNvPicPr>
            <a:picLocks noGrp="1" noChangeAspect="1"/>
          </p:cNvPicPr>
          <p:nvPr>
            <p:ph idx="1"/>
          </p:nvPr>
        </p:nvPicPr>
        <p:blipFill rotWithShape="1">
          <a:blip r:embed="rId2" cstate="print">
            <a:lum bright="20000" contrast="20000"/>
          </a:blip>
          <a:srcRect l="3859" t="4626" r="443"/>
          <a:stretch/>
        </p:blipFill>
        <p:spPr>
          <a:xfrm>
            <a:off x="1963882" y="1569027"/>
            <a:ext cx="7668491" cy="4530437"/>
          </a:xfrm>
        </p:spPr>
      </p:pic>
      <p:sp>
        <p:nvSpPr>
          <p:cNvPr id="5"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3525"/>
            <a:r>
              <a:rPr lang="ru-RU" sz="3200" dirty="0">
                <a:solidFill>
                  <a:schemeClr val="bg1"/>
                </a:solidFill>
              </a:rPr>
              <a:t> </a:t>
            </a:r>
            <a:r>
              <a:rPr lang="ru-RU" sz="3200" b="1" dirty="0">
                <a:solidFill>
                  <a:schemeClr val="bg1"/>
                </a:solidFill>
                <a:latin typeface="Times New Roman" panose="02020603050405020304" pitchFamily="18" charset="0"/>
                <a:cs typeface="Times New Roman" panose="02020603050405020304" pitchFamily="18" charset="0"/>
              </a:rPr>
              <a:t>Помогая другим, помогаешь себе!!!</a:t>
            </a:r>
            <a:endParaRPr lang="ru-RU" sz="3200" dirty="0">
              <a:solidFill>
                <a:schemeClr val="bg1"/>
              </a:solidFill>
            </a:endParaRPr>
          </a:p>
        </p:txBody>
      </p:sp>
    </p:spTree>
    <p:extLst>
      <p:ext uri="{BB962C8B-B14F-4D97-AF65-F5344CB8AC3E}">
        <p14:creationId xmlns:p14="http://schemas.microsoft.com/office/powerpoint/2010/main" val="134696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2454" y="3373504"/>
            <a:ext cx="9661953" cy="1326076"/>
          </a:xfrm>
          <a:solidFill>
            <a:schemeClr val="bg1"/>
          </a:solidFill>
        </p:spPr>
        <p:txBody>
          <a:bodyPr>
            <a:noAutofit/>
          </a:bodyPr>
          <a:lstStyle/>
          <a:p>
            <a:r>
              <a:rPr lang="ru-RU"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p>
        </p:txBody>
      </p:sp>
      <p:pic>
        <p:nvPicPr>
          <p:cNvPr id="1028" name="Picture 4" desc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980" y="910676"/>
            <a:ext cx="1559163" cy="178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6418" y="924625"/>
            <a:ext cx="1559163" cy="178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4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80457"/>
            <a:ext cx="10515600" cy="4696506"/>
          </a:xfrm>
        </p:spPr>
        <p:txBody>
          <a:bodyPr>
            <a:normAutofit/>
          </a:bodyPr>
          <a:lstStyle/>
          <a:p>
            <a:pPr marL="514350" indent="-514350">
              <a:lnSpc>
                <a:spcPct val="114000"/>
              </a:lnSpc>
              <a:spcBef>
                <a:spcPts val="600"/>
              </a:spcBef>
              <a:buFont typeface="+mj-lt"/>
              <a:buAutoNum type="arabicPeriod"/>
            </a:pPr>
            <a:r>
              <a:rPr lang="ru-RU" sz="2400" dirty="0">
                <a:latin typeface="Times New Roman" panose="02020603050405020304" pitchFamily="18" charset="0"/>
                <a:cs typeface="Times New Roman" panose="02020603050405020304" pitchFamily="18" charset="0"/>
              </a:rPr>
              <a:t>Краткий обзор развития неправительственного сектора в Казахстане</a:t>
            </a:r>
          </a:p>
          <a:p>
            <a:pPr marL="514350" indent="-514350">
              <a:lnSpc>
                <a:spcPct val="114000"/>
              </a:lnSpc>
              <a:spcBef>
                <a:spcPts val="600"/>
              </a:spcBef>
              <a:buFont typeface="+mj-lt"/>
              <a:buAutoNum type="arabicPeriod"/>
            </a:pPr>
            <a:r>
              <a:rPr lang="ru-RU" sz="2400" dirty="0">
                <a:latin typeface="Times New Roman" panose="02020603050405020304" pitchFamily="18" charset="0"/>
                <a:cs typeface="Times New Roman" panose="02020603050405020304" pitchFamily="18" charset="0"/>
              </a:rPr>
              <a:t>Вклад НПО в сфере здравоохранения Казахстана </a:t>
            </a:r>
          </a:p>
          <a:p>
            <a:pPr marL="514350" indent="-514350">
              <a:lnSpc>
                <a:spcPct val="114000"/>
              </a:lnSpc>
              <a:spcBef>
                <a:spcPts val="600"/>
              </a:spcBef>
              <a:buFont typeface="+mj-lt"/>
              <a:buAutoNum type="arabicPeriod"/>
            </a:pPr>
            <a:r>
              <a:rPr lang="ru-RU" sz="2400" dirty="0">
                <a:latin typeface="Times New Roman" panose="02020603050405020304" pitchFamily="18" charset="0"/>
                <a:cs typeface="Times New Roman" panose="02020603050405020304" pitchFamily="18" charset="0"/>
              </a:rPr>
              <a:t>Пациентское сообщество: цели и задачи</a:t>
            </a:r>
          </a:p>
          <a:p>
            <a:pPr marL="514350" indent="-514350">
              <a:lnSpc>
                <a:spcPct val="114000"/>
              </a:lnSpc>
              <a:spcBef>
                <a:spcPts val="600"/>
              </a:spcBef>
              <a:buFont typeface="+mj-lt"/>
              <a:buAutoNum type="arabicPeriod"/>
            </a:pPr>
            <a:r>
              <a:rPr lang="ru-RU" sz="2400" dirty="0">
                <a:latin typeface="Times New Roman" panose="02020603050405020304" pitchFamily="18" charset="0"/>
                <a:cs typeface="Times New Roman" panose="02020603050405020304" pitchFamily="18" charset="0"/>
              </a:rPr>
              <a:t>Роль пациентского сообщества в борьбе с туберкулезом</a:t>
            </a:r>
          </a:p>
          <a:p>
            <a:pPr marL="514350" indent="-514350">
              <a:lnSpc>
                <a:spcPct val="114000"/>
              </a:lnSpc>
              <a:spcBef>
                <a:spcPts val="600"/>
              </a:spcBef>
              <a:buFont typeface="+mj-lt"/>
              <a:buAutoNum type="arabicPeriod"/>
            </a:pPr>
            <a:r>
              <a:rPr lang="ru-RU" sz="2400" dirty="0">
                <a:latin typeface="Times New Roman" panose="02020603050405020304" pitchFamily="18" charset="0"/>
                <a:cs typeface="Times New Roman" panose="02020603050405020304" pitchFamily="18" charset="0"/>
              </a:rPr>
              <a:t>Состояние пациентских сообществ в регионах </a:t>
            </a:r>
          </a:p>
          <a:p>
            <a:pPr marL="514350" indent="-514350">
              <a:lnSpc>
                <a:spcPct val="114000"/>
              </a:lnSpc>
              <a:spcBef>
                <a:spcPts val="600"/>
              </a:spcBef>
              <a:buFont typeface="+mj-lt"/>
              <a:buAutoNum type="arabicPeriod"/>
            </a:pPr>
            <a:r>
              <a:rPr lang="ru-RU" sz="2400" dirty="0">
                <a:latin typeface="Times New Roman" panose="02020603050405020304" pitchFamily="18" charset="0"/>
                <a:cs typeface="Times New Roman" panose="02020603050405020304" pitchFamily="18" charset="0"/>
              </a:rPr>
              <a:t>Перспективы развития пациентского движения </a:t>
            </a:r>
          </a:p>
        </p:txBody>
      </p:sp>
      <p:sp>
        <p:nvSpPr>
          <p:cNvPr id="5"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kk-KZ" sz="3200" b="1" dirty="0">
                <a:solidFill>
                  <a:schemeClr val="bg1"/>
                </a:solidFill>
                <a:latin typeface="Times New Roman" panose="02020603050405020304" pitchFamily="18" charset="0"/>
                <a:cs typeface="Times New Roman" panose="02020603050405020304" pitchFamily="18" charset="0"/>
              </a:rPr>
              <a:t>Структура презентации</a:t>
            </a:r>
            <a:endParaRPr 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14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1109" y="1467293"/>
            <a:ext cx="11035145" cy="5162106"/>
          </a:xfrm>
        </p:spPr>
        <p:txBody>
          <a:bodyPr>
            <a:noAutofit/>
          </a:bodyPr>
          <a:lstStyle/>
          <a:p>
            <a:r>
              <a:rPr lang="ru-RU" sz="1800" dirty="0">
                <a:latin typeface="Times New Roman" panose="02020603050405020304" pitchFamily="18" charset="0"/>
                <a:cs typeface="Times New Roman" panose="02020603050405020304" pitchFamily="18" charset="0"/>
              </a:rPr>
              <a:t>Формирование гражданского общества является важнейшей стратегической задачей  государственной политики Казахстана. Приняты основополагающие законы РК в сфере гражданского общества:                                                                                                                                      - «Об общественных объединениях»;                                                                                                                               - «О политических партиях»;                                                                                                                                        - «О профессиональных союзах»;                                                                                                                                      - «О некоммерческих организациях»;                                                                                                                             - «О государственном социальном заказе, грантах и премиях для неправительственных организаций в РК»;                                                                                                                                                                               - «Об общественных советах»;                                                                                                                                               - «О мирных собраниях» и др.</a:t>
            </a:r>
          </a:p>
          <a:p>
            <a:r>
              <a:rPr lang="ru-RU" sz="1800" dirty="0">
                <a:latin typeface="Times New Roman" panose="02020603050405020304" pitchFamily="18" charset="0"/>
                <a:cs typeface="Times New Roman" panose="02020603050405020304" pitchFamily="18" charset="0"/>
              </a:rPr>
              <a:t>Принята и реализована «Концепции развития гражданского общества в РК на 2006-2011 годы».</a:t>
            </a:r>
          </a:p>
          <a:p>
            <a:r>
              <a:rPr lang="ru-RU" sz="1800" dirty="0">
                <a:latin typeface="Times New Roman" panose="02020603050405020304" pitchFamily="18" charset="0"/>
                <a:cs typeface="Times New Roman" panose="02020603050405020304" pitchFamily="18" charset="0"/>
              </a:rPr>
              <a:t>В период с 2011 по 2020 год достигнуты следующие результаты:                                                                                                                    - обеспечен количественный рост НПО, расширился спектр их деятельности в реализации социальной политики;                                                                                                                                                                        - проведены </a:t>
            </a:r>
            <a:r>
              <a:rPr lang="en-US" sz="1800" dirty="0">
                <a:latin typeface="Times New Roman" panose="02020603050405020304" pitchFamily="18" charset="0"/>
                <a:cs typeface="Times New Roman" panose="02020603050405020304" pitchFamily="18" charset="0"/>
              </a:rPr>
              <a:t>V, VI, VII, VIII, IX </a:t>
            </a:r>
            <a:r>
              <a:rPr lang="ru-RU" sz="1800" dirty="0">
                <a:latin typeface="Times New Roman" panose="02020603050405020304" pitchFamily="18" charset="0"/>
                <a:cs typeface="Times New Roman" panose="02020603050405020304" pitchFamily="18" charset="0"/>
              </a:rPr>
              <a:t>гражданские форумы, в результате осуществлены конкретные меры по укреплению роли НПО в обществе;                                                                                                                             - внедрены формы общественного контроля через общественные советы на местах; и др.                                               </a:t>
            </a:r>
          </a:p>
          <a:p>
            <a:r>
              <a:rPr lang="ru-RU" sz="1800" dirty="0">
                <a:latin typeface="Times New Roman" panose="02020603050405020304" pitchFamily="18" charset="0"/>
                <a:cs typeface="Times New Roman" panose="02020603050405020304" pitchFamily="18" charset="0"/>
              </a:rPr>
              <a:t>В Казахстане к текущему моменту официально зарегистрировано более 22 тыс. неправительственных организаций (НПО) различной направленности, из них действующих - 16,4 тыс. </a:t>
            </a:r>
          </a:p>
        </p:txBody>
      </p:sp>
      <p:sp>
        <p:nvSpPr>
          <p:cNvPr id="5"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Развитие неправительственного сектора в Казахстане </a:t>
            </a:r>
            <a:endParaRPr 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91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626781"/>
            <a:ext cx="10515600" cy="4497572"/>
          </a:xfrm>
        </p:spPr>
        <p:txBody>
          <a:bodyPr>
            <a:normAutofit/>
          </a:bodyPr>
          <a:lstStyle/>
          <a:p>
            <a:pPr lvl="0"/>
            <a:r>
              <a:rPr lang="ru-RU" sz="1800" dirty="0">
                <a:solidFill>
                  <a:prstClr val="black"/>
                </a:solidFill>
                <a:latin typeface="Times New Roman" panose="02020603050405020304" pitchFamily="18" charset="0"/>
                <a:cs typeface="Times New Roman" panose="02020603050405020304" pitchFamily="18" charset="0"/>
              </a:rPr>
              <a:t>На сегодняшний день из более чем 5 тысяч неправительственных организаций, вошедших в реестр, получающих финансирование от государства, порядка 4% или 234 НПО работают по направлениям защиты здоровья граждан. </a:t>
            </a:r>
          </a:p>
          <a:p>
            <a:pPr lvl="0"/>
            <a:r>
              <a:rPr lang="ru-RU" sz="1800" dirty="0">
                <a:solidFill>
                  <a:prstClr val="black"/>
                </a:solidFill>
                <a:latin typeface="Times New Roman" panose="02020603050405020304" pitchFamily="18" charset="0"/>
                <a:cs typeface="Times New Roman" panose="02020603050405020304" pitchFamily="18" charset="0"/>
              </a:rPr>
              <a:t>Представители неправительственных организаций принимают активное участие в работе консультативно-совещательных органов Министерства здравоохранения. Объединенная комиссия по качеству медицинских услуг на 57% представлена представителями НПО. Одобрены 300 клинических протоколов диагностики и лечения, 90 новых медицинских технологий, 30 стандартов организации оказания медицинской помощи. Организации гражданского общества  принимают активное участие при рассмотрении НПА формулярной комиссии, регулирующих вопросы списка закупаемых лекарственных средств, формирования и установления предельных цен, утверждения Казахстанского национального лекарственного формуляра. </a:t>
            </a:r>
          </a:p>
          <a:p>
            <a:pPr lvl="0"/>
            <a:r>
              <a:rPr lang="ru-RU" sz="1800" dirty="0">
                <a:solidFill>
                  <a:prstClr val="black"/>
                </a:solidFill>
                <a:latin typeface="Times New Roman" panose="02020603050405020304" pitchFamily="18" charset="0"/>
                <a:cs typeface="Times New Roman" panose="02020603050405020304" pitchFamily="18" charset="0"/>
              </a:rPr>
              <a:t>В состав конкурсных комиссий ТОО «СК-Фармация» по  заключению договоров с отечественными товаропроизводителями и закупу услуг по транспортировке и хранению лекарственных средств и медицинских изделий введены представители НПО.</a:t>
            </a:r>
          </a:p>
        </p:txBody>
      </p:sp>
      <p:sp>
        <p:nvSpPr>
          <p:cNvPr id="4"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Вклад НПО в сфере здравоохранения Казахстана </a:t>
            </a:r>
          </a:p>
        </p:txBody>
      </p:sp>
    </p:spTree>
    <p:extLst>
      <p:ext uri="{BB962C8B-B14F-4D97-AF65-F5344CB8AC3E}">
        <p14:creationId xmlns:p14="http://schemas.microsoft.com/office/powerpoint/2010/main" val="300287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537854"/>
            <a:ext cx="10515600" cy="4842163"/>
          </a:xfrm>
        </p:spPr>
        <p:txBody>
          <a:bodyPr>
            <a:noAutofit/>
          </a:bodyPr>
          <a:lstStyle/>
          <a:p>
            <a:pPr>
              <a:lnSpc>
                <a:spcPct val="80000"/>
              </a:lnSpc>
              <a:spcBef>
                <a:spcPts val="0"/>
              </a:spcBef>
              <a:spcAft>
                <a:spcPts val="600"/>
              </a:spcAft>
            </a:pPr>
            <a:r>
              <a:rPr lang="ru-RU" sz="1800" b="1" dirty="0">
                <a:latin typeface="Times New Roman" panose="02020603050405020304" pitchFamily="18" charset="0"/>
                <a:cs typeface="Times New Roman" panose="02020603050405020304" pitchFamily="18" charset="0"/>
              </a:rPr>
              <a:t>Пациентское сообщество </a:t>
            </a:r>
            <a:r>
              <a:rPr lang="ru-RU" sz="1800" dirty="0">
                <a:latin typeface="Times New Roman" panose="02020603050405020304" pitchFamily="18" charset="0"/>
                <a:cs typeface="Times New Roman" panose="02020603050405020304" pitchFamily="18" charset="0"/>
              </a:rPr>
              <a:t>- общественное движение  которое ставит своей основной целью защиту прав и интересов определенных групп больных, в котором большинство членов руководящих органов составляют пациенты и/или лица, за ними ухаживающие.</a:t>
            </a:r>
          </a:p>
          <a:p>
            <a:pPr>
              <a:lnSpc>
                <a:spcPct val="80000"/>
              </a:lnSpc>
              <a:spcBef>
                <a:spcPts val="0"/>
              </a:spcBef>
            </a:pPr>
            <a:r>
              <a:rPr lang="ru-RU" sz="1800" b="1" dirty="0">
                <a:latin typeface="Times New Roman" panose="02020603050405020304" pitchFamily="18" charset="0"/>
                <a:cs typeface="Times New Roman" panose="02020603050405020304" pitchFamily="18" charset="0"/>
              </a:rPr>
              <a:t>Основные цели</a:t>
            </a:r>
            <a:r>
              <a:rPr lang="ru-RU" sz="1800" dirty="0">
                <a:latin typeface="Times New Roman" panose="02020603050405020304" pitchFamily="18" charset="0"/>
                <a:cs typeface="Times New Roman" panose="02020603050405020304" pitchFamily="18" charset="0"/>
              </a:rPr>
              <a:t>:</a:t>
            </a:r>
          </a:p>
          <a:p>
            <a:pPr>
              <a:lnSpc>
                <a:spcPct val="80000"/>
              </a:lnSpc>
              <a:spcBef>
                <a:spcPts val="0"/>
              </a:spcBef>
              <a:buFontTx/>
              <a:buChar char="-"/>
            </a:pPr>
            <a:r>
              <a:rPr lang="ru-RU" sz="1800" dirty="0">
                <a:latin typeface="Times New Roman" panose="02020603050405020304" pitchFamily="18" charset="0"/>
                <a:cs typeface="Times New Roman" panose="02020603050405020304" pitchFamily="18" charset="0"/>
              </a:rPr>
              <a:t>достижение максимально возможного уровня медицинской помощи и мер по охране здоровья пациентов; </a:t>
            </a:r>
          </a:p>
          <a:p>
            <a:pPr>
              <a:lnSpc>
                <a:spcPct val="80000"/>
              </a:lnSpc>
              <a:spcBef>
                <a:spcPts val="0"/>
              </a:spcBef>
              <a:buFontTx/>
              <a:buChar char="-"/>
            </a:pPr>
            <a:r>
              <a:rPr lang="ru-RU" sz="1800" dirty="0">
                <a:latin typeface="Times New Roman" panose="02020603050405020304" pitchFamily="18" charset="0"/>
                <a:cs typeface="Times New Roman" panose="02020603050405020304" pitchFamily="18" charset="0"/>
              </a:rPr>
              <a:t>содействие в защите прав и законных интересов пациентов, оказание им правовой и морально-психологической помощи;</a:t>
            </a:r>
          </a:p>
          <a:p>
            <a:pPr>
              <a:lnSpc>
                <a:spcPct val="80000"/>
              </a:lnSpc>
              <a:spcBef>
                <a:spcPts val="0"/>
              </a:spcBef>
              <a:spcAft>
                <a:spcPts val="600"/>
              </a:spcAft>
              <a:buFontTx/>
              <a:buChar char="-"/>
            </a:pPr>
            <a:r>
              <a:rPr lang="ru-RU" sz="1800" dirty="0">
                <a:latin typeface="Times New Roman" panose="02020603050405020304" pitchFamily="18" charset="0"/>
                <a:cs typeface="Times New Roman" panose="02020603050405020304" pitchFamily="18" charset="0"/>
              </a:rPr>
              <a:t>содействие предоставлению пациентам равных с другими гражданами возможностей участия во всех сферах жизни.</a:t>
            </a:r>
          </a:p>
          <a:p>
            <a:pPr>
              <a:lnSpc>
                <a:spcPct val="80000"/>
              </a:lnSpc>
              <a:spcBef>
                <a:spcPts val="0"/>
              </a:spcBef>
            </a:pPr>
            <a:r>
              <a:rPr lang="ru-RU" sz="1800" b="1" dirty="0">
                <a:latin typeface="Times New Roman" panose="02020603050405020304" pitchFamily="18" charset="0"/>
                <a:cs typeface="Times New Roman" panose="02020603050405020304" pitchFamily="18" charset="0"/>
              </a:rPr>
              <a:t>Задачи для достижения целей</a:t>
            </a:r>
            <a:r>
              <a:rPr lang="ru-RU" sz="1800" dirty="0">
                <a:latin typeface="Times New Roman" panose="02020603050405020304" pitchFamily="18" charset="0"/>
                <a:cs typeface="Times New Roman" panose="02020603050405020304" pitchFamily="18" charset="0"/>
              </a:rPr>
              <a:t>:</a:t>
            </a:r>
          </a:p>
          <a:p>
            <a:pPr>
              <a:lnSpc>
                <a:spcPct val="80000"/>
              </a:lnSpc>
              <a:spcBef>
                <a:spcPts val="0"/>
              </a:spcBef>
              <a:buFontTx/>
              <a:buChar char="-"/>
            </a:pPr>
            <a:r>
              <a:rPr lang="ru-RU" sz="1800" dirty="0">
                <a:latin typeface="Times New Roman" panose="02020603050405020304" pitchFamily="18" charset="0"/>
                <a:cs typeface="Times New Roman" panose="02020603050405020304" pitchFamily="18" charset="0"/>
              </a:rPr>
              <a:t>консолидация и объединение пациентов и пациентских сообществ, реализация программ, направленных на поддержку и развитие деятельности объединений пациентов;</a:t>
            </a:r>
          </a:p>
          <a:p>
            <a:pPr>
              <a:lnSpc>
                <a:spcPct val="80000"/>
              </a:lnSpc>
              <a:spcBef>
                <a:spcPts val="0"/>
              </a:spcBef>
              <a:buFontTx/>
              <a:buChar char="-"/>
            </a:pPr>
            <a:r>
              <a:rPr lang="ru-RU" sz="1800" dirty="0">
                <a:latin typeface="Times New Roman" panose="02020603050405020304" pitchFamily="18" charset="0"/>
                <a:cs typeface="Times New Roman" panose="02020603050405020304" pitchFamily="18" charset="0"/>
              </a:rPr>
              <a:t>информационное обеспечение пациентов, просвещение граждан, создание учебных и образовательных программ;</a:t>
            </a:r>
          </a:p>
          <a:p>
            <a:pPr marL="271463" indent="-271463">
              <a:lnSpc>
                <a:spcPct val="80000"/>
              </a:lnSpc>
              <a:spcBef>
                <a:spcPts val="0"/>
              </a:spcBef>
              <a:buNone/>
            </a:pPr>
            <a:r>
              <a:rPr lang="ru-RU" sz="1800" dirty="0">
                <a:latin typeface="Times New Roman" panose="02020603050405020304" pitchFamily="18" charset="0"/>
                <a:cs typeface="Times New Roman" panose="02020603050405020304" pitchFamily="18" charset="0"/>
              </a:rPr>
              <a:t> </a:t>
            </a:r>
            <a:r>
              <a:rPr lang="ru-RU" sz="1800" dirty="0">
                <a:solidFill>
                  <a:prstClr val="black"/>
                </a:solidFill>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участие в создании современных механизмов и процедур взаимодействия между сообществами пациентов и медицинскими организациями; </a:t>
            </a:r>
            <a:endParaRPr lang="en-US" sz="1800" dirty="0">
              <a:latin typeface="Times New Roman" panose="02020603050405020304" pitchFamily="18" charset="0"/>
              <a:cs typeface="Times New Roman" panose="02020603050405020304" pitchFamily="18" charset="0"/>
            </a:endParaRPr>
          </a:p>
          <a:p>
            <a:pPr marL="174625" indent="-174625">
              <a:lnSpc>
                <a:spcPct val="80000"/>
              </a:lnSpc>
              <a:spcBef>
                <a:spcPts val="0"/>
              </a:spcBef>
              <a:buNone/>
            </a:pPr>
            <a:r>
              <a:rPr lang="ru-RU" sz="1800" dirty="0">
                <a:latin typeface="Times New Roman" panose="02020603050405020304" pitchFamily="18" charset="0"/>
                <a:cs typeface="Times New Roman" panose="02020603050405020304" pitchFamily="18" charset="0"/>
              </a:rPr>
              <a:t>-  взаимодействие с бизнес сообществом (в первую очередь с производителями лекарственных препаратов и медицинского оборудования); </a:t>
            </a:r>
            <a:endParaRPr lang="en-US" sz="1800" dirty="0">
              <a:latin typeface="Times New Roman" panose="02020603050405020304" pitchFamily="18" charset="0"/>
              <a:cs typeface="Times New Roman" panose="02020603050405020304" pitchFamily="18" charset="0"/>
            </a:endParaRPr>
          </a:p>
          <a:p>
            <a:pPr marL="174625" indent="-174625">
              <a:lnSpc>
                <a:spcPct val="80000"/>
              </a:lnSpc>
              <a:spcBef>
                <a:spcPts val="0"/>
              </a:spcBef>
              <a:buNone/>
            </a:pPr>
            <a:r>
              <a:rPr lang="ru-RU" sz="1800" dirty="0">
                <a:latin typeface="Times New Roman" panose="02020603050405020304" pitchFamily="18" charset="0"/>
                <a:cs typeface="Times New Roman" panose="02020603050405020304" pitchFamily="18" charset="0"/>
              </a:rPr>
              <a:t>-  участие в проведении независимых общественных экспертиз качества и безопасности медицинских услуг, лекарственных препаратов, медицинского оборудования и иных медицинских средств. </a:t>
            </a:r>
          </a:p>
        </p:txBody>
      </p:sp>
      <p:sp>
        <p:nvSpPr>
          <p:cNvPr id="4"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Пациентское сообщество: цели и задачи</a:t>
            </a:r>
            <a:endParaRPr lang="ru-RU"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80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4294967295"/>
          </p:nvPr>
        </p:nvSpPr>
        <p:spPr>
          <a:xfrm>
            <a:off x="584793" y="1298863"/>
            <a:ext cx="10972800" cy="5016877"/>
          </a:xfrm>
        </p:spPr>
        <p:txBody>
          <a:bodyPr>
            <a:normAutofit fontScale="92500"/>
          </a:bodyPr>
          <a:lstStyle/>
          <a:p>
            <a:pPr marL="228600" lvl="0" indent="-228600" defTabSz="914400">
              <a:lnSpc>
                <a:spcPct val="114000"/>
              </a:lnSpc>
              <a:spcBef>
                <a:spcPts val="1000"/>
              </a:spcBef>
              <a:buSzTx/>
              <a:buFont typeface="Arial" panose="020B0604020202020204" pitchFamily="34" charset="0"/>
              <a:buChar char="•"/>
            </a:pPr>
            <a:r>
              <a:rPr lang="ru-RU" sz="1900" b="1" dirty="0">
                <a:latin typeface="Times New Roman" panose="02020603050405020304" pitchFamily="18" charset="0"/>
                <a:cs typeface="Times New Roman" panose="02020603050405020304" pitchFamily="18" charset="0"/>
              </a:rPr>
              <a:t>Пациентские организации</a:t>
            </a:r>
            <a:r>
              <a:rPr lang="ru-RU" sz="1900" dirty="0">
                <a:latin typeface="Times New Roman" panose="02020603050405020304" pitchFamily="18" charset="0"/>
                <a:cs typeface="Times New Roman" panose="02020603050405020304" pitchFamily="18" charset="0"/>
              </a:rPr>
              <a:t> нуждаются в профессиональном развитии, а сообщество организаций пациентов – в координации усилий в рамках общего движения по улучшению системы помощи пациентам. </a:t>
            </a:r>
            <a:endParaRPr lang="ru-RU" sz="1800" dirty="0">
              <a:latin typeface="Times New Roman" panose="02020603050405020304" pitchFamily="18" charset="0"/>
              <a:cs typeface="Times New Roman" panose="02020603050405020304" pitchFamily="18" charset="0"/>
            </a:endParaRPr>
          </a:p>
          <a:p>
            <a:pPr>
              <a:lnSpc>
                <a:spcPct val="114000"/>
              </a:lnSpc>
              <a:buFont typeface="Arial" panose="020B0604020202020204" pitchFamily="34" charset="0"/>
              <a:buChar char="•"/>
            </a:pPr>
            <a:r>
              <a:rPr lang="ru-RU" sz="1900" b="1" dirty="0">
                <a:latin typeface="Times New Roman" panose="02020603050405020304" pitchFamily="18" charset="0"/>
                <a:cs typeface="Times New Roman" panose="02020603050405020304" pitchFamily="18" charset="0"/>
              </a:rPr>
              <a:t>Первые пациентские организации, </a:t>
            </a:r>
            <a:r>
              <a:rPr lang="ru-RU" sz="1900" dirty="0">
                <a:latin typeface="Times New Roman" panose="02020603050405020304" pitchFamily="18" charset="0"/>
                <a:cs typeface="Times New Roman" panose="02020603050405020304" pitchFamily="18" charset="0"/>
              </a:rPr>
              <a:t>как и большинство ныне действующих общественных организаций, появились в Казахстане, в начале 90-х гг. прошлого века. Это были СПИД-сервисные НПО. Сегодня всего в республике работает 68 НПО, которые вносят ощутимый вклад в решение острых проблем людей, живущих с ВИЧ. Создано и успешно функционирует пациентское сообщество, Объединение Юридических Лиц </a:t>
            </a:r>
            <a:r>
              <a:rPr lang="ru-RU" sz="1900" b="1" dirty="0">
                <a:latin typeface="Times New Roman" panose="02020603050405020304" pitchFamily="18" charset="0"/>
                <a:cs typeface="Times New Roman" panose="02020603050405020304" pitchFamily="18" charset="0"/>
              </a:rPr>
              <a:t>«Казахстанский Союз Людей, Живущих с ВИЧ» </a:t>
            </a:r>
            <a:r>
              <a:rPr lang="ru-RU" sz="1900" dirty="0">
                <a:latin typeface="Times New Roman" panose="02020603050405020304" pitchFamily="18" charset="0"/>
                <a:cs typeface="Times New Roman" panose="02020603050405020304" pitchFamily="18" charset="0"/>
              </a:rPr>
              <a:t>в составе 14 пациентских организаций из разных областей Казахстана. </a:t>
            </a:r>
            <a:r>
              <a:rPr lang="ru-RU" sz="1900" b="1" dirty="0">
                <a:latin typeface="Times New Roman" panose="02020603050405020304" pitchFamily="18" charset="0"/>
                <a:cs typeface="Times New Roman" panose="02020603050405020304" pitchFamily="18" charset="0"/>
              </a:rPr>
              <a:t>Миссия</a:t>
            </a:r>
            <a:r>
              <a:rPr lang="ru-RU" sz="1900" dirty="0">
                <a:latin typeface="Times New Roman" panose="02020603050405020304" pitchFamily="18" charset="0"/>
                <a:cs typeface="Times New Roman" panose="02020603050405020304" pitchFamily="18" charset="0"/>
              </a:rPr>
              <a:t> организации: Развитие долгосрочного сотрудничества с правительством, гражданским обществом и бизнесом Республики Казахстан в обеспечении ЛЖВ и их близким достойного качества жизни, включая доступ к качественным услугам по профилактике, лечению, уходу и поддержки в связи с ВИЧ-инфекцией». Равным образом создано и Объединение юридических лиц </a:t>
            </a:r>
            <a:r>
              <a:rPr lang="ru-RU" sz="1900" b="1" dirty="0">
                <a:latin typeface="Times New Roman" panose="02020603050405020304" pitchFamily="18" charset="0"/>
                <a:cs typeface="Times New Roman" panose="02020603050405020304" pitchFamily="18" charset="0"/>
              </a:rPr>
              <a:t>«Центрально-Азиатская Ассоциация Людей, Живущих с ВИЧ»,</a:t>
            </a:r>
            <a:r>
              <a:rPr lang="ru-RU" sz="1900" dirty="0">
                <a:latin typeface="Times New Roman" panose="02020603050405020304" pitchFamily="18" charset="0"/>
                <a:cs typeface="Times New Roman" panose="02020603050405020304" pitchFamily="18" charset="0"/>
              </a:rPr>
              <a:t> было создано с рядом национальных сетей Центральной Азии, в том числе и ЛЖВ Казахстана, в 2009 году. Ассоциация создавалась для поддержки национальных объединений ЛЖВ.</a:t>
            </a:r>
          </a:p>
          <a:p>
            <a:pPr marL="0" indent="0">
              <a:buNone/>
            </a:pPr>
            <a:endParaRPr lang="ru-RU" sz="1900"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Роль пациентского сообщества в борьбе с туберкулезом</a:t>
            </a:r>
            <a:endParaRPr lang="ru-RU" sz="3200" dirty="0">
              <a:solidFill>
                <a:schemeClr val="bg1"/>
              </a:solidFill>
            </a:endParaRPr>
          </a:p>
        </p:txBody>
      </p:sp>
    </p:spTree>
    <p:extLst>
      <p:ext uri="{BB962C8B-B14F-4D97-AF65-F5344CB8AC3E}">
        <p14:creationId xmlns:p14="http://schemas.microsoft.com/office/powerpoint/2010/main" val="26342220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idx="1"/>
          </p:nvPr>
        </p:nvSpPr>
        <p:spPr>
          <a:xfrm>
            <a:off x="838202" y="1488558"/>
            <a:ext cx="10515601" cy="4954772"/>
          </a:xfrm>
        </p:spPr>
        <p:txBody>
          <a:bodyPr>
            <a:noAutofit/>
          </a:bodyPr>
          <a:lstStyle/>
          <a:p>
            <a:pPr>
              <a:buFont typeface="Arial" panose="020B0604020202020204" pitchFamily="34" charset="0"/>
              <a:buChar char="•"/>
            </a:pPr>
            <a:r>
              <a:rPr lang="ru-RU" sz="1800" b="1" dirty="0">
                <a:latin typeface="Times New Roman" panose="02020603050405020304" pitchFamily="18" charset="0"/>
                <a:cs typeface="Times New Roman" panose="02020603050405020304" pitchFamily="18" charset="0"/>
              </a:rPr>
              <a:t>Пациентские сообщества</a:t>
            </a:r>
            <a:r>
              <a:rPr lang="ru-RU" sz="1800" dirty="0">
                <a:latin typeface="Times New Roman" panose="02020603050405020304" pitchFamily="18" charset="0"/>
                <a:cs typeface="Times New Roman" panose="02020603050405020304" pitchFamily="18" charset="0"/>
              </a:rPr>
              <a:t>, объединяющие людей затронутых проблемой туберкулеза, играют важнейшую роль в снижении бремени туберкулеза. Психологическую поддержку, социальное сопровождение и поддержку по принципу «равный-равному» наиболее эффективно может обеспечить </a:t>
            </a:r>
            <a:r>
              <a:rPr lang="ru-RU" sz="1800" dirty="0" err="1">
                <a:latin typeface="Times New Roman" panose="02020603050405020304" pitchFamily="18" charset="0"/>
                <a:cs typeface="Times New Roman" panose="02020603050405020304" pitchFamily="18" charset="0"/>
              </a:rPr>
              <a:t>пациентская</a:t>
            </a:r>
            <a:r>
              <a:rPr lang="ru-RU" sz="1800" dirty="0">
                <a:latin typeface="Times New Roman" panose="02020603050405020304" pitchFamily="18" charset="0"/>
                <a:cs typeface="Times New Roman" panose="02020603050405020304" pitchFamily="18" charset="0"/>
              </a:rPr>
              <a:t> организация, у которой есть опыт и доступ к соответствующим группам населения, с которыми оказались неэффективными другие мероприятия ТБ службы.                                         Мобилизация и расширение прав и возможностей сообществ и групп людей, затронутых ТБ, значимое участие людей в принятии решений относительно влияющих на них политик и программ – это неотъемлемая составляющая права на здоровье. Расширяя возможности людей вносить значимый вклад в профилактику, диагностику и лечение ТБ, знать свои права и выполнять функцию надзора за качеством услуг и их охватом, можно достигнуть гораздо лучших результатов в усилении систем сообществ.                                                                                                                                                       </a:t>
            </a:r>
            <a:r>
              <a:rPr lang="ru-RU" sz="1800" b="1" dirty="0">
                <a:latin typeface="Times New Roman" panose="02020603050405020304" pitchFamily="18" charset="0"/>
                <a:cs typeface="Times New Roman" panose="02020603050405020304" pitchFamily="18" charset="0"/>
              </a:rPr>
              <a:t>Меры, позволяющие достичь положительные сдвиги</a:t>
            </a:r>
            <a:r>
              <a:rPr lang="ru-RU" sz="1800" dirty="0">
                <a:latin typeface="Times New Roman" panose="02020603050405020304" pitchFamily="18" charset="0"/>
                <a:cs typeface="Times New Roman" panose="02020603050405020304" pitchFamily="18" charset="0"/>
              </a:rPr>
              <a:t>:                                                                                                                                                - организация групп поддержки для людей, получающих противотуберкулезное лечение, особенно для ТБ с лекарственной устойчивостью;                                                                                                                     - создание платформ для участия людей, затронутых ТБ, и их групп в принятии решений в сфере здравоохранения;                                                                                                                                                         - расширение </a:t>
            </a:r>
            <a:r>
              <a:rPr lang="ru-RU" sz="1800" dirty="0" err="1">
                <a:latin typeface="Times New Roman" panose="02020603050405020304" pitchFamily="18" charset="0"/>
                <a:cs typeface="Times New Roman" panose="02020603050405020304" pitchFamily="18" charset="0"/>
              </a:rPr>
              <a:t>адвокационного</a:t>
            </a:r>
            <a:r>
              <a:rPr lang="ru-RU" sz="1800" dirty="0">
                <a:latin typeface="Times New Roman" panose="02020603050405020304" pitchFamily="18" charset="0"/>
                <a:cs typeface="Times New Roman" panose="02020603050405020304" pitchFamily="18" charset="0"/>
              </a:rPr>
              <a:t> потенциала людей с ТБ и тех, кто пережил ТБ;                                                         - расширение потенциала и возможностей общественных советов по вопросам здравоохранения и людей, получающих лечение ТБ, проводить мониторинг и отчитываться о качестве услуг на уровне местных сообществ.    </a:t>
            </a:r>
            <a:r>
              <a:rPr lang="ru-RU" sz="1600" dirty="0">
                <a:latin typeface="Times New Roman" panose="02020603050405020304" pitchFamily="18" charset="0"/>
                <a:cs typeface="Times New Roman" panose="02020603050405020304" pitchFamily="18" charset="0"/>
              </a:rPr>
              <a:t>                         </a:t>
            </a:r>
          </a:p>
        </p:txBody>
      </p:sp>
      <p:sp>
        <p:nvSpPr>
          <p:cNvPr id="6"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Роль пациентского сообщества в борьбе с туберкулезом</a:t>
            </a:r>
            <a:endParaRPr lang="ru-RU" sz="3200" dirty="0">
              <a:solidFill>
                <a:schemeClr val="bg1"/>
              </a:solidFill>
            </a:endParaRPr>
          </a:p>
        </p:txBody>
      </p:sp>
    </p:spTree>
    <p:extLst>
      <p:ext uri="{BB962C8B-B14F-4D97-AF65-F5344CB8AC3E}">
        <p14:creationId xmlns:p14="http://schemas.microsoft.com/office/powerpoint/2010/main" val="185843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679944"/>
            <a:ext cx="10515600" cy="4497019"/>
          </a:xfrm>
        </p:spPr>
        <p:txBody>
          <a:bodyPr>
            <a:normAutofit fontScale="92500" lnSpcReduction="10000"/>
          </a:bodyPr>
          <a:lstStyle/>
          <a:p>
            <a:r>
              <a:rPr lang="ru-RU" sz="1900" dirty="0">
                <a:latin typeface="Times New Roman" panose="02020603050405020304" pitchFamily="18" charset="0"/>
                <a:cs typeface="Times New Roman" panose="02020603050405020304" pitchFamily="18" charset="0"/>
              </a:rPr>
              <a:t>Действия сообществ крайне важны, чтобы гарантировать максимальную гибкость и комплексность противотуберкулезных программ, обеспечить охват базовыми услугами в сообществах и учитывать потребности трудно идущих на контакт ключевых целевых групп. Способствовать социальным и структурным изменениям в борьбе с ТБ путем адвокации и политического диалога.</a:t>
            </a:r>
          </a:p>
          <a:p>
            <a:r>
              <a:rPr lang="ru-RU" sz="1900" dirty="0">
                <a:latin typeface="Times New Roman" panose="02020603050405020304" pitchFamily="18" charset="0"/>
                <a:cs typeface="Times New Roman" panose="02020603050405020304" pitchFamily="18" charset="0"/>
              </a:rPr>
              <a:t>Усиление мер по борьбе с ТБ, реализуемых под руководством и на базе сообществ, может способствовать достижению более эффективных результатов. Для того, чтобы сообщества выступали равными партнерами в борьбе с ТБ, им нужны ресурсы, техническая поддержка, инструменты и развитие необходимого организационного, институционального и технического потенциала. Работа на уровне сообществ предусматривает широкий спектр деятельности, направленной на выявление, переадресацию и успешное лечение людей с ТБ, включая лекарственно-устойчивый и ВИЧ-ассоциированный ТБ, путем преодоления правовых и гендерных барьеров в доступе к услугам, начиная с диагностики и заканчивая поддержкой приверженности. </a:t>
            </a:r>
          </a:p>
          <a:p>
            <a:r>
              <a:rPr lang="ru-RU" sz="1900" dirty="0">
                <a:latin typeface="Times New Roman" panose="02020603050405020304" pitchFamily="18" charset="0"/>
                <a:cs typeface="Times New Roman" panose="02020603050405020304" pitchFamily="18" charset="0"/>
              </a:rPr>
              <a:t>Примеры мер по борьбе с ТБ на уровне пациентских сообществ:                                                                                          - повышение осведомленности, коммуникация, направленная на изменение поведения, и мобилизация сообществ;                                                                                                                                                               - сокращение стигмы и дискриминации;                                                                                                           - скрининг и тестирование на ТБ и связанные с ТБ заболевания (например, консультирование и тестирование на ВИЧ, скрининг на диабет), в том числе с посещениями на дому; </a:t>
            </a:r>
          </a:p>
          <a:p>
            <a:endParaRPr lang="ru-RU" dirty="0"/>
          </a:p>
        </p:txBody>
      </p:sp>
      <p:sp>
        <p:nvSpPr>
          <p:cNvPr id="5"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Роль пациентского сообщества в борьбе с туберкулезом</a:t>
            </a:r>
            <a:endParaRPr lang="ru-RU" sz="3200" dirty="0">
              <a:solidFill>
                <a:schemeClr val="bg1"/>
              </a:solidFill>
            </a:endParaRPr>
          </a:p>
        </p:txBody>
      </p:sp>
    </p:spTree>
    <p:extLst>
      <p:ext uri="{BB962C8B-B14F-4D97-AF65-F5344CB8AC3E}">
        <p14:creationId xmlns:p14="http://schemas.microsoft.com/office/powerpoint/2010/main" val="102662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54727"/>
            <a:ext cx="10515600" cy="4722236"/>
          </a:xfrm>
        </p:spPr>
        <p:txBody>
          <a:bodyPr>
            <a:noAutofit/>
          </a:bodyPr>
          <a:lstStyle/>
          <a:p>
            <a:pPr lvl="0"/>
            <a:r>
              <a:rPr lang="ru-RU" sz="1800" dirty="0">
                <a:latin typeface="Times New Roman" panose="02020603050405020304" pitchFamily="18" charset="0"/>
                <a:cs typeface="Times New Roman" panose="02020603050405020304" pitchFamily="18" charset="0"/>
              </a:rPr>
              <a:t>Сообщество пациентов, затронутых проблемой туберкулеза, представлено единичными пациентскими организациями и находится в зачаточном состоянии. </a:t>
            </a:r>
            <a:r>
              <a:rPr lang="ru-RU" sz="1800" dirty="0">
                <a:solidFill>
                  <a:prstClr val="black"/>
                </a:solidFill>
                <a:latin typeface="Times New Roman" panose="02020603050405020304" pitchFamily="18" charset="0"/>
                <a:cs typeface="Times New Roman" panose="02020603050405020304" pitchFamily="18" charset="0"/>
              </a:rPr>
              <a:t>Вместе с тем, необходимо отметить, что активно работающие неправительственные ВИЧ-сервисные организации с хорошим кадровым потенциалом и опытом услуг, связанных с поддержкой уязвимых групп, стараются расширить сферу своей деятельности и включить в направления своей работы сферу ТБ. Однако вовлечение никакой другой группы не является так важно, как участие сообщества людей, переболевших туберкулезом, потому что они точно знают, что необходимо, так как сами прошли через это. </a:t>
            </a:r>
          </a:p>
          <a:p>
            <a:r>
              <a:rPr lang="ru-RU" sz="1800" dirty="0">
                <a:latin typeface="Times New Roman" panose="02020603050405020304" pitchFamily="18" charset="0"/>
                <a:cs typeface="Times New Roman" panose="02020603050405020304" pitchFamily="18" charset="0"/>
              </a:rPr>
              <a:t>Для развития и обеспечения устойчивости пациентских сообществ в сфере ТБ необходимо планомерное обучение сотрудников сообщества по всем вопросам, необходимым для их деятельности (диагностика, лечение ТБ, финансовая деятельность, АКСМ, организационное развитие, программный менеджмент и др.).</a:t>
            </a:r>
          </a:p>
          <a:p>
            <a:r>
              <a:rPr lang="ru-RU" sz="1800" dirty="0">
                <a:latin typeface="Times New Roman" panose="02020603050405020304" pitchFamily="18" charset="0"/>
                <a:cs typeface="Times New Roman" panose="02020603050405020304" pitchFamily="18" charset="0"/>
              </a:rPr>
              <a:t>Разработать и внедрить систему развития и поддержки новых пациентских сообществ, создавая конкуренцию в сфере ТБ.</a:t>
            </a:r>
          </a:p>
          <a:p>
            <a:r>
              <a:rPr lang="ru-RU" sz="1800" dirty="0">
                <a:latin typeface="Times New Roman" panose="02020603050405020304" pitchFamily="18" charset="0"/>
                <a:cs typeface="Times New Roman" panose="02020603050405020304" pitchFamily="18" charset="0"/>
              </a:rPr>
              <a:t>Вовлечение в процессы разработки политик и процедур, обеспечивающих устойчивое финансирование пациентских сообществ. Ежегодное увеличение объема финансирования услуг, предоставляемого на развитие пациентского сообщества,  через механизмы государственного гранта и государственного социального заказа; </a:t>
            </a:r>
          </a:p>
          <a:p>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a:p>
          <a:p>
            <a:endParaRPr lang="ru-RU" sz="1800" dirty="0"/>
          </a:p>
          <a:p>
            <a:endParaRPr lang="ru-RU" sz="1800" dirty="0"/>
          </a:p>
          <a:p>
            <a:endParaRPr lang="ru-RU" sz="1800" dirty="0"/>
          </a:p>
          <a:p>
            <a:endParaRPr lang="ru-RU" sz="1800" dirty="0"/>
          </a:p>
        </p:txBody>
      </p:sp>
      <p:sp>
        <p:nvSpPr>
          <p:cNvPr id="7" name="Заголовок 1"/>
          <p:cNvSpPr txBox="1">
            <a:spLocks/>
          </p:cNvSpPr>
          <p:nvPr/>
        </p:nvSpPr>
        <p:spPr>
          <a:xfrm>
            <a:off x="696686" y="365125"/>
            <a:ext cx="11044884" cy="8712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74625"/>
            <a:r>
              <a:rPr lang="ru-RU" sz="3200" b="1" dirty="0">
                <a:solidFill>
                  <a:schemeClr val="bg1"/>
                </a:solidFill>
                <a:latin typeface="Times New Roman" panose="02020603050405020304" pitchFamily="18" charset="0"/>
                <a:cs typeface="Times New Roman" panose="02020603050405020304" pitchFamily="18" charset="0"/>
              </a:rPr>
              <a:t>Роль пациентского сообщества в борьбе с туберкулезом</a:t>
            </a:r>
            <a:endParaRPr lang="ru-RU" sz="3200" dirty="0">
              <a:solidFill>
                <a:schemeClr val="bg1"/>
              </a:solidFill>
            </a:endParaRPr>
          </a:p>
        </p:txBody>
      </p:sp>
    </p:spTree>
    <p:extLst>
      <p:ext uri="{BB962C8B-B14F-4D97-AF65-F5344CB8AC3E}">
        <p14:creationId xmlns:p14="http://schemas.microsoft.com/office/powerpoint/2010/main" val="37337814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al feathered clouds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Teal feathered clouds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2239</Words>
  <Application>Microsoft Office PowerPoint</Application>
  <PresentationFormat>Широкоэкранный</PresentationFormat>
  <Paragraphs>81</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18</vt:i4>
      </vt:variant>
    </vt:vector>
  </HeadingPairs>
  <TitlesOfParts>
    <vt:vector size="28" baseType="lpstr">
      <vt:lpstr>Arial</vt:lpstr>
      <vt:lpstr>Calibri</vt:lpstr>
      <vt:lpstr>Calibri Light</vt:lpstr>
      <vt:lpstr>Helvetica Light</vt:lpstr>
      <vt:lpstr>Times New Roman</vt:lpstr>
      <vt:lpstr>Wingdings</vt:lpstr>
      <vt:lpstr>Тема Office</vt:lpstr>
      <vt:lpstr>1_Teal feathered clouds template Segoe</vt:lpstr>
      <vt:lpstr>2_Teal feathered clouds template Segoe</vt:lpstr>
      <vt:lpstr>8_Тема Office</vt:lpstr>
      <vt:lpstr>Пациентское движение и перспективы его развития в Казахстане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Ryssaldy Demeuova</cp:lastModifiedBy>
  <cp:revision>153</cp:revision>
  <dcterms:created xsi:type="dcterms:W3CDTF">2021-01-19T11:05:04Z</dcterms:created>
  <dcterms:modified xsi:type="dcterms:W3CDTF">2021-01-27T12:30:37Z</dcterms:modified>
</cp:coreProperties>
</file>