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63" r:id="rId4"/>
    <p:sldId id="257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99"/>
    <a:srgbClr val="00FF00"/>
    <a:srgbClr val="00D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56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ED72D-E50A-4258-A4C0-70F476E6EA7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128A3-4328-4DA9-97BC-F39C086F3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5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9128A3-4328-4DA9-97BC-F39C086F3A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9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9128A3-4328-4DA9-97BC-F39C086F3A6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94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9128A3-4328-4DA9-97BC-F39C086F3A6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9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3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4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2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064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34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05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90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51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580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57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81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673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16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4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6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4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9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9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0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1241-AED2-4FD3-8D97-D98B9782A0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B09B-4885-4374-AE85-B45777055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9053-6FF0-4F0E-9CF0-BF27A7E9F31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1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203" y="953589"/>
            <a:ext cx="11661732" cy="3291840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FF00"/>
                </a:solidFill>
                <a:latin typeface="+mn-lt"/>
              </a:rPr>
              <a:t>План действий по </a:t>
            </a:r>
            <a:r>
              <a:rPr lang="ru-RU" sz="4400" b="1" dirty="0" smtClean="0">
                <a:solidFill>
                  <a:srgbClr val="FFFF00"/>
                </a:solidFill>
                <a:latin typeface="+mn-lt"/>
              </a:rPr>
              <a:t>разработке </a:t>
            </a:r>
            <a:r>
              <a:rPr lang="ru-RU" sz="4400" b="1" dirty="0" smtClean="0">
                <a:solidFill>
                  <a:srgbClr val="FFFF00"/>
                </a:solidFill>
                <a:latin typeface="+mn-lt"/>
              </a:rPr>
              <a:t>обеспечения устойчивого финансирования и развития мероприятий по борьбе с ТБ в Казахстане </a:t>
            </a:r>
            <a:r>
              <a:rPr lang="ru-RU" sz="4400" b="1" dirty="0" smtClean="0">
                <a:solidFill>
                  <a:srgbClr val="FF0000"/>
                </a:solidFill>
                <a:latin typeface="+mn-lt"/>
              </a:rPr>
              <a:t>при завершении донорской поддержки</a:t>
            </a:r>
            <a:r>
              <a:rPr lang="ru-RU" sz="4400" b="1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ru-RU" sz="4400" b="1" dirty="0" smtClean="0">
                <a:solidFill>
                  <a:srgbClr val="FFFF00"/>
                </a:solidFill>
                <a:latin typeface="+mn-lt"/>
              </a:rPr>
            </a:br>
            <a:r>
              <a:rPr lang="ru-RU" sz="4400" b="1" dirty="0" smtClean="0">
                <a:solidFill>
                  <a:srgbClr val="FFFF00"/>
                </a:solidFill>
                <a:latin typeface="+mn-lt"/>
              </a:rPr>
              <a:t> </a:t>
            </a:r>
            <a:endParaRPr lang="en-US" sz="44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069" y="5408023"/>
            <a:ext cx="9144000" cy="953587"/>
          </a:xfrm>
          <a:solidFill>
            <a:schemeClr val="accent5">
              <a:lumMod val="5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3800" b="1" dirty="0" err="1" smtClean="0">
                <a:solidFill>
                  <a:schemeClr val="bg1"/>
                </a:solidFill>
              </a:rPr>
              <a:t>Менеждер</a:t>
            </a:r>
            <a:r>
              <a:rPr lang="ru-RU" sz="3800" b="1" dirty="0" smtClean="0">
                <a:solidFill>
                  <a:schemeClr val="bg1"/>
                </a:solidFill>
              </a:rPr>
              <a:t> </a:t>
            </a:r>
            <a:r>
              <a:rPr lang="ru-RU" sz="3800" b="1" dirty="0" err="1" smtClean="0">
                <a:solidFill>
                  <a:schemeClr val="bg1"/>
                </a:solidFill>
              </a:rPr>
              <a:t>ГРП</a:t>
            </a:r>
            <a:r>
              <a:rPr lang="ru-RU" sz="3800" b="1" dirty="0" smtClean="0">
                <a:solidFill>
                  <a:schemeClr val="bg1"/>
                </a:solidFill>
              </a:rPr>
              <a:t> </a:t>
            </a:r>
            <a:r>
              <a:rPr lang="ru-RU" sz="3800" b="1" dirty="0" err="1" smtClean="0">
                <a:solidFill>
                  <a:schemeClr val="bg1"/>
                </a:solidFill>
              </a:rPr>
              <a:t>ГФ</a:t>
            </a:r>
            <a:r>
              <a:rPr lang="ru-RU" sz="3800" b="1" dirty="0" smtClean="0">
                <a:solidFill>
                  <a:schemeClr val="bg1"/>
                </a:solidFill>
              </a:rPr>
              <a:t> по ТБ в РК д.м.н., проф. Исмаилов Ш. Ш.</a:t>
            </a:r>
          </a:p>
          <a:p>
            <a:r>
              <a:rPr lang="ru-RU" sz="3800" b="1" dirty="0" err="1" smtClean="0">
                <a:solidFill>
                  <a:schemeClr val="bg1"/>
                </a:solidFill>
              </a:rPr>
              <a:t>СКК</a:t>
            </a:r>
            <a:r>
              <a:rPr lang="ru-RU" sz="3800" b="1" dirty="0" smtClean="0">
                <a:solidFill>
                  <a:schemeClr val="bg1"/>
                </a:solidFill>
              </a:rPr>
              <a:t>, Астана</a:t>
            </a:r>
            <a:r>
              <a:rPr lang="ru-RU" sz="3800" b="1" dirty="0">
                <a:solidFill>
                  <a:schemeClr val="bg1"/>
                </a:solidFill>
              </a:rPr>
              <a:t> </a:t>
            </a:r>
            <a:r>
              <a:rPr lang="ru-RU" sz="3800" b="1" dirty="0" smtClean="0">
                <a:solidFill>
                  <a:schemeClr val="bg1"/>
                </a:solidFill>
              </a:rPr>
              <a:t>– 12.04.2018 г. </a:t>
            </a:r>
            <a:endParaRPr lang="en-US" sz="3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1" y="117566"/>
            <a:ext cx="11874136" cy="105809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Calibri"/>
              </a:rPr>
              <a:t>ЦЕЛЬ - план </a:t>
            </a:r>
            <a:r>
              <a:rPr lang="ru-RU" sz="3200" b="1" dirty="0">
                <a:solidFill>
                  <a:srgbClr val="FFFF00"/>
                </a:solidFill>
                <a:latin typeface="Calibri"/>
              </a:rPr>
              <a:t>действий для устойчивого финансирования и развития противотуберкулезной службы в Казахстане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5" y="1293223"/>
            <a:ext cx="11717382" cy="547333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Ликвидация эпидемии </a:t>
            </a:r>
            <a:r>
              <a:rPr lang="ru-RU" sz="3200" b="1" dirty="0" smtClean="0">
                <a:solidFill>
                  <a:srgbClr val="002060"/>
                </a:solidFill>
              </a:rPr>
              <a:t>туберкулеза в Казахстане, </a:t>
            </a:r>
            <a:r>
              <a:rPr lang="ru-RU" sz="3200" b="1" dirty="0" smtClean="0">
                <a:solidFill>
                  <a:srgbClr val="002060"/>
                </a:solidFill>
              </a:rPr>
              <a:t>путем:</a:t>
            </a:r>
          </a:p>
          <a:p>
            <a:pPr marL="0" indent="0">
              <a:buNone/>
            </a:pPr>
            <a:r>
              <a:rPr lang="ru-RU" sz="3200" dirty="0" smtClean="0"/>
              <a:t> 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полного охвата современными молекулярно-генетическими методами быстрой                             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  диагностики </a:t>
            </a:r>
            <a:r>
              <a:rPr lang="ru-RU" sz="2400" b="1" dirty="0" smtClean="0">
                <a:solidFill>
                  <a:srgbClr val="FF0000"/>
                </a:solidFill>
              </a:rPr>
              <a:t>на всех уровнях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;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адекватного лечения эффективными </a:t>
            </a:r>
            <a:r>
              <a:rPr lang="ru-RU" sz="2400" b="1" dirty="0" smtClean="0">
                <a:solidFill>
                  <a:srgbClr val="FF0000"/>
                </a:solidFill>
              </a:rPr>
              <a:t>новыми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противотуберкулезными препаратами и схемами химиотерапии </a:t>
            </a:r>
            <a:r>
              <a:rPr lang="ru-RU" sz="2400" b="1" dirty="0" smtClean="0">
                <a:solidFill>
                  <a:srgbClr val="FF0000"/>
                </a:solidFill>
              </a:rPr>
              <a:t>каждого случая ТБ, М/</a:t>
            </a:r>
            <a:r>
              <a:rPr lang="ru-RU" sz="2400" b="1" dirty="0" err="1" smtClean="0">
                <a:solidFill>
                  <a:srgbClr val="FF0000"/>
                </a:solidFill>
              </a:rPr>
              <a:t>ШЛУ</a:t>
            </a:r>
            <a:r>
              <a:rPr lang="ru-RU" sz="2400" b="1" dirty="0" smtClean="0">
                <a:solidFill>
                  <a:srgbClr val="FF0000"/>
                </a:solidFill>
              </a:rPr>
              <a:t> ТБ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;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снижение стигмы и элиминация дискриминации по отношению к ТБ среди </a:t>
            </a:r>
            <a:r>
              <a:rPr lang="ru-RU" sz="2400" b="1" dirty="0" smtClean="0">
                <a:solidFill>
                  <a:srgbClr val="FF0000"/>
                </a:solidFill>
              </a:rPr>
              <a:t>медицинских работников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и широких слоев населения;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применения </a:t>
            </a:r>
            <a:r>
              <a:rPr lang="ru-RU" sz="2400" b="1" dirty="0" smtClean="0">
                <a:solidFill>
                  <a:srgbClr val="FF0000"/>
                </a:solidFill>
              </a:rPr>
              <a:t>контролируемых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методов дифференцированной профилактики ТБ;</a:t>
            </a:r>
          </a:p>
          <a:p>
            <a:pPr>
              <a:buFontTx/>
              <a:buChar char="-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эффективной интеграции со всеми смежными службами и НПО  на основе развития </a:t>
            </a:r>
            <a:r>
              <a:rPr lang="ru-RU" sz="2400" b="1" dirty="0" smtClean="0">
                <a:solidFill>
                  <a:srgbClr val="FF0000"/>
                </a:solidFill>
              </a:rPr>
              <a:t>«</a:t>
            </a:r>
            <a:r>
              <a:rPr lang="ru-RU" sz="2400" b="1" dirty="0" err="1" smtClean="0">
                <a:solidFill>
                  <a:srgbClr val="FF0000"/>
                </a:solidFill>
              </a:rPr>
              <a:t>Странового</a:t>
            </a:r>
            <a:r>
              <a:rPr lang="ru-RU" sz="2400" b="1" dirty="0" smtClean="0">
                <a:solidFill>
                  <a:srgbClr val="FF0000"/>
                </a:solidFill>
              </a:rPr>
              <a:t> Партнерства СТОП ТБ».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Условия для достижения поставленной цели – </a:t>
            </a:r>
          </a:p>
          <a:p>
            <a:pPr algn="just">
              <a:buFontTx/>
              <a:buChar char="-"/>
            </a:pPr>
            <a:r>
              <a:rPr lang="ru-RU" sz="2200" b="1" dirty="0" smtClean="0">
                <a:solidFill>
                  <a:srgbClr val="7030A0"/>
                </a:solidFill>
              </a:rPr>
              <a:t>полное выявление и объективное отражение всех проблемных аспектов по ТБ в стране;</a:t>
            </a:r>
          </a:p>
          <a:p>
            <a:pPr algn="just">
              <a:buFontTx/>
              <a:buChar char="-"/>
            </a:pPr>
            <a:r>
              <a:rPr lang="ru-RU" sz="2200" b="1" dirty="0" smtClean="0">
                <a:solidFill>
                  <a:srgbClr val="7030A0"/>
                </a:solidFill>
              </a:rPr>
              <a:t>разработка, утверждение и реализация данного плана действий.</a:t>
            </a:r>
            <a:endParaRPr lang="ru-RU" sz="19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" y="108342"/>
            <a:ext cx="11900263" cy="858309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+mn-lt"/>
              </a:rPr>
              <a:t>План действий для устойчивого финансирования и развития противотуберкулезной службы в Казахстане  </a:t>
            </a:r>
            <a:r>
              <a:rPr lang="ru-RU" sz="3200" b="1" dirty="0" smtClean="0">
                <a:solidFill>
                  <a:srgbClr val="CCFFFF"/>
                </a:solidFill>
                <a:latin typeface="+mn-lt"/>
              </a:rPr>
              <a:t>(1)</a:t>
            </a:r>
            <a:endParaRPr lang="en-US" sz="3200" b="1" dirty="0">
              <a:solidFill>
                <a:srgbClr val="CCFFFF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097645"/>
              </p:ext>
            </p:extLst>
          </p:nvPr>
        </p:nvGraphicFramePr>
        <p:xfrm>
          <a:off x="143691" y="1123405"/>
          <a:ext cx="11900263" cy="5721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075"/>
                <a:gridCol w="6675120"/>
                <a:gridCol w="2246811"/>
                <a:gridCol w="2547257"/>
              </a:tblGrid>
              <a:tr h="768912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effectLst/>
                        </a:rPr>
                        <a:t>No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Мероприятия 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Ответственные стороны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Срок исполнения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47207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Разработка технического задания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для привлечения 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консультантов по подготовки Плана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действий для устойчивого финансирования и развития  противотуберкулезной службы страны (далее –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ННЦФ, </a:t>
                      </a:r>
                      <a:r>
                        <a:rPr lang="ru-RU" sz="2000" b="1" kern="1200" dirty="0" err="1" smtClean="0">
                          <a:effectLst/>
                        </a:rPr>
                        <a:t>ГРП</a:t>
                      </a:r>
                      <a:r>
                        <a:rPr lang="ru-RU" sz="2000" b="1" kern="1200" dirty="0" smtClean="0"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effectLst/>
                        </a:rPr>
                        <a:t>ГФ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16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– 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30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апреля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59317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Объявление конкурса на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привлечение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консультантов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для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разработки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ННЦФ</a:t>
                      </a:r>
                      <a:r>
                        <a:rPr lang="ru-RU" sz="2000" b="1" kern="1200" dirty="0">
                          <a:effectLst/>
                        </a:rPr>
                        <a:t>, ГРП ГФ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 апреля–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1 мая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2018 г. 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76619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Заседания тендерной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комиссии по рассмотрению предложений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для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выбора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консультантов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по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разработке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ННЦФ</a:t>
                      </a:r>
                      <a:r>
                        <a:rPr lang="ru-RU" sz="2000" b="1" kern="1200" dirty="0">
                          <a:effectLst/>
                        </a:rPr>
                        <a:t>, ГРП ГФ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21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– 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 мая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59317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Подписание контрактов с консультантами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для разработки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ННЦФ</a:t>
                      </a:r>
                      <a:r>
                        <a:rPr lang="ru-RU" sz="2000" b="1" kern="1200" dirty="0">
                          <a:effectLst/>
                        </a:rPr>
                        <a:t>, ГРП ГФ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28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мая – 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08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июня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2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108341"/>
            <a:ext cx="11730446" cy="97587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План действий для устойчивого финансирования и развития противотуберкулезной службы в Казахстане </a:t>
            </a:r>
            <a:r>
              <a:rPr lang="ru-RU" sz="2800" b="1" dirty="0" smtClean="0">
                <a:solidFill>
                  <a:srgbClr val="CCFFFF"/>
                </a:solidFill>
                <a:latin typeface="+mn-lt"/>
              </a:rPr>
              <a:t>(2)</a:t>
            </a:r>
            <a:endParaRPr lang="en-US" sz="2800" b="1" dirty="0">
              <a:solidFill>
                <a:srgbClr val="CCFFFF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840639"/>
              </p:ext>
            </p:extLst>
          </p:nvPr>
        </p:nvGraphicFramePr>
        <p:xfrm>
          <a:off x="95794" y="1247939"/>
          <a:ext cx="11978640" cy="54636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343"/>
                <a:gridCol w="5982789"/>
                <a:gridCol w="3148148"/>
                <a:gridCol w="2499360"/>
              </a:tblGrid>
              <a:tr h="769694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effectLst/>
                        </a:rPr>
                        <a:t>No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Мероприятия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Ответственные стороны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Срок исполнения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96029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Анализ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документов консультантами ответственными за разработку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Рабочая группа консультантов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– 30 июня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6029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Разработка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проекта Плана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устойчивости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Рабочая группа консультантов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01-15 июля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26210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kern="12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Рассмотрение, анализ и обсуждение проекта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effectLst/>
                        </a:rPr>
                        <a:t>МЗ РК, ННЦФ, Секретариат </a:t>
                      </a:r>
                      <a:r>
                        <a:rPr lang="ru-RU" sz="1800" b="1" kern="1200" dirty="0" err="1" smtClean="0">
                          <a:effectLst/>
                        </a:rPr>
                        <a:t>СКК</a:t>
                      </a:r>
                      <a:r>
                        <a:rPr lang="ru-RU" sz="1800" b="1" kern="1200" dirty="0" smtClean="0">
                          <a:effectLst/>
                        </a:rPr>
                        <a:t>, НПО, лица затронутые ТБ, представители др. гр. риска по ТБ, партнеры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16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– 31 июля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436605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Проведение круглого стола по обзору и утверждению предложений подлежащих включению в окончательный вариант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МЗ РК, ННЦФ, Секретариат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СКК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НПО, лица затронутые ТБ, представители др. гр. риска по ТБ, партнеры</a:t>
                      </a: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06 </a:t>
                      </a: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– 10 августа 2018 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г.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5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108341"/>
            <a:ext cx="11730446" cy="1171819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План действий для устойчивого финансирования и развития противотуберкулезной службы в Казахстане </a:t>
            </a:r>
            <a:r>
              <a:rPr lang="ru-RU" sz="2800" b="1" dirty="0" smtClean="0">
                <a:solidFill>
                  <a:srgbClr val="CCFFFF"/>
                </a:solidFill>
                <a:latin typeface="+mn-lt"/>
              </a:rPr>
              <a:t>(2)</a:t>
            </a:r>
            <a:endParaRPr lang="en-US" sz="2800" b="1" dirty="0">
              <a:solidFill>
                <a:srgbClr val="CCFFFF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860979"/>
              </p:ext>
            </p:extLst>
          </p:nvPr>
        </p:nvGraphicFramePr>
        <p:xfrm>
          <a:off x="213360" y="1484277"/>
          <a:ext cx="11817531" cy="48393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093"/>
                <a:gridCol w="5687537"/>
                <a:gridCol w="3080033"/>
                <a:gridCol w="2641868"/>
              </a:tblGrid>
              <a:tr h="873255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effectLst/>
                        </a:rPr>
                        <a:t>No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Мероприятия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Ответственные стороны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effectLst/>
                        </a:rPr>
                        <a:t>Срок исполнения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67288">
                <a:tc>
                  <a:txBody>
                    <a:bodyPr/>
                    <a:lstStyle/>
                    <a:p>
                      <a:pPr algn="ctr"/>
                      <a:endParaRPr lang="ru-RU" sz="1600" b="1" dirty="0" smtClean="0"/>
                    </a:p>
                    <a:p>
                      <a:pPr algn="ctr"/>
                      <a:r>
                        <a:rPr lang="ru-RU" sz="1600" b="1" dirty="0" smtClean="0"/>
                        <a:t>9</a:t>
                      </a:r>
                      <a:endParaRPr lang="ru-RU" sz="1600" b="1" dirty="0"/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Доработка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окончательного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Плана действий для устойчивого финансирования и развития  противотуберкулезной службы страны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effectLst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Рабочая </a:t>
                      </a:r>
                      <a:r>
                        <a:rPr lang="ru-RU" sz="2000" b="1" kern="1200" dirty="0">
                          <a:effectLst/>
                        </a:rPr>
                        <a:t>группа консультантов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13 – 31 августа 2018 года 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99026">
                <a:tc>
                  <a:txBody>
                    <a:bodyPr/>
                    <a:lstStyle/>
                    <a:p>
                      <a:pPr algn="ctr"/>
                      <a:endParaRPr lang="ru-RU" sz="1600" b="1" dirty="0" smtClean="0"/>
                    </a:p>
                    <a:p>
                      <a:pPr algn="ctr"/>
                      <a:r>
                        <a:rPr lang="ru-RU" sz="1600" b="1" dirty="0" smtClean="0"/>
                        <a:t>10</a:t>
                      </a:r>
                      <a:endParaRPr lang="ru-RU" sz="1600" b="1" dirty="0"/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Представление 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окончательного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варианта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 в МЗ РК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и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effectLst/>
                        </a:rPr>
                        <a:t>СКК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Рабочая группа консультантов</a:t>
                      </a:r>
                      <a:r>
                        <a:rPr lang="ru-RU" sz="2000" b="1" kern="1200" dirty="0" smtClean="0">
                          <a:effectLst/>
                        </a:rPr>
                        <a:t>, ННЦФ,  </a:t>
                      </a:r>
                      <a:r>
                        <a:rPr lang="ru-RU" sz="2000" b="1" kern="1200" dirty="0" err="1">
                          <a:effectLst/>
                        </a:rPr>
                        <a:t>ГРП</a:t>
                      </a:r>
                      <a:r>
                        <a:rPr lang="ru-RU" sz="2000" b="1" kern="1200" dirty="0">
                          <a:effectLst/>
                        </a:rPr>
                        <a:t> </a:t>
                      </a:r>
                      <a:r>
                        <a:rPr lang="ru-RU" sz="2000" b="1" kern="1200" dirty="0" err="1">
                          <a:effectLst/>
                        </a:rPr>
                        <a:t>ГФ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03 сентября 2018 года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354884">
                <a:tc>
                  <a:txBody>
                    <a:bodyPr/>
                    <a:lstStyle/>
                    <a:p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11</a:t>
                      </a:r>
                      <a:endParaRPr lang="ru-RU" sz="1600" b="1" dirty="0"/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</a:rPr>
                        <a:t>Рассмотрение и утверждение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ПДУФР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ПТС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на </a:t>
                      </a: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СКК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 (в онлайн формате, либо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на расширенном заседании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effectLst/>
                        </a:rPr>
                        <a:t>ННЦФ, МЗ РК, Секретариат </a:t>
                      </a:r>
                      <a:r>
                        <a:rPr lang="ru-RU" sz="2000" b="1" kern="1200" dirty="0">
                          <a:effectLst/>
                        </a:rPr>
                        <a:t>СКК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</a:rPr>
                        <a:t>17 – 21 сентября 2018 года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5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838200" y="240633"/>
            <a:ext cx="10423358" cy="818146"/>
          </a:xfrm>
        </p:spPr>
        <p:txBody>
          <a:bodyPr>
            <a:normAutofit fontScale="25000" lnSpcReduction="20000"/>
          </a:bodyPr>
          <a:lstStyle/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17600" i="1" dirty="0" smtClean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Благодарим за </a:t>
            </a:r>
            <a:r>
              <a:rPr lang="ru-RU" altLang="ru-RU" sz="17600" i="1" dirty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внимание!</a:t>
            </a:r>
          </a:p>
        </p:txBody>
      </p:sp>
      <p:pic>
        <p:nvPicPr>
          <p:cNvPr id="1028" name="Picture 4" descr="Картинки по запросу фото заилийского алатау с тюльпан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572126"/>
            <a:ext cx="11036969" cy="482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1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532</Words>
  <Application>Microsoft Office PowerPoint</Application>
  <PresentationFormat>Произвольный</PresentationFormat>
  <Paragraphs>109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План действий по разработке обеспечения устойчивого финансирования и развития мероприятий по борьбе с ТБ в Казахстане при завершении донорской поддержки  </vt:lpstr>
      <vt:lpstr>ЦЕЛЬ - план действий для устойчивого финансирования и развития противотуберкулезной службы в Казахстане</vt:lpstr>
      <vt:lpstr>План действий для устойчивого финансирования и развития противотуберкулезной службы в Казахстане  (1)</vt:lpstr>
      <vt:lpstr>План действий для устойчивого финансирования и развития противотуберкулезной службы в Казахстане (2)</vt:lpstr>
      <vt:lpstr>План действий для устойчивого финансирования и развития противотуберкулезной службы в Казахстане (2)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 по разработки обеспечения устойчивого финансированию мероприятий по борьбе с ТБ в Казахстане при завершении донорской поддержки </dc:title>
  <dc:creator>Victor</dc:creator>
  <cp:lastModifiedBy>Windows User</cp:lastModifiedBy>
  <cp:revision>24</cp:revision>
  <dcterms:created xsi:type="dcterms:W3CDTF">2018-03-28T07:20:26Z</dcterms:created>
  <dcterms:modified xsi:type="dcterms:W3CDTF">2018-04-02T10:52:50Z</dcterms:modified>
</cp:coreProperties>
</file>