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34" r:id="rId2"/>
    <p:sldId id="302" r:id="rId3"/>
    <p:sldId id="532" r:id="rId4"/>
    <p:sldId id="313" r:id="rId5"/>
    <p:sldId id="533" r:id="rId6"/>
    <p:sldId id="311" r:id="rId7"/>
    <p:sldId id="530" r:id="rId8"/>
    <p:sldId id="318" r:id="rId9"/>
    <p:sldId id="297" r:id="rId10"/>
    <p:sldId id="299" r:id="rId11"/>
    <p:sldId id="294" r:id="rId12"/>
    <p:sldId id="531" r:id="rId13"/>
    <p:sldId id="319" r:id="rId14"/>
    <p:sldId id="305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khmudova, Sholpan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55" autoAdjust="0"/>
  </p:normalViewPr>
  <p:slideViewPr>
    <p:cSldViewPr>
      <p:cViewPr varScale="1">
        <p:scale>
          <a:sx n="53" d="100"/>
          <a:sy n="53" d="100"/>
        </p:scale>
        <p:origin x="18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7C47-BEAF-4A19-9507-8898C11E9B1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2A24-3CA8-4987-91DF-BC0B27F08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7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C56838-0936-4308-AE4D-119416902E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68DB9-2507-410C-BEA7-1C5F8E41E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7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68DB9-2507-410C-BEA7-1C5F8E41E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Саммите ООН (25-27 сентября 2015 г.) Государства-члены Организации Объединенных Наций приняли 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Повестку дня в области устойчивого развития до 2030 года,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основу которой легли Цели устойчивого развития (ЦУР).Официально Повестка дня вступает в силу с момента истечения действия Целей Развития Тысячелетия 1 января 2016 года, будет оставаться в силе до 2030 года и применяется ко всем странам.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68DB9-2507-410C-BEA7-1C5F8E41E8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7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68DB9-2507-410C-BEA7-1C5F8E41E8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8500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333EE-08D6-479B-A3B7-A9D41AA4F6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68DB9-2507-410C-BEA7-1C5F8E41E8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3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3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7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40C9-7B1B-45CC-B149-7E127BD652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EF68-9F71-412F-8AF8-1E3855BC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optb.org/global/advocacy/unhlm_targets.asp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2DD536C-AEAB-44CE-9578-D8522C1E72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1566"/>
            <a:ext cx="8981923" cy="59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21A0ED5-544E-412C-8358-DCBC0CF05579}"/>
              </a:ext>
            </a:extLst>
          </p:cNvPr>
          <p:cNvSpPr txBox="1">
            <a:spLocks/>
          </p:cNvSpPr>
          <p:nvPr/>
        </p:nvSpPr>
        <p:spPr>
          <a:xfrm>
            <a:off x="533400" y="9604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</a:rPr>
              <a:t>Политическая Декларация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Генеральной Ассамблеи ООН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по ликвидации туберкулёза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48A226-EED9-4E9B-8D7F-42964341ACEA}"/>
              </a:ext>
            </a:extLst>
          </p:cNvPr>
          <p:cNvSpPr txBox="1">
            <a:spLocks/>
          </p:cNvSpPr>
          <p:nvPr/>
        </p:nvSpPr>
        <p:spPr>
          <a:xfrm>
            <a:off x="543077" y="3973791"/>
            <a:ext cx="8524723" cy="598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Заседание СКК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20 сентября 2019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Нур-Султан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</a:rPr>
              <a:t>Арман Токтабаянов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</a:rPr>
              <a:t>Миссия </a:t>
            </a:r>
            <a:r>
              <a:rPr lang="en-US" sz="2000" dirty="0">
                <a:solidFill>
                  <a:srgbClr val="FFFF00"/>
                </a:solidFill>
              </a:rPr>
              <a:t>USAID </a:t>
            </a:r>
            <a:r>
              <a:rPr lang="ru-RU" sz="2000" dirty="0">
                <a:solidFill>
                  <a:srgbClr val="FFFF00"/>
                </a:solidFill>
              </a:rPr>
              <a:t>в Центральной Азии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3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Последующие шаги по итогам совещания высокого уровня ГА ООН по туберкулезу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/>
              <a:t>В докладе были представлены итоги совещания, состоявшегося  26 сентября 2018 года</a:t>
            </a:r>
          </a:p>
          <a:p>
            <a:r>
              <a:rPr lang="ru-RU" sz="1800" dirty="0"/>
              <a:t>Политическая Декларация с новыми смелыми целями на период до 2022 года  и последующими действиями ВОЗ</a:t>
            </a:r>
          </a:p>
          <a:p>
            <a:r>
              <a:rPr lang="ru-RU" sz="1800" dirty="0"/>
              <a:t>Обязательства высокого уровня, принятые главами государств на совещании высокого уровня ООН, определят действия всех заинтересованных сторон во всех секторах</a:t>
            </a:r>
          </a:p>
          <a:p>
            <a:r>
              <a:rPr lang="ru-RU" sz="1800" dirty="0"/>
              <a:t>Ключевые действия ВОЗ включают в себя:</a:t>
            </a:r>
          </a:p>
          <a:p>
            <a:pPr marL="457200" lvl="1" indent="0">
              <a:buNone/>
            </a:pPr>
            <a:r>
              <a:rPr lang="ru-RU" sz="1800" dirty="0"/>
              <a:t>-  интенсивная поддержка государствам-членам в усилении и ускорении мер по борьбе с ТБ в странах </a:t>
            </a:r>
          </a:p>
          <a:p>
            <a:pPr marL="457200" lvl="1" indent="0">
              <a:buNone/>
            </a:pPr>
            <a:r>
              <a:rPr lang="ru-RU" sz="1800" dirty="0"/>
              <a:t>-  доработка Многосекторальных механизмов подотчетности</a:t>
            </a:r>
          </a:p>
          <a:p>
            <a:pPr marL="457200" lvl="1" indent="0">
              <a:buNone/>
            </a:pPr>
            <a:r>
              <a:rPr lang="ru-RU" sz="1800" dirty="0"/>
              <a:t>-  содействие в сотрудничестве между всеми заинтересованными сторонами</a:t>
            </a:r>
            <a:endParaRPr lang="en-US" sz="1800" dirty="0"/>
          </a:p>
          <a:p>
            <a:r>
              <a:rPr lang="ru-RU" sz="1800" dirty="0"/>
              <a:t>ВОЗ предоставит Глобальный доклад о ходе выполнения Политической Декларации на Генеральной Ассамблее в 2020 году</a:t>
            </a:r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7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9039"/>
            <a:ext cx="8839200" cy="762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Глобальный Акселератор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USAID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для ликвидации туберкулеза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7950" y="1905000"/>
            <a:ext cx="5427769" cy="492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solidFill>
                  <a:sysClr val="windowText" lastClr="000000"/>
                </a:solidFill>
                <a:latin typeface="+mn-lt"/>
              </a:rPr>
              <a:t>Объявлен Администратором </a:t>
            </a:r>
            <a:r>
              <a:rPr lang="en-US" dirty="0">
                <a:solidFill>
                  <a:sysClr val="windowText" lastClr="000000"/>
                </a:solidFill>
                <a:latin typeface="+mn-lt"/>
              </a:rPr>
              <a:t>USAID </a:t>
            </a:r>
            <a:r>
              <a:rPr lang="ru-RU" dirty="0">
                <a:solidFill>
                  <a:sysClr val="windowText" lastClr="000000"/>
                </a:solidFill>
                <a:latin typeface="+mn-lt"/>
              </a:rPr>
              <a:t>г-ом Марком Грином на  ГА ООН по ТБ </a:t>
            </a:r>
          </a:p>
          <a:p>
            <a:pPr>
              <a:defRPr/>
            </a:pPr>
            <a:r>
              <a:rPr lang="ru-RU" dirty="0">
                <a:solidFill>
                  <a:sysClr val="windowText" lastClr="000000"/>
                </a:solidFill>
                <a:latin typeface="+mn-lt"/>
              </a:rPr>
              <a:t>Часть новой бизнес-модели USAID, новый подход, н</a:t>
            </a:r>
            <a:r>
              <a:rPr lang="ru-RU" sz="1900" dirty="0">
                <a:solidFill>
                  <a:sysClr val="windowText" lastClr="000000"/>
                </a:solidFill>
                <a:latin typeface="+mn-lt"/>
              </a:rPr>
              <a:t>аправленный на более эффективную и действенную борьбу USAID в ликвидации ТБ</a:t>
            </a:r>
            <a:endParaRPr lang="en-US" sz="1900" dirty="0">
              <a:latin typeface="+mn-lt"/>
            </a:endParaRPr>
          </a:p>
          <a:p>
            <a:pPr lvl="0">
              <a:defRPr/>
            </a:pPr>
            <a:r>
              <a:rPr lang="ru-RU" dirty="0">
                <a:solidFill>
                  <a:sysClr val="windowText" lastClr="000000"/>
                </a:solidFill>
                <a:latin typeface="+mn-lt"/>
              </a:rPr>
              <a:t>Будет оказывать вклад в достижение цели ООН по лечению 40 миллионов человек к 2022 году</a:t>
            </a:r>
          </a:p>
          <a:p>
            <a:pPr lvl="0">
              <a:defRPr/>
            </a:pPr>
            <a:r>
              <a:rPr lang="ru-RU" dirty="0">
                <a:solidFill>
                  <a:sysClr val="windowText" lastClr="000000"/>
                </a:solidFill>
                <a:latin typeface="+mn-lt"/>
              </a:rPr>
              <a:t>Деятельность по ТБ будет лучше согласовываться с национальными партнерами и гражданским обществом для достижения результатов на уровне стран и глобальной цели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r="39381"/>
          <a:stretch/>
        </p:blipFill>
        <p:spPr bwMode="auto">
          <a:xfrm>
            <a:off x="5715000" y="2035409"/>
            <a:ext cx="2762656" cy="246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4602540"/>
            <a:ext cx="3359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i="1" dirty="0">
                <a:solidFill>
                  <a:schemeClr val="tx2"/>
                </a:solidFill>
                <a:latin typeface="Gill Sans MT"/>
              </a:rPr>
              <a:t>Акселератор будет направлен на местные решения, которые будут адаптировать меры </a:t>
            </a:r>
            <a:r>
              <a:rPr lang="en-US" sz="1400" i="1" dirty="0">
                <a:solidFill>
                  <a:schemeClr val="tx2"/>
                </a:solidFill>
                <a:latin typeface="Gill Sans MT"/>
              </a:rPr>
              <a:t>USAID</a:t>
            </a:r>
            <a:r>
              <a:rPr lang="ru-RU" sz="1400" i="1" dirty="0">
                <a:solidFill>
                  <a:schemeClr val="tx2"/>
                </a:solidFill>
                <a:latin typeface="Gill Sans MT"/>
              </a:rPr>
              <a:t> по борьбе с ТБ к нуждам пациентов и общин для удовлетворения потребностей в диагностике, лечении и профилактике, стигмы и дискриминации.</a:t>
            </a:r>
            <a:endParaRPr lang="en-US" sz="1400" i="1" dirty="0">
              <a:solidFill>
                <a:schemeClr val="tx2"/>
              </a:solidFill>
              <a:latin typeface="Gill Sans MT"/>
            </a:endParaRPr>
          </a:p>
        </p:txBody>
      </p:sp>
      <p:pic>
        <p:nvPicPr>
          <p:cNvPr id="7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2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731838"/>
          </a:xfrm>
        </p:spPr>
        <p:txBody>
          <a:bodyPr>
            <a:noAutofit/>
          </a:bodyPr>
          <a:lstStyle/>
          <a:p>
            <a:r>
              <a:rPr lang="en-US" sz="2250" b="1" dirty="0">
                <a:solidFill>
                  <a:schemeClr val="tx2"/>
                </a:solidFill>
              </a:rPr>
              <a:t>ВЗГЛЯД В БУДУЩЕЕ - УСКОРЕНИЕ ЛИКВИДАЦИИ ТБ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25" dirty="0"/>
              <a:t>Глобальный Акселератор USAID по ликвидации ТБ катализирует инвестиции различных стран и из различных секторов для ликвидации эпидемии, при этом развивая самообеспеченность</a:t>
            </a:r>
          </a:p>
          <a:p>
            <a:r>
              <a:rPr lang="ru-RU" sz="1725" dirty="0"/>
              <a:t>Подписан Меморандум о взаимопонимании между Министерством здравоохранения и USAID</a:t>
            </a:r>
          </a:p>
          <a:p>
            <a:r>
              <a:rPr lang="ru-RU" sz="1725" dirty="0"/>
              <a:t>Дорожная карта по осуществлению Акселератора в стране</a:t>
            </a:r>
          </a:p>
          <a:p>
            <a:r>
              <a:rPr lang="ru-RU" sz="1725" dirty="0"/>
              <a:t>Новая программа USAID по TБ: </a:t>
            </a:r>
            <a:endParaRPr lang="en-US" sz="1725" dirty="0"/>
          </a:p>
          <a:p>
            <a:pPr lvl="1"/>
            <a:r>
              <a:rPr lang="ru-RU" sz="1725" dirty="0"/>
              <a:t>i) Региональный проект по Ликвидации ТБ в Центральной Азии (ETICA); </a:t>
            </a:r>
            <a:endParaRPr lang="en-US" sz="1725" dirty="0"/>
          </a:p>
          <a:p>
            <a:pPr lvl="1"/>
            <a:r>
              <a:rPr lang="ru-RU" sz="1725" dirty="0"/>
              <a:t>ii) Региональный грант ВОЗ/Евро по профилактике, выявлению и лечению ЛУ-TБ в Центральной Азии; </a:t>
            </a:r>
          </a:p>
          <a:p>
            <a:pPr lvl="1"/>
            <a:r>
              <a:rPr lang="en-US" sz="1725" dirty="0"/>
              <a:t>Iii)</a:t>
            </a:r>
            <a:r>
              <a:rPr lang="ru-RU" sz="1725" dirty="0"/>
              <a:t> </a:t>
            </a:r>
            <a:r>
              <a:rPr lang="en-US" sz="1725" dirty="0"/>
              <a:t>Promoting Quality of Medicines+ (PQM+)</a:t>
            </a:r>
          </a:p>
          <a:p>
            <a:pPr lvl="1"/>
            <a:r>
              <a:rPr lang="ru-RU" sz="1725" dirty="0"/>
              <a:t>iii)  ТБ Советники (</a:t>
            </a:r>
            <a:r>
              <a:rPr lang="en-US" sz="1725" dirty="0"/>
              <a:t>STAR)</a:t>
            </a:r>
            <a:endParaRPr lang="ru-RU" sz="172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8DEF-9F5F-4FF0-A10C-3442F26D08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7F5-9869-4F37-A590-74BA751E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AKZ2K3FPSALMA01\Media\DOC\BRAND IDENTITY\New Central Asia logo\Print\Lockup_Central-Asia_CMYK_high.jpg">
            <a:extLst>
              <a:ext uri="{FF2B5EF4-FFF2-40B4-BE49-F238E27FC236}">
                <a16:creationId xmlns:a16="http://schemas.microsoft.com/office/drawing/2014/main" id="{4CE704A2-64B4-4D6E-A6DF-FB715BCB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Следующие шаги на уровне стран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5884365" cy="4525963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/>
              <a:t>Провести дискуссии по целевым показателям ГА ООН на уровне стран</a:t>
            </a:r>
            <a:endParaRPr lang="en-US" sz="20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/>
              <a:t>Разработать/обновить национальные стратегические планы по контролю за ТБ, принимая во внимание ориентиры ГА ООН и собственные оценки</a:t>
            </a:r>
            <a:endParaRPr lang="en-US" sz="20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/>
              <a:t>Оценить потребность и запланировать внутренние финансовые ресурсы</a:t>
            </a:r>
            <a:endParaRPr lang="en-US" sz="20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/>
              <a:t>Скоординировать существующие и потенциальные программы в соответствии с приоритетами и существующей помощью международных организаций (в частности, таких как Глобальный фонд, </a:t>
            </a:r>
            <a:r>
              <a:rPr lang="en-US" sz="2000" dirty="0"/>
              <a:t>USAID)</a:t>
            </a:r>
          </a:p>
          <a:p>
            <a:endParaRPr lang="ru-RU" sz="2000" dirty="0"/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7425"/>
            <a:ext cx="3048001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9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445"/>
          <p:cNvPicPr preferRelativeResize="0"/>
          <p:nvPr/>
        </p:nvPicPr>
        <p:blipFill rotWithShape="1">
          <a:blip r:embed="rId3" cstate="print">
            <a:alphaModFix amt="26000"/>
          </a:blip>
          <a:srcRect l="1900" t="4567" r="1519" b="2391"/>
          <a:stretch/>
        </p:blipFill>
        <p:spPr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81327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C00000"/>
                </a:solidFill>
              </a:rPr>
              <a:t>СПАСИБО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5F79-0590-4927-8469-83410A56786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076"/>
            <a:ext cx="8915402" cy="66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534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Цели </a:t>
            </a:r>
            <a:r>
              <a:rPr lang="ru-RU" sz="3600" b="1" dirty="0">
                <a:solidFill>
                  <a:schemeClr val="tx2"/>
                </a:solidFill>
              </a:rPr>
              <a:t>Устойчивого</a:t>
            </a:r>
            <a:r>
              <a:rPr lang="ru-RU" sz="4400" b="1" dirty="0">
                <a:solidFill>
                  <a:schemeClr val="tx2"/>
                </a:solidFill>
              </a:rPr>
              <a:t> Развития ООН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19600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Цель 3.3: </a:t>
            </a:r>
            <a:r>
              <a:rPr lang="ru-RU" sz="1200" b="1" dirty="0"/>
              <a:t>Ликвидировать к 2030 году эпидемию ВИЧ/СПИДа, </a:t>
            </a:r>
            <a:r>
              <a:rPr lang="ru-RU" sz="1200" b="1" dirty="0">
                <a:solidFill>
                  <a:srgbClr val="FF0000"/>
                </a:solidFill>
              </a:rPr>
              <a:t>туберкулеза, </a:t>
            </a:r>
            <a:r>
              <a:rPr lang="ru-RU" sz="1200" b="1" dirty="0"/>
              <a:t>малярии и редких тропических заболеваний, а также борьба с гепатитом, болезнями передающимися через воду и другими заразными заболеваниями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495800"/>
            <a:ext cx="3657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Цель: </a:t>
            </a:r>
            <a:r>
              <a:rPr lang="ru-RU" sz="1200" b="1" dirty="0"/>
              <a:t>ликвидация эпидемии ТБ в мире 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562600"/>
            <a:ext cx="708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Общая Цель: Ликвидация эпидемии ТБ в мире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15451" y="6466273"/>
            <a:ext cx="66472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hangingPunct="1">
              <a:buClr>
                <a:srgbClr val="888888"/>
              </a:buClr>
              <a:buFont typeface="Calibri"/>
              <a:buNone/>
              <a:defRPr/>
            </a:pPr>
            <a:r>
              <a:rPr lang="ru-RU" altLang="en-US" sz="1400" kern="0" dirty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8</a:t>
            </a:r>
            <a:endParaRPr lang="en-US" altLang="en-US" sz="1400" kern="0" dirty="0">
              <a:solidFill>
                <a:srgbClr val="888888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15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KZ2K3FPSALMA01\Media\DOC\BRAND IDENTITY\New Central Asia logo\Print\Lockup_Central-Asia_CMYK_high.jpg">
            <a:extLst>
              <a:ext uri="{FF2B5EF4-FFF2-40B4-BE49-F238E27FC236}">
                <a16:creationId xmlns:a16="http://schemas.microsoft.com/office/drawing/2014/main" id="{4202B198-0BFF-4CBF-BAC8-8296B22E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">
            <a:extLst>
              <a:ext uri="{FF2B5EF4-FFF2-40B4-BE49-F238E27FC236}">
                <a16:creationId xmlns:a16="http://schemas.microsoft.com/office/drawing/2014/main" id="{9B0F0AE7-28E0-4964-A195-2EBBA5FC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>
            <a:normAutofit/>
          </a:bodyPr>
          <a:lstStyle/>
          <a:p>
            <a:r>
              <a:rPr lang="ru-RU" sz="2000" b="1" dirty="0"/>
              <a:t>Значительное количество людей с ТБ не получают необходимую помощь</a:t>
            </a:r>
            <a:endParaRPr lang="en-US" sz="20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0D37FA-03FD-49DA-B55D-9E1568B80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752600"/>
            <a:ext cx="3807457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CBF22-43D6-4BAE-845F-6CFC4D1B8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365" y="1752600"/>
            <a:ext cx="4007201" cy="243840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7EFA3D-5D13-4C24-8D8B-DFE85826D932}"/>
              </a:ext>
            </a:extLst>
          </p:cNvPr>
          <p:cNvSpPr/>
          <p:nvPr/>
        </p:nvSpPr>
        <p:spPr>
          <a:xfrm>
            <a:off x="533400" y="4461808"/>
            <a:ext cx="8137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Из 10 миллиона человек, ежегодно заболевающих туберкулезом, 3,6 миллиона не охвачены национальными ТБ программами и, таким образом, не получают услуг по диагностике и/или лечению.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Из тех, кто получает лечение, 82% излечиваются.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Около 560 000 человек заболевают МЛУ-ТБ, но только 24% выявляются и 55% из них вылечиваются.</a:t>
            </a:r>
          </a:p>
          <a:p>
            <a:pPr marL="63450" indent="0">
              <a:spcBef>
                <a:spcPts val="0"/>
              </a:spcBef>
              <a:spcAft>
                <a:spcPts val="0"/>
              </a:spcAft>
              <a:buNone/>
            </a:pPr>
            <a:endParaRPr lang="en-CH" sz="1400" dirty="0"/>
          </a:p>
          <a:p>
            <a:pPr marL="6345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</a:rPr>
              <a:t>Только половина (52%) из оценочного числа людей, заболевающих ТБ, излечиваются</a:t>
            </a:r>
          </a:p>
          <a:p>
            <a:pPr marL="6345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</a:rPr>
              <a:t>Только 1 из 7 оценочных случаев МЛУ-ТБ излечивается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D896B-C2C4-4557-A3C1-6A3B51C71C2C}"/>
              </a:ext>
            </a:extLst>
          </p:cNvPr>
          <p:cNvSpPr txBox="1"/>
          <p:nvPr/>
        </p:nvSpPr>
        <p:spPr>
          <a:xfrm>
            <a:off x="671710" y="1477043"/>
            <a:ext cx="32584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Охват выявлением и лечением ТБ, 2017 г.</a:t>
            </a:r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A1D5C3-592D-4F50-AA08-AA7993C3CB59}"/>
              </a:ext>
            </a:extLst>
          </p:cNvPr>
          <p:cNvSpPr txBox="1"/>
          <p:nvPr/>
        </p:nvSpPr>
        <p:spPr>
          <a:xfrm>
            <a:off x="5039523" y="1475631"/>
            <a:ext cx="36944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Охват выявлением и лечением МЛУ-ТБ , 2017 г.</a:t>
            </a:r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0332E-14FE-4E02-841B-64D638176134}"/>
              </a:ext>
            </a:extLst>
          </p:cNvPr>
          <p:cNvSpPr txBox="1"/>
          <p:nvPr/>
        </p:nvSpPr>
        <p:spPr>
          <a:xfrm>
            <a:off x="6471758" y="6509392"/>
            <a:ext cx="255907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75" i="1" dirty="0">
                <a:solidFill>
                  <a:prstClr val="black"/>
                </a:solidFill>
                <a:latin typeface="Arial" panose="020B0604020202020204"/>
              </a:rPr>
              <a:t>Источник</a:t>
            </a:r>
            <a:r>
              <a:rPr lang="en-US" sz="675" dirty="0">
                <a:solidFill>
                  <a:prstClr val="black"/>
                </a:solidFill>
                <a:latin typeface="Arial" panose="020B0604020202020204"/>
              </a:rPr>
              <a:t>: </a:t>
            </a:r>
            <a:r>
              <a:rPr lang="ru-RU" sz="675" dirty="0">
                <a:solidFill>
                  <a:prstClr val="black"/>
                </a:solidFill>
                <a:latin typeface="Arial" panose="020B0604020202020204"/>
              </a:rPr>
              <a:t>ВОЗ, Глобальная база данных по ТБ</a:t>
            </a:r>
            <a:endParaRPr lang="en-US" sz="675" i="1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4272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E60B1-8B25-46F3-96FB-3D6D30587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76400"/>
            <a:ext cx="6172200" cy="3505200"/>
          </a:xfrm>
          <a:prstGeom prst="rect">
            <a:avLst/>
          </a:prstGeom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A00B1A77-7B86-44FA-869F-E2A8BBE8E9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914400"/>
            <a:ext cx="8229600" cy="7620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2"/>
                </a:solidFill>
              </a:rPr>
              <a:t>Глобальный план по ликвидации туберкулеза</a:t>
            </a:r>
            <a:r>
              <a:rPr lang="en-US" sz="1800" dirty="0">
                <a:solidFill>
                  <a:schemeClr val="tx2"/>
                </a:solidFill>
              </a:rPr>
              <a:t> 2016-2020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Глобальные целевые ориентиры: 90-(90)-90</a:t>
            </a:r>
            <a:br>
              <a:rPr lang="ru-RU" sz="1800" dirty="0">
                <a:solidFill>
                  <a:schemeClr val="tx2"/>
                </a:solidFill>
              </a:rPr>
            </a:b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AA2AD-1F00-4B9B-86EB-4B87A8AC30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209687">
            <a:off x="6455110" y="1484223"/>
            <a:ext cx="1449756" cy="1826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C8A6A-F49B-40D5-B36C-CC68A3490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2314">
            <a:off x="7710129" y="2255398"/>
            <a:ext cx="1191715" cy="164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F827AAF-3A4F-4FDD-A472-A46635908584}"/>
              </a:ext>
            </a:extLst>
          </p:cNvPr>
          <p:cNvSpPr txBox="1">
            <a:spLocks/>
          </p:cNvSpPr>
          <p:nvPr/>
        </p:nvSpPr>
        <p:spPr>
          <a:xfrm>
            <a:off x="6781800" y="3994166"/>
            <a:ext cx="2322050" cy="2101834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Глобальный план 2016-2020 установил амбициозные цели, призванные преодолеть неприемлемые разрывы в оказании противо-туберкулезной помощи</a:t>
            </a:r>
            <a:endParaRPr lang="en-US" sz="13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87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B4D6-A4C4-42F9-862B-E8C6D547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858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Заседание высокого уровня ООН по борьбе с туберкулезом, 26 сентября 2018 г.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\\AKZ2K3FPSALMA01\Media\DOC\BRAND IDENTITY\New Central Asia logo\Print\Lockup_Central-Asia_CMYK_high.jpg">
            <a:extLst>
              <a:ext uri="{FF2B5EF4-FFF2-40B4-BE49-F238E27FC236}">
                <a16:creationId xmlns:a16="http://schemas.microsoft.com/office/drawing/2014/main" id="{6C26DC21-7A6F-4A68-8911-C1F9A849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90E90B-6C60-4AA9-9271-85A6C1518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99" y="1524000"/>
            <a:ext cx="3124199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32D15-7D30-487F-B96E-431E41A9B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599" y="3200400"/>
            <a:ext cx="2109075" cy="136736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C290F-6539-4D21-BF17-1D82B1BB9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307" y="1524000"/>
            <a:ext cx="2056743" cy="167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6D2C6-1E2F-4CD7-9BDC-2002D737C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200400"/>
            <a:ext cx="3074197" cy="144356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9A6F0-07A0-4026-BAEB-5D613EA5E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4572000"/>
            <a:ext cx="5167949" cy="151277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283ECB-2F99-4136-BF75-4E7254E6EB90}"/>
              </a:ext>
            </a:extLst>
          </p:cNvPr>
          <p:cNvSpPr/>
          <p:nvPr/>
        </p:nvSpPr>
        <p:spPr>
          <a:xfrm>
            <a:off x="76200" y="19050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Политическая декларация 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по борьбе с ТБ 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Генеральной Ассамблеи ООН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805F99-FADB-4B20-A30D-EA9A3E49F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44579">
            <a:off x="326245" y="3030574"/>
            <a:ext cx="1586941" cy="213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6195A8-87E1-4436-A43F-A199572434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24692">
            <a:off x="1972112" y="3981765"/>
            <a:ext cx="1761289" cy="165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67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Заседание высокого уровня ООН по борьбе с туберкулезом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Autofit/>
          </a:bodyPr>
          <a:lstStyle/>
          <a:p>
            <a:r>
              <a:rPr lang="ru-RU" sz="1600" dirty="0"/>
              <a:t>Первое в истории совещание высокого уровня Генеральной Ассамблеи ООН по туберкулезу (ТБ) для ускорения усилий по ликвидации ТБ и охвата  профилактиктическими мерами состоялось 26 сентября, 2018, в Нью-Йорке.  Тема совещания «Объединим усилия для искоренения ТБ: срочные меры глобального реагирования в ответ на глобальную эпидемию»</a:t>
            </a:r>
          </a:p>
          <a:p>
            <a:pPr lvl="0">
              <a:defRPr/>
            </a:pPr>
            <a:endParaRPr lang="ru-RU" sz="1600" dirty="0"/>
          </a:p>
          <a:p>
            <a:pPr lvl="0">
              <a:defRPr/>
            </a:pPr>
            <a:r>
              <a:rPr lang="ru-RU" sz="1600" dirty="0"/>
              <a:t>Данное совещание являлось важнейшим и беспрецедентным шагом вперед для правительств всех стран и всех партнеров, участвующих в борьбе с ТБ.</a:t>
            </a:r>
          </a:p>
          <a:p>
            <a:pPr lvl="0">
              <a:defRPr/>
            </a:pPr>
            <a:endParaRPr lang="ru-RU" sz="1600" dirty="0"/>
          </a:p>
          <a:p>
            <a:pPr lvl="0">
              <a:defRPr/>
            </a:pPr>
            <a:r>
              <a:rPr lang="ru-RU" sz="1600" dirty="0"/>
              <a:t>Продолжило работу, начатую на Министерской конференции по ликвидации ТБ, прошедшей в Москве 16–17 ноября 2017 и завершившейся принятием министрами и другими лидерами из 120 стран ряда обязательств высокого уровня по ускорению прогресса в ликвидации ТБ</a:t>
            </a:r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r>
              <a:rPr lang="ru-RU" sz="1600" dirty="0"/>
              <a:t>Итогом совещания высокого уровня стала одобреная главами государств </a:t>
            </a:r>
            <a:r>
              <a:rPr lang="ru-RU" sz="1600" b="1" dirty="0"/>
              <a:t>Политическая Декларация по ТБ, </a:t>
            </a:r>
            <a:r>
              <a:rPr lang="ru-RU" sz="1600" dirty="0"/>
              <a:t>которая призвана способствовать укреплению дальнейших мер по ликвидации ТБ и спасению миллионов жизней</a:t>
            </a:r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3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25769"/>
            <a:ext cx="354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Gill Sans MT"/>
              </a:rPr>
              <a:t>«МЫ, ГЛАВЫ ГОСУДАРСТВ И ПРАВИТЕЛЬСТВ, И ПРЕДСТАВИТЕЛИ ГОСУДАРСТВ И ПРАВИТЕЛЬСТВ, СОБРАВШИЕСЯ В ОРГАНИЗАЦИИ ОБЪЕДИНЕННЫХ НАЦИЙ В НЬЮ-ЙОРКЕ 26 СЕНТЯБРЯ 2018 ГОДА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9050" y="1061840"/>
            <a:ext cx="790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F6C"/>
                </a:solidFill>
                <a:latin typeface="Gill Sans" panose="020B0502020104020203" pitchFamily="34" charset="0"/>
                <a:cs typeface="Gill Sans" panose="020B0502020104020203" pitchFamily="34" charset="0"/>
              </a:rPr>
              <a:t>ЦЕЛЕВЫЕ ОРИЕНТИРЫ СВУ ООН НА ПЕРИОД ДО </a:t>
            </a:r>
            <a:r>
              <a:rPr lang="en-US" sz="2400" b="1" dirty="0">
                <a:solidFill>
                  <a:srgbClr val="002F6C"/>
                </a:solidFill>
                <a:latin typeface="Gill Sans" panose="020B0502020104020203" pitchFamily="34" charset="0"/>
                <a:cs typeface="Gill Sans" panose="020B0502020104020203" pitchFamily="34" charset="0"/>
              </a:rPr>
              <a:t>2022</a:t>
            </a:r>
            <a:r>
              <a:rPr lang="ru-RU" sz="2400" b="1" dirty="0">
                <a:solidFill>
                  <a:srgbClr val="002F6C"/>
                </a:solidFill>
                <a:latin typeface="Gill Sans" panose="020B0502020104020203" pitchFamily="34" charset="0"/>
                <a:cs typeface="Gill Sans" panose="020B0502020104020203" pitchFamily="34" charset="0"/>
              </a:rPr>
              <a:t> года</a:t>
            </a:r>
            <a:endParaRPr lang="en-US" sz="2400" b="1" dirty="0">
              <a:solidFill>
                <a:srgbClr val="002F6C"/>
              </a:solidFill>
              <a:latin typeface="Gill Sans" panose="020B0502020104020203" pitchFamily="34" charset="0"/>
              <a:cs typeface="Gill Sans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9E29E-E3DD-B847-83CC-08CC2322A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7" y="2057400"/>
            <a:ext cx="9052293" cy="3886200"/>
          </a:xfrm>
          <a:prstGeom prst="rect">
            <a:avLst/>
          </a:prstGeom>
        </p:spPr>
      </p:pic>
      <p:pic>
        <p:nvPicPr>
          <p:cNvPr id="5" name="Picture 2" descr="\\AKZ2K3FPSALMA01\Media\DOC\BRAND IDENTITY\New Central Asia logo\Print\Lockup_Central-Asia_CMYK_high.jpg">
            <a:extLst>
              <a:ext uri="{FF2B5EF4-FFF2-40B4-BE49-F238E27FC236}">
                <a16:creationId xmlns:a16="http://schemas.microsoft.com/office/drawing/2014/main" id="{3ADA263B-5A6F-48B0-8E43-ADF6B7C0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9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F6C"/>
                </a:solidFill>
                <a:latin typeface="Gill Sans" panose="020B0502020104020203" pitchFamily="34" charset="0"/>
                <a:cs typeface="Gill Sans" panose="020B0502020104020203" pitchFamily="34" charset="0"/>
              </a:rPr>
              <a:t>ЦЕЛЕВЫЕ ОРИЕНТИРЫ СВУ ООН НА ПЕРИОД ДО </a:t>
            </a:r>
            <a:r>
              <a:rPr lang="en-US" sz="2400" b="1" dirty="0">
                <a:solidFill>
                  <a:srgbClr val="002F6C"/>
                </a:solidFill>
                <a:latin typeface="Gill Sans" panose="020B0502020104020203" pitchFamily="34" charset="0"/>
                <a:cs typeface="Gill Sans" panose="020B0502020104020203" pitchFamily="34" charset="0"/>
              </a:rPr>
              <a:t>2022</a:t>
            </a:r>
            <a:r>
              <a:rPr lang="ru-RU" sz="2400" b="1" dirty="0">
                <a:solidFill>
                  <a:srgbClr val="002F6C"/>
                </a:solidFill>
                <a:latin typeface="Gill Sans" panose="020B0502020104020203" pitchFamily="34" charset="0"/>
                <a:cs typeface="Gill Sans" panose="020B0502020104020203" pitchFamily="34" charset="0"/>
              </a:rPr>
              <a:t> года</a:t>
            </a:r>
            <a:endParaRPr lang="en-US" sz="2400" b="1" dirty="0">
              <a:solidFill>
                <a:srgbClr val="002F6C"/>
              </a:solidFill>
              <a:latin typeface="Gill Sans" panose="020B0502020104020203" pitchFamily="34" charset="0"/>
              <a:cs typeface="Gill Sans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Люди на лечении</a:t>
            </a:r>
            <a:endParaRPr lang="x-none" sz="2000" b="1" dirty="0"/>
          </a:p>
          <a:p>
            <a:pPr>
              <a:spcBef>
                <a:spcPts val="0"/>
              </a:spcBef>
            </a:pPr>
            <a:r>
              <a:rPr lang="ru-RU" sz="2000" dirty="0"/>
              <a:t>ТБ всего</a:t>
            </a:r>
            <a:r>
              <a:rPr lang="en-US" sz="2000" dirty="0"/>
              <a:t>: 40 </a:t>
            </a:r>
            <a:r>
              <a:rPr lang="ru-RU" sz="2000" dirty="0"/>
              <a:t>миллионов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Дети с ТБ</a:t>
            </a:r>
            <a:r>
              <a:rPr lang="en-US" sz="2000" dirty="0"/>
              <a:t>: 3</a:t>
            </a:r>
            <a:r>
              <a:rPr lang="ru-RU" sz="2000" dirty="0"/>
              <a:t>,</a:t>
            </a:r>
            <a:r>
              <a:rPr lang="en-US" sz="2000" dirty="0"/>
              <a:t>5 </a:t>
            </a:r>
            <a:r>
              <a:rPr lang="ru-RU" sz="2000" dirty="0"/>
              <a:t>миллиона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МЛУ-ТБ</a:t>
            </a:r>
            <a:r>
              <a:rPr lang="en-US" sz="2000" dirty="0"/>
              <a:t>: 1</a:t>
            </a:r>
            <a:r>
              <a:rPr lang="ru-RU" sz="2000" dirty="0"/>
              <a:t>,</a:t>
            </a:r>
            <a:r>
              <a:rPr lang="en-US" sz="2000" dirty="0"/>
              <a:t>5 </a:t>
            </a:r>
            <a:r>
              <a:rPr lang="ru-RU" sz="2000" dirty="0"/>
              <a:t>миллиона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Дети с МЛУ-ТБ</a:t>
            </a:r>
            <a:r>
              <a:rPr lang="en-US" sz="2000" dirty="0"/>
              <a:t>: </a:t>
            </a:r>
            <a:r>
              <a:rPr lang="ru-RU" sz="2000" dirty="0"/>
              <a:t>115 000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ru-RU" sz="2000" dirty="0"/>
              <a:t>Профилактическое лечение ТБ</a:t>
            </a:r>
            <a:r>
              <a:rPr lang="en-US" sz="2000" dirty="0"/>
              <a:t>: &gt;30 </a:t>
            </a:r>
            <a:r>
              <a:rPr lang="ru-RU" sz="2000" dirty="0"/>
              <a:t>миллионов</a:t>
            </a:r>
            <a:endParaRPr lang="x-none" sz="2000" dirty="0"/>
          </a:p>
          <a:p>
            <a:pPr marL="0" indent="0">
              <a:spcBef>
                <a:spcPts val="0"/>
              </a:spcBef>
              <a:buNone/>
            </a:pPr>
            <a:endParaRPr lang="x-none" sz="1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Финансовые обязательства</a:t>
            </a:r>
            <a:endParaRPr lang="x-none" sz="2000" b="1" dirty="0"/>
          </a:p>
          <a:p>
            <a:pPr>
              <a:spcBef>
                <a:spcPts val="0"/>
              </a:spcBef>
            </a:pPr>
            <a:r>
              <a:rPr lang="ru-RU" sz="2000" dirty="0"/>
              <a:t>Всего</a:t>
            </a:r>
            <a:r>
              <a:rPr lang="x-none" sz="2000" dirty="0"/>
              <a:t>: </a:t>
            </a:r>
            <a:r>
              <a:rPr lang="en-US" sz="2000" dirty="0"/>
              <a:t>13 </a:t>
            </a:r>
            <a:r>
              <a:rPr lang="ru-RU" sz="2000" dirty="0"/>
              <a:t>миллиардов долл. США в год в среднем в течение </a:t>
            </a:r>
            <a:r>
              <a:rPr lang="en-US" sz="2000" dirty="0"/>
              <a:t>2018-2022</a:t>
            </a:r>
            <a:r>
              <a:rPr lang="ru-RU" sz="2000" dirty="0"/>
              <a:t> гг.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/>
              <a:t>Для научно-исследовательских работ: 2 миллиарда долл. США в год в среднем в течение </a:t>
            </a:r>
            <a:r>
              <a:rPr lang="en-US" sz="2000" dirty="0"/>
              <a:t>2018-2022</a:t>
            </a:r>
            <a:r>
              <a:rPr lang="ru-RU" sz="2000" dirty="0"/>
              <a:t> гг.</a:t>
            </a:r>
            <a:endParaRPr lang="x-none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По количеству курсов лечения, разработаны ориентиры по годам для каждой страны (включая детей с МЛУ-ТБ, которые также будут скоро определены)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По финансовым обязательствам – в процессе разработки</a:t>
            </a:r>
            <a:endParaRPr lang="en-US" sz="2000" b="1" dirty="0"/>
          </a:p>
          <a:p>
            <a:endParaRPr lang="ru-RU" sz="2000" dirty="0"/>
          </a:p>
        </p:txBody>
      </p:sp>
      <p:pic>
        <p:nvPicPr>
          <p:cNvPr id="4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A6C7F9-B0B3-4FC8-8080-0C24F050BE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1676400"/>
            <a:ext cx="31242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5415816"/>
            <a:ext cx="4800600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hlinkClick r:id="rId5"/>
              </a:rPr>
              <a:t>Источник </a:t>
            </a:r>
            <a:r>
              <a:rPr lang="en-US" sz="1200" b="1" dirty="0">
                <a:hlinkClick r:id="rId5"/>
              </a:rPr>
              <a:t>http://stoptb.org/global/advocacy/unhlm_targets.asp</a:t>
            </a:r>
            <a:r>
              <a:rPr lang="en-US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990600"/>
            <a:ext cx="895985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Последующие шаги по итогам совещания Генеральной Ассамблеи ООН по туберкулезу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30 января 2019 Исполнительный комитет ВОЗ рассмотрел доклад Генерального Директора ВОЗ о последующих мерах в контексте совещания ГА ООН по туберкулезу</a:t>
            </a:r>
            <a:endParaRPr lang="en-US" sz="24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en-US" sz="1800" dirty="0"/>
              <a:t>http://apps.who.int/gb/ebwha/pdf_files/EB144/B144_21-en.pdf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17" y="2103437"/>
            <a:ext cx="44627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AKZ2K3FPSALMA01\Media\DOC\BRAND IDENTITY\New Central Asia logo\Print\Lockup_Central-Asia_CMYK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43"/>
            <a:ext cx="6233615" cy="1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4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1004</Words>
  <Application>Microsoft Office PowerPoint</Application>
  <PresentationFormat>On-screen Show (4:3)</PresentationFormat>
  <Paragraphs>101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Helvetica</vt:lpstr>
      <vt:lpstr>Office Theme</vt:lpstr>
      <vt:lpstr>PowerPoint Presentation</vt:lpstr>
      <vt:lpstr>PowerPoint Presentation</vt:lpstr>
      <vt:lpstr>Значительное количество людей с ТБ не получают необходимую помощь</vt:lpstr>
      <vt:lpstr>Глобальный план по ликвидации туберкулеза 2016-2020  Глобальные целевые ориентиры: 90-(90)-90 </vt:lpstr>
      <vt:lpstr>Заседание высокого уровня ООН по борьбе с туберкулезом, 26 сентября 2018 г. </vt:lpstr>
      <vt:lpstr>Заседание высокого уровня ООН по борьбе с туберкулезом </vt:lpstr>
      <vt:lpstr>PowerPoint Presentation</vt:lpstr>
      <vt:lpstr>ЦЕЛЕВЫЕ ОРИЕНТИРЫ СВУ ООН НА ПЕРИОД ДО 2022 года</vt:lpstr>
      <vt:lpstr>Последующие шаги по итогам совещания Генеральной Ассамблеи ООН по туберкулезу</vt:lpstr>
      <vt:lpstr>Последующие шаги по итогам совещания высокого уровня ГА ООН по туберкулезу</vt:lpstr>
      <vt:lpstr>Глобальный Акселератор USAID для ликвидации туберкулеза</vt:lpstr>
      <vt:lpstr>ВЗГЛЯД В БУДУЩЕЕ - УСКОРЕНИЕ ЛИКВИДАЦИИ ТБ</vt:lpstr>
      <vt:lpstr>Следующие шаги на уровне стран</vt:lpstr>
      <vt:lpstr>СПАСИБО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HEO TB Portfolio Mission Director Review</dc:title>
  <dc:creator>USAID</dc:creator>
  <cp:lastModifiedBy>Ryssaldy Demeuova</cp:lastModifiedBy>
  <cp:revision>93</cp:revision>
  <cp:lastPrinted>2019-05-13T09:49:42Z</cp:lastPrinted>
  <dcterms:created xsi:type="dcterms:W3CDTF">2018-01-17T03:16:54Z</dcterms:created>
  <dcterms:modified xsi:type="dcterms:W3CDTF">2019-09-20T06:07:00Z</dcterms:modified>
</cp:coreProperties>
</file>