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81" r:id="rId3"/>
    <p:sldId id="277" r:id="rId4"/>
    <p:sldId id="283" r:id="rId5"/>
    <p:sldId id="284" r:id="rId6"/>
    <p:sldId id="286" r:id="rId7"/>
    <p:sldId id="287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58901" autoAdjust="0"/>
  </p:normalViewPr>
  <p:slideViewPr>
    <p:cSldViewPr snapToGrid="0">
      <p:cViewPr varScale="1">
        <p:scale>
          <a:sx n="40" d="100"/>
          <a:sy n="40" d="100"/>
        </p:scale>
        <p:origin x="16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E58DE-B610-4D89-989E-A37ABE9B94F0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C2823-B9B8-4398-B2B7-ACE44627F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91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45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66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563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00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089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14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49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36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2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1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50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2206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2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2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7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0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5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3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1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7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4D21D-992D-4015-ADF5-E9C871C24BC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50FFF-DA30-47E9-847E-968F961C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1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175;p15">
            <a:extLst>
              <a:ext uri="{FF2B5EF4-FFF2-40B4-BE49-F238E27FC236}">
                <a16:creationId xmlns:a16="http://schemas.microsoft.com/office/drawing/2014/main" id="{507A334E-EC9B-D04D-89D1-57E9B0E3823E}"/>
              </a:ext>
            </a:extLst>
          </p:cNvPr>
          <p:cNvSpPr/>
          <p:nvPr/>
        </p:nvSpPr>
        <p:spPr>
          <a:xfrm>
            <a:off x="0" y="1409"/>
            <a:ext cx="12192000" cy="1054704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" name="Google Shape;178;p15">
            <a:extLst>
              <a:ext uri="{FF2B5EF4-FFF2-40B4-BE49-F238E27FC236}">
                <a16:creationId xmlns:a16="http://schemas.microsoft.com/office/drawing/2014/main" id="{364944EC-4121-6749-8E60-2419A0707F9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6683" y="282701"/>
            <a:ext cx="794024" cy="56048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108;p14">
            <a:extLst>
              <a:ext uri="{FF2B5EF4-FFF2-40B4-BE49-F238E27FC236}">
                <a16:creationId xmlns:a16="http://schemas.microsoft.com/office/drawing/2014/main" id="{00F46880-39DA-9E45-96E0-D11F2A73DA27}"/>
              </a:ext>
            </a:extLst>
          </p:cNvPr>
          <p:cNvSpPr/>
          <p:nvPr/>
        </p:nvSpPr>
        <p:spPr>
          <a:xfrm>
            <a:off x="1352149" y="256390"/>
            <a:ext cx="769788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C19RM </a:t>
            </a:r>
            <a:endParaRPr lang="ru-RU" sz="3200" b="1" dirty="0">
              <a:solidFill>
                <a:srgbClr val="2F5496"/>
              </a:solidFill>
              <a:latin typeface="+mj-lt"/>
              <a:cs typeface="Arial" panose="020B0604020202020204" pitchFamily="34" charset="0"/>
            </a:endParaRPr>
          </a:p>
          <a:p>
            <a:endParaRPr sz="3200" i="1" dirty="0">
              <a:solidFill>
                <a:srgbClr val="2F5496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57760CF-2992-124E-BCA6-B2AABFD44D79}"/>
              </a:ext>
            </a:extLst>
          </p:cNvPr>
          <p:cNvSpPr txBox="1">
            <a:spLocks/>
          </p:cNvSpPr>
          <p:nvPr/>
        </p:nvSpPr>
        <p:spPr>
          <a:xfrm>
            <a:off x="5365096" y="2692765"/>
            <a:ext cx="5004867" cy="3201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16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5605658" y="5131871"/>
            <a:ext cx="5019079" cy="1498552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5605657" y="3298937"/>
            <a:ext cx="36425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4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7451613" y="5621752"/>
            <a:ext cx="362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48,96%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</a:rPr>
              <a:t>(123833)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415FF30-CAB2-F14F-9733-724B71AEDD9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445" r="10217" b="14888"/>
          <a:stretch/>
        </p:blipFill>
        <p:spPr>
          <a:xfrm>
            <a:off x="-37554" y="6370799"/>
            <a:ext cx="12229553" cy="509328"/>
          </a:xfrm>
          <a:prstGeom prst="rect">
            <a:avLst/>
          </a:prstGeom>
        </p:spPr>
      </p:pic>
      <p:sp>
        <p:nvSpPr>
          <p:cNvPr id="34" name="Subtitle 2">
            <a:extLst>
              <a:ext uri="{FF2B5EF4-FFF2-40B4-BE49-F238E27FC236}">
                <a16:creationId xmlns:a16="http://schemas.microsoft.com/office/drawing/2014/main" id="{134D1A54-B6F1-844C-BF38-BE6BD06BC638}"/>
              </a:ext>
            </a:extLst>
          </p:cNvPr>
          <p:cNvSpPr txBox="1">
            <a:spLocks/>
          </p:cNvSpPr>
          <p:nvPr/>
        </p:nvSpPr>
        <p:spPr>
          <a:xfrm>
            <a:off x="9744743" y="6456683"/>
            <a:ext cx="2094613" cy="401319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467" dirty="0"/>
              <a:t>www.aph.org.ua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00784" y="2231100"/>
            <a:ext cx="80691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Региональная З</a:t>
            </a:r>
            <a:r>
              <a:rPr lang="ru-RU" sz="3200" dirty="0" smtClean="0"/>
              <a:t>аявка на полное </a:t>
            </a:r>
            <a:r>
              <a:rPr lang="ru-RU" sz="3200" dirty="0"/>
              <a:t>финансирование в рамках Механизма реагирования на COVID-19 (C19RM</a:t>
            </a:r>
            <a:r>
              <a:rPr lang="ru-RU" sz="3200" dirty="0" smtClean="0"/>
              <a:t>)</a:t>
            </a:r>
            <a:r>
              <a:rPr lang="en-US" sz="3200" dirty="0" smtClean="0"/>
              <a:t> </a:t>
            </a:r>
            <a:r>
              <a:rPr lang="ru-RU" sz="3200" dirty="0" smtClean="0"/>
              <a:t>Глобального </a:t>
            </a:r>
            <a:r>
              <a:rPr lang="ru-RU" sz="3200" dirty="0"/>
              <a:t>фонда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74718" y="4785963"/>
            <a:ext cx="30961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Янголь</a:t>
            </a:r>
            <a:r>
              <a:rPr lang="ru-RU" sz="2400" dirty="0" smtClean="0"/>
              <a:t> Надежда</a:t>
            </a:r>
            <a:endParaRPr lang="ru-RU" sz="2400" dirty="0" smtClean="0"/>
          </a:p>
          <a:p>
            <a:r>
              <a:rPr lang="ru-RU" sz="2400" dirty="0" smtClean="0"/>
              <a:t>Менеджер по вопросам </a:t>
            </a:r>
            <a:r>
              <a:rPr lang="en-US" sz="2400" dirty="0" smtClean="0"/>
              <a:t>COVID</a:t>
            </a:r>
            <a:r>
              <a:rPr lang="ru-RU" sz="2400" dirty="0" smtClean="0"/>
              <a:t> </a:t>
            </a:r>
            <a:r>
              <a:rPr lang="ru-RU" sz="2400" dirty="0" smtClean="0"/>
              <a:t>проекта </a:t>
            </a:r>
            <a:r>
              <a:rPr lang="en-US" sz="2400" dirty="0" err="1" smtClean="0"/>
              <a:t>SoS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40026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175;p15">
            <a:extLst>
              <a:ext uri="{FF2B5EF4-FFF2-40B4-BE49-F238E27FC236}">
                <a16:creationId xmlns:a16="http://schemas.microsoft.com/office/drawing/2014/main" id="{507A334E-EC9B-D04D-89D1-57E9B0E3823E}"/>
              </a:ext>
            </a:extLst>
          </p:cNvPr>
          <p:cNvSpPr/>
          <p:nvPr/>
        </p:nvSpPr>
        <p:spPr>
          <a:xfrm>
            <a:off x="0" y="1409"/>
            <a:ext cx="12192000" cy="1054704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" name="Google Shape;178;p15">
            <a:extLst>
              <a:ext uri="{FF2B5EF4-FFF2-40B4-BE49-F238E27FC236}">
                <a16:creationId xmlns:a16="http://schemas.microsoft.com/office/drawing/2014/main" id="{364944EC-4121-6749-8E60-2419A0707F9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6683" y="282701"/>
            <a:ext cx="794024" cy="56048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108;p14">
            <a:extLst>
              <a:ext uri="{FF2B5EF4-FFF2-40B4-BE49-F238E27FC236}">
                <a16:creationId xmlns:a16="http://schemas.microsoft.com/office/drawing/2014/main" id="{00F46880-39DA-9E45-96E0-D11F2A73DA27}"/>
              </a:ext>
            </a:extLst>
          </p:cNvPr>
          <p:cNvSpPr/>
          <p:nvPr/>
        </p:nvSpPr>
        <p:spPr>
          <a:xfrm>
            <a:off x="1352149" y="256390"/>
            <a:ext cx="769788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C19RM (</a:t>
            </a:r>
            <a:r>
              <a:rPr lang="ru-RU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ОСНОВНЫЕ МОМЕНТЫ</a:t>
            </a:r>
            <a:r>
              <a:rPr lang="en-US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ru-RU" sz="3200" b="1" dirty="0">
              <a:solidFill>
                <a:srgbClr val="2F5496"/>
              </a:solidFill>
              <a:latin typeface="+mj-lt"/>
              <a:cs typeface="Arial" panose="020B0604020202020204" pitchFamily="34" charset="0"/>
            </a:endParaRPr>
          </a:p>
          <a:p>
            <a:endParaRPr sz="3200" i="1" dirty="0">
              <a:solidFill>
                <a:srgbClr val="2F5496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57760CF-2992-124E-BCA6-B2AABFD44D79}"/>
              </a:ext>
            </a:extLst>
          </p:cNvPr>
          <p:cNvSpPr txBox="1">
            <a:spLocks/>
          </p:cNvSpPr>
          <p:nvPr/>
        </p:nvSpPr>
        <p:spPr>
          <a:xfrm>
            <a:off x="5365096" y="2692765"/>
            <a:ext cx="5004867" cy="3201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16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5605658" y="5131871"/>
            <a:ext cx="5019079" cy="1498552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5605657" y="3298937"/>
            <a:ext cx="36425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4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7451613" y="5621752"/>
            <a:ext cx="362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48,96%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</a:rPr>
              <a:t>(123833)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415FF30-CAB2-F14F-9733-724B71AEDD9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445" r="10217" b="14888"/>
          <a:stretch/>
        </p:blipFill>
        <p:spPr>
          <a:xfrm>
            <a:off x="-37554" y="6370799"/>
            <a:ext cx="12229553" cy="509328"/>
          </a:xfrm>
          <a:prstGeom prst="rect">
            <a:avLst/>
          </a:prstGeom>
        </p:spPr>
      </p:pic>
      <p:sp>
        <p:nvSpPr>
          <p:cNvPr id="34" name="Subtitle 2">
            <a:extLst>
              <a:ext uri="{FF2B5EF4-FFF2-40B4-BE49-F238E27FC236}">
                <a16:creationId xmlns:a16="http://schemas.microsoft.com/office/drawing/2014/main" id="{134D1A54-B6F1-844C-BF38-BE6BD06BC638}"/>
              </a:ext>
            </a:extLst>
          </p:cNvPr>
          <p:cNvSpPr txBox="1">
            <a:spLocks/>
          </p:cNvSpPr>
          <p:nvPr/>
        </p:nvSpPr>
        <p:spPr>
          <a:xfrm>
            <a:off x="9744743" y="6456683"/>
            <a:ext cx="2094613" cy="401319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467" dirty="0"/>
              <a:t>www.aph.org.ua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9733" y="1349130"/>
            <a:ext cx="6218161" cy="26776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Проект </a:t>
            </a:r>
            <a:r>
              <a:rPr lang="en-US" sz="2400" dirty="0" err="1" smtClean="0"/>
              <a:t>SoS</a:t>
            </a:r>
            <a:r>
              <a:rPr lang="ru-RU" sz="2400" dirty="0" smtClean="0"/>
              <a:t> получил письмо распределение C19RM  (</a:t>
            </a:r>
            <a:r>
              <a:rPr lang="en-US" sz="2400" dirty="0" err="1" smtClean="0"/>
              <a:t>Multicountry</a:t>
            </a:r>
            <a:r>
              <a:rPr lang="en-US" sz="2400" dirty="0" smtClean="0"/>
              <a:t> </a:t>
            </a:r>
            <a:r>
              <a:rPr lang="en-US" sz="2400" dirty="0"/>
              <a:t>HIV EECA </a:t>
            </a:r>
            <a:r>
              <a:rPr lang="en-US" sz="2400" dirty="0" smtClean="0"/>
              <a:t>APH</a:t>
            </a:r>
            <a:r>
              <a:rPr lang="ru-RU" sz="2400" dirty="0" smtClean="0"/>
              <a:t>)</a:t>
            </a:r>
            <a:r>
              <a:rPr lang="en-US" sz="2400" dirty="0" smtClean="0"/>
              <a:t>.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Письмо включает:</a:t>
            </a:r>
          </a:p>
          <a:p>
            <a:r>
              <a:rPr lang="ru-RU" sz="2400" dirty="0"/>
              <a:t>1. </a:t>
            </a:r>
            <a:r>
              <a:rPr lang="ru-RU" sz="2400" dirty="0" smtClean="0"/>
              <a:t>Базовый бюджет C19RM </a:t>
            </a:r>
            <a:r>
              <a:rPr lang="ru-RU" sz="2400" dirty="0"/>
              <a:t>1 950 000 долл. США; а также</a:t>
            </a:r>
          </a:p>
          <a:p>
            <a:r>
              <a:rPr lang="ru-RU" sz="2400" dirty="0"/>
              <a:t>2. C19RM сверх базового </a:t>
            </a:r>
            <a:r>
              <a:rPr lang="ru-RU" sz="2400" dirty="0" smtClean="0"/>
              <a:t>бюджета </a:t>
            </a:r>
            <a:r>
              <a:rPr lang="ru-RU" sz="2400" dirty="0"/>
              <a:t>1 950 000 долл. </a:t>
            </a:r>
            <a:r>
              <a:rPr lang="ru-RU" sz="2400" dirty="0" smtClean="0"/>
              <a:t>США (часть </a:t>
            </a:r>
            <a:r>
              <a:rPr lang="ru-RU" sz="2400" dirty="0"/>
              <a:t>дополнительных </a:t>
            </a:r>
            <a:r>
              <a:rPr lang="ru-RU" sz="2400" dirty="0" smtClean="0"/>
              <a:t>средств).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96000" y="4232507"/>
            <a:ext cx="5216111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Крайний срок использования финансирования C19RM - 31 декабря 2021 г.</a:t>
            </a:r>
          </a:p>
          <a:p>
            <a:r>
              <a:rPr lang="ru-RU" sz="2400" dirty="0" smtClean="0"/>
              <a:t>Срок работы проекта 01 </a:t>
            </a:r>
            <a:r>
              <a:rPr lang="ru-RU" sz="2400" dirty="0"/>
              <a:t>июля - 31 декабря 2021 г.</a:t>
            </a:r>
          </a:p>
        </p:txBody>
      </p:sp>
    </p:spTree>
    <p:extLst>
      <p:ext uri="{BB962C8B-B14F-4D97-AF65-F5344CB8AC3E}">
        <p14:creationId xmlns:p14="http://schemas.microsoft.com/office/powerpoint/2010/main" val="3977076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175;p15">
            <a:extLst>
              <a:ext uri="{FF2B5EF4-FFF2-40B4-BE49-F238E27FC236}">
                <a16:creationId xmlns:a16="http://schemas.microsoft.com/office/drawing/2014/main" id="{507A334E-EC9B-D04D-89D1-57E9B0E3823E}"/>
              </a:ext>
            </a:extLst>
          </p:cNvPr>
          <p:cNvSpPr/>
          <p:nvPr/>
        </p:nvSpPr>
        <p:spPr>
          <a:xfrm>
            <a:off x="-160421" y="-40462"/>
            <a:ext cx="12192000" cy="1054704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" name="Google Shape;178;p15">
            <a:extLst>
              <a:ext uri="{FF2B5EF4-FFF2-40B4-BE49-F238E27FC236}">
                <a16:creationId xmlns:a16="http://schemas.microsoft.com/office/drawing/2014/main" id="{364944EC-4121-6749-8E60-2419A0707F9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6683" y="282701"/>
            <a:ext cx="794024" cy="56048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108;p14">
            <a:extLst>
              <a:ext uri="{FF2B5EF4-FFF2-40B4-BE49-F238E27FC236}">
                <a16:creationId xmlns:a16="http://schemas.microsoft.com/office/drawing/2014/main" id="{00F46880-39DA-9E45-96E0-D11F2A73DA27}"/>
              </a:ext>
            </a:extLst>
          </p:cNvPr>
          <p:cNvSpPr/>
          <p:nvPr/>
        </p:nvSpPr>
        <p:spPr>
          <a:xfrm>
            <a:off x="1352149" y="256390"/>
            <a:ext cx="769788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C19RM (</a:t>
            </a:r>
            <a:r>
              <a:rPr lang="ru-RU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ОСНОВНЫЕ МОМЕНТЫ</a:t>
            </a:r>
            <a:r>
              <a:rPr lang="en-US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ru-RU" sz="3200" b="1" dirty="0">
              <a:solidFill>
                <a:srgbClr val="2F5496"/>
              </a:solidFill>
              <a:latin typeface="+mj-lt"/>
              <a:cs typeface="Arial" panose="020B0604020202020204" pitchFamily="34" charset="0"/>
            </a:endParaRPr>
          </a:p>
          <a:p>
            <a:endParaRPr sz="3200" i="1" dirty="0">
              <a:solidFill>
                <a:srgbClr val="2F5496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57760CF-2992-124E-BCA6-B2AABFD44D79}"/>
              </a:ext>
            </a:extLst>
          </p:cNvPr>
          <p:cNvSpPr txBox="1">
            <a:spLocks/>
          </p:cNvSpPr>
          <p:nvPr/>
        </p:nvSpPr>
        <p:spPr>
          <a:xfrm>
            <a:off x="5365096" y="2692765"/>
            <a:ext cx="5004867" cy="3201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1600" dirty="0"/>
          </a:p>
        </p:txBody>
      </p:sp>
      <p:sp>
        <p:nvSpPr>
          <p:cNvPr id="30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1164479" y="1373329"/>
            <a:ext cx="6054468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Полный запрос </a:t>
            </a:r>
            <a:r>
              <a:rPr lang="ru-RU" sz="2400" dirty="0"/>
              <a:t>на финансирование </a:t>
            </a:r>
            <a:r>
              <a:rPr lang="ru-RU" sz="2400" dirty="0" smtClean="0"/>
              <a:t>б</a:t>
            </a:r>
            <a:r>
              <a:rPr lang="ru-RU" sz="2400" dirty="0" smtClean="0"/>
              <a:t>ыл</a:t>
            </a:r>
            <a:r>
              <a:rPr lang="ru-RU" sz="2400" dirty="0" smtClean="0"/>
              <a:t> </a:t>
            </a:r>
            <a:r>
              <a:rPr lang="ru-RU" sz="2400" dirty="0" smtClean="0"/>
              <a:t>представлен </a:t>
            </a:r>
            <a:r>
              <a:rPr lang="ru-RU" sz="2400" dirty="0"/>
              <a:t>через </a:t>
            </a:r>
            <a:r>
              <a:rPr lang="ru-RU" sz="2400" dirty="0" smtClean="0"/>
              <a:t>запланированное окно подачи </a:t>
            </a:r>
            <a:r>
              <a:rPr lang="ru-RU" sz="2400" dirty="0"/>
              <a:t>31 мая 2021 г.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5605658" y="5131871"/>
            <a:ext cx="5019079" cy="1498552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5605657" y="3298937"/>
            <a:ext cx="36425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4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7451613" y="5621752"/>
            <a:ext cx="362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48,96%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</a:rPr>
              <a:t>(123833)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415FF30-CAB2-F14F-9733-724B71AEDD9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445" r="10217" b="14888"/>
          <a:stretch/>
        </p:blipFill>
        <p:spPr>
          <a:xfrm>
            <a:off x="-37554" y="6370799"/>
            <a:ext cx="12229553" cy="509328"/>
          </a:xfrm>
          <a:prstGeom prst="rect">
            <a:avLst/>
          </a:prstGeom>
        </p:spPr>
      </p:pic>
      <p:sp>
        <p:nvSpPr>
          <p:cNvPr id="34" name="Subtitle 2">
            <a:extLst>
              <a:ext uri="{FF2B5EF4-FFF2-40B4-BE49-F238E27FC236}">
                <a16:creationId xmlns:a16="http://schemas.microsoft.com/office/drawing/2014/main" id="{134D1A54-B6F1-844C-BF38-BE6BD06BC638}"/>
              </a:ext>
            </a:extLst>
          </p:cNvPr>
          <p:cNvSpPr txBox="1">
            <a:spLocks/>
          </p:cNvSpPr>
          <p:nvPr/>
        </p:nvSpPr>
        <p:spPr>
          <a:xfrm>
            <a:off x="9744743" y="6456683"/>
            <a:ext cx="2094613" cy="401319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467" dirty="0"/>
              <a:t>www.aph.org.ua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64505" y="2968909"/>
            <a:ext cx="6962345" cy="2308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Все запросы на</a:t>
            </a:r>
          </a:p>
          <a:p>
            <a:r>
              <a:rPr lang="ru-RU" sz="2400" dirty="0"/>
              <a:t>финансирование C19RM должны быть одобрены и представлены СКК (Региональные</a:t>
            </a:r>
          </a:p>
          <a:p>
            <a:r>
              <a:rPr lang="ru-RU" sz="2400" dirty="0"/>
              <a:t>координационные комитеты (РКК) / Региональные организации (РО) (в контексте нескольких стран) </a:t>
            </a:r>
            <a:r>
              <a:rPr lang="ru-RU" sz="2400" dirty="0" smtClean="0"/>
              <a:t>или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34024" y="2968909"/>
            <a:ext cx="6962345" cy="2308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Все запросы на</a:t>
            </a:r>
          </a:p>
          <a:p>
            <a:r>
              <a:rPr lang="ru-RU" sz="2400" dirty="0"/>
              <a:t>финансирование C19RM должны быть одобрены и представлены СКК (Региональные</a:t>
            </a:r>
          </a:p>
          <a:p>
            <a:r>
              <a:rPr lang="ru-RU" sz="2400" dirty="0"/>
              <a:t>координационные комитеты (РКК) / Региональные организации (РО) (в контексте нескольких стран) </a:t>
            </a:r>
            <a:r>
              <a:rPr lang="ru-RU" sz="2400" dirty="0" smtClean="0"/>
              <a:t>в том числе и Заявка на полное финансирование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98579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175;p15">
            <a:extLst>
              <a:ext uri="{FF2B5EF4-FFF2-40B4-BE49-F238E27FC236}">
                <a16:creationId xmlns:a16="http://schemas.microsoft.com/office/drawing/2014/main" id="{507A334E-EC9B-D04D-89D1-57E9B0E3823E}"/>
              </a:ext>
            </a:extLst>
          </p:cNvPr>
          <p:cNvSpPr/>
          <p:nvPr/>
        </p:nvSpPr>
        <p:spPr>
          <a:xfrm>
            <a:off x="-160421" y="-40462"/>
            <a:ext cx="12192000" cy="1054704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" name="Google Shape;178;p15">
            <a:extLst>
              <a:ext uri="{FF2B5EF4-FFF2-40B4-BE49-F238E27FC236}">
                <a16:creationId xmlns:a16="http://schemas.microsoft.com/office/drawing/2014/main" id="{364944EC-4121-6749-8E60-2419A0707F9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6683" y="282701"/>
            <a:ext cx="794024" cy="56048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108;p14">
            <a:extLst>
              <a:ext uri="{FF2B5EF4-FFF2-40B4-BE49-F238E27FC236}">
                <a16:creationId xmlns:a16="http://schemas.microsoft.com/office/drawing/2014/main" id="{00F46880-39DA-9E45-96E0-D11F2A73DA27}"/>
              </a:ext>
            </a:extLst>
          </p:cNvPr>
          <p:cNvSpPr/>
          <p:nvPr/>
        </p:nvSpPr>
        <p:spPr>
          <a:xfrm>
            <a:off x="3094166" y="121068"/>
            <a:ext cx="7697883" cy="10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Наши партнеры: </a:t>
            </a:r>
            <a:endParaRPr lang="ru-RU" sz="3200" b="1" dirty="0">
              <a:solidFill>
                <a:srgbClr val="2F5496"/>
              </a:solidFill>
              <a:latin typeface="+mj-lt"/>
              <a:cs typeface="Arial" panose="020B0604020202020204" pitchFamily="34" charset="0"/>
            </a:endParaRPr>
          </a:p>
          <a:p>
            <a:endParaRPr sz="3200" i="1" dirty="0">
              <a:solidFill>
                <a:srgbClr val="2F5496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57760CF-2992-124E-BCA6-B2AABFD44D79}"/>
              </a:ext>
            </a:extLst>
          </p:cNvPr>
          <p:cNvSpPr txBox="1">
            <a:spLocks/>
          </p:cNvSpPr>
          <p:nvPr/>
        </p:nvSpPr>
        <p:spPr>
          <a:xfrm>
            <a:off x="5365096" y="2692765"/>
            <a:ext cx="5004867" cy="3201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1600" dirty="0"/>
          </a:p>
        </p:txBody>
      </p:sp>
      <p:sp>
        <p:nvSpPr>
          <p:cNvPr id="30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426542" y="1166352"/>
            <a:ext cx="5863863" cy="37856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Евразийская ассоциация снижения вреда (ЕАСВ)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Евразийская коалиция по здоровью, правам, гендерному и сексуальному многообразию (ЕКОМ)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Евразийская сеть ключевых групп населения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Евразийская сеть людей, употребляющих наркотики (ЕСЛУН/ENPUD)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Центрально-Азиатская Ассоциация людей, живущих с ВИЧ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БО «100% ЖИЗНИ»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ЮНЭЙДС ВЕЦА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5605658" y="5131871"/>
            <a:ext cx="5019079" cy="1498552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5605657" y="3298937"/>
            <a:ext cx="36425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4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7451613" y="5621752"/>
            <a:ext cx="362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48,96%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</a:rPr>
              <a:t>(123833)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415FF30-CAB2-F14F-9733-724B71AEDD9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445" r="10217" b="14888"/>
          <a:stretch/>
        </p:blipFill>
        <p:spPr>
          <a:xfrm>
            <a:off x="-37554" y="6370799"/>
            <a:ext cx="12229553" cy="509328"/>
          </a:xfrm>
          <a:prstGeom prst="rect">
            <a:avLst/>
          </a:prstGeom>
        </p:spPr>
      </p:pic>
      <p:sp>
        <p:nvSpPr>
          <p:cNvPr id="34" name="Subtitle 2">
            <a:extLst>
              <a:ext uri="{FF2B5EF4-FFF2-40B4-BE49-F238E27FC236}">
                <a16:creationId xmlns:a16="http://schemas.microsoft.com/office/drawing/2014/main" id="{134D1A54-B6F1-844C-BF38-BE6BD06BC638}"/>
              </a:ext>
            </a:extLst>
          </p:cNvPr>
          <p:cNvSpPr txBox="1">
            <a:spLocks/>
          </p:cNvSpPr>
          <p:nvPr/>
        </p:nvSpPr>
        <p:spPr>
          <a:xfrm>
            <a:off x="9744743" y="6456683"/>
            <a:ext cx="2094613" cy="401319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467" dirty="0"/>
              <a:t>www.aph.org.ua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557162" y="3318620"/>
            <a:ext cx="5282194" cy="26776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14 странах региона ВЕЦА и ЮВЕ: Беларусь, Босния и Герцеговина, Грузия, Казахстан, Кыргызстан, Молдова, Россия, Румыния, Северная Македония, Сербия, Таджикистан, Украина, Узбекистан, Черногория</a:t>
            </a:r>
            <a:endParaRPr lang="ru-RU" sz="4000" b="1" dirty="0">
              <a:solidFill>
                <a:schemeClr val="bg1"/>
              </a:solidFill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03289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175;p15">
            <a:extLst>
              <a:ext uri="{FF2B5EF4-FFF2-40B4-BE49-F238E27FC236}">
                <a16:creationId xmlns:a16="http://schemas.microsoft.com/office/drawing/2014/main" id="{507A334E-EC9B-D04D-89D1-57E9B0E3823E}"/>
              </a:ext>
            </a:extLst>
          </p:cNvPr>
          <p:cNvSpPr/>
          <p:nvPr/>
        </p:nvSpPr>
        <p:spPr>
          <a:xfrm>
            <a:off x="0" y="1409"/>
            <a:ext cx="12192000" cy="1054704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" name="Google Shape;178;p15">
            <a:extLst>
              <a:ext uri="{FF2B5EF4-FFF2-40B4-BE49-F238E27FC236}">
                <a16:creationId xmlns:a16="http://schemas.microsoft.com/office/drawing/2014/main" id="{364944EC-4121-6749-8E60-2419A0707F9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6683" y="282701"/>
            <a:ext cx="794024" cy="56048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108;p14">
            <a:extLst>
              <a:ext uri="{FF2B5EF4-FFF2-40B4-BE49-F238E27FC236}">
                <a16:creationId xmlns:a16="http://schemas.microsoft.com/office/drawing/2014/main" id="{00F46880-39DA-9E45-96E0-D11F2A73DA27}"/>
              </a:ext>
            </a:extLst>
          </p:cNvPr>
          <p:cNvSpPr/>
          <p:nvPr/>
        </p:nvSpPr>
        <p:spPr>
          <a:xfrm>
            <a:off x="1352149" y="256390"/>
            <a:ext cx="769788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C19RM (</a:t>
            </a:r>
            <a:r>
              <a:rPr lang="ru-RU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новые интервенции</a:t>
            </a:r>
            <a:r>
              <a:rPr lang="en-US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ru-RU" sz="3200" b="1" dirty="0">
              <a:solidFill>
                <a:srgbClr val="2F5496"/>
              </a:solidFill>
              <a:latin typeface="+mj-lt"/>
              <a:cs typeface="Arial" panose="020B0604020202020204" pitchFamily="34" charset="0"/>
            </a:endParaRPr>
          </a:p>
          <a:p>
            <a:endParaRPr sz="3200" i="1" dirty="0">
              <a:solidFill>
                <a:srgbClr val="2F5496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57760CF-2992-124E-BCA6-B2AABFD44D79}"/>
              </a:ext>
            </a:extLst>
          </p:cNvPr>
          <p:cNvSpPr txBox="1">
            <a:spLocks/>
          </p:cNvSpPr>
          <p:nvPr/>
        </p:nvSpPr>
        <p:spPr>
          <a:xfrm>
            <a:off x="5365096" y="2692765"/>
            <a:ext cx="5004867" cy="3201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16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5548252" y="5138863"/>
            <a:ext cx="5019079" cy="1498552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5605657" y="3298937"/>
            <a:ext cx="36425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4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7451613" y="5621752"/>
            <a:ext cx="362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48,96%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</a:rPr>
              <a:t>(123833)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415FF30-CAB2-F14F-9733-724B71AEDD9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445" r="10217" b="14888"/>
          <a:stretch/>
        </p:blipFill>
        <p:spPr>
          <a:xfrm>
            <a:off x="-37554" y="6370799"/>
            <a:ext cx="12229553" cy="509328"/>
          </a:xfrm>
          <a:prstGeom prst="rect">
            <a:avLst/>
          </a:prstGeom>
        </p:spPr>
      </p:pic>
      <p:sp>
        <p:nvSpPr>
          <p:cNvPr id="34" name="Subtitle 2">
            <a:extLst>
              <a:ext uri="{FF2B5EF4-FFF2-40B4-BE49-F238E27FC236}">
                <a16:creationId xmlns:a16="http://schemas.microsoft.com/office/drawing/2014/main" id="{134D1A54-B6F1-844C-BF38-BE6BD06BC638}"/>
              </a:ext>
            </a:extLst>
          </p:cNvPr>
          <p:cNvSpPr txBox="1">
            <a:spLocks/>
          </p:cNvSpPr>
          <p:nvPr/>
        </p:nvSpPr>
        <p:spPr>
          <a:xfrm>
            <a:off x="9744743" y="6456683"/>
            <a:ext cx="2094613" cy="401319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467" dirty="0"/>
              <a:t>www.aph.org.ua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01090" y="1146203"/>
            <a:ext cx="6218161" cy="15696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Популяризация </a:t>
            </a:r>
            <a:r>
              <a:rPr lang="ru-RU" sz="2400" dirty="0"/>
              <a:t>вакцинации от COVID-19 в странах ВЕЦА с фокусом на представителей ключевых групп населения и людей, живущих с ВИЧ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7499" y="3498407"/>
            <a:ext cx="4454012" cy="26776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Влияние </a:t>
            </a:r>
            <a:r>
              <a:rPr lang="ru-RU" sz="2400" dirty="0"/>
              <a:t>пандемии COVID-19 на молодых представителей ключевых групп: оценка потребностей, риски прерывания доступа к услугам и разработка и внедрение новых вмешательств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351097" y="2816391"/>
            <a:ext cx="4670361" cy="169428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Разработка, запуск и поддержка региональной онлайн-платформы по психиатрическому и психологическому консультированию, адаптированная </a:t>
            </a:r>
            <a:r>
              <a:rPr lang="ru-RU" dirty="0" smtClean="0"/>
              <a:t>под </a:t>
            </a:r>
            <a:r>
              <a:rPr lang="ru-RU" dirty="0"/>
              <a:t>каждую страну с целью найти лучший способ предложить это вмешательство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0320" y="1178056"/>
            <a:ext cx="471119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Кампания по вакцинации от </a:t>
            </a:r>
            <a:r>
              <a:rPr lang="en-US" dirty="0" smtClean="0"/>
              <a:t>COVID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Интервенции для молодых </a:t>
            </a:r>
            <a:r>
              <a:rPr lang="ru-RU" dirty="0"/>
              <a:t>представителей ключевых групп по рискам COVID, ВИЧ ИППП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Новые </a:t>
            </a:r>
            <a:r>
              <a:rPr lang="ru-RU" dirty="0"/>
              <a:t>модели онлайн-охвата ключевых групп </a:t>
            </a:r>
            <a:r>
              <a:rPr lang="ru-RU" dirty="0" smtClean="0"/>
              <a:t>населения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Разработка интервенций для поддержания психического здоровья</a:t>
            </a:r>
            <a:endParaRPr lang="ru-RU" dirty="0"/>
          </a:p>
          <a:p>
            <a:endParaRPr lang="ru-RU" dirty="0"/>
          </a:p>
        </p:txBody>
      </p:sp>
      <p:cxnSp>
        <p:nvCxnSpPr>
          <p:cNvPr id="4" name="Соединительная линия уступом 3"/>
          <p:cNvCxnSpPr/>
          <p:nvPr/>
        </p:nvCxnSpPr>
        <p:spPr>
          <a:xfrm>
            <a:off x="4286690" y="1311094"/>
            <a:ext cx="914400" cy="914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551850" y="2146739"/>
            <a:ext cx="410550" cy="2088377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5201090" y="4601981"/>
            <a:ext cx="3670194" cy="1444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Адаптация и запуск виртуальной системы по самотестированию на ВИЧ и COVID-19 и доступ к инструменту поддержки и ухода</a:t>
            </a:r>
          </a:p>
        </p:txBody>
      </p:sp>
      <p:sp>
        <p:nvSpPr>
          <p:cNvPr id="12" name="Дуга 11"/>
          <p:cNvSpPr/>
          <p:nvPr/>
        </p:nvSpPr>
        <p:spPr>
          <a:xfrm>
            <a:off x="3695465" y="2521823"/>
            <a:ext cx="1632847" cy="418662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Соединительная линия уступом 16"/>
          <p:cNvCxnSpPr/>
          <p:nvPr/>
        </p:nvCxnSpPr>
        <p:spPr>
          <a:xfrm>
            <a:off x="4511888" y="3123883"/>
            <a:ext cx="1839209" cy="85455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217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175;p15">
            <a:extLst>
              <a:ext uri="{FF2B5EF4-FFF2-40B4-BE49-F238E27FC236}">
                <a16:creationId xmlns:a16="http://schemas.microsoft.com/office/drawing/2014/main" id="{507A334E-EC9B-D04D-89D1-57E9B0E3823E}"/>
              </a:ext>
            </a:extLst>
          </p:cNvPr>
          <p:cNvSpPr/>
          <p:nvPr/>
        </p:nvSpPr>
        <p:spPr>
          <a:xfrm>
            <a:off x="-160421" y="-40462"/>
            <a:ext cx="12192000" cy="1054704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" name="Google Shape;178;p15">
            <a:extLst>
              <a:ext uri="{FF2B5EF4-FFF2-40B4-BE49-F238E27FC236}">
                <a16:creationId xmlns:a16="http://schemas.microsoft.com/office/drawing/2014/main" id="{364944EC-4121-6749-8E60-2419A0707F9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6683" y="282701"/>
            <a:ext cx="794024" cy="56048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108;p14">
            <a:extLst>
              <a:ext uri="{FF2B5EF4-FFF2-40B4-BE49-F238E27FC236}">
                <a16:creationId xmlns:a16="http://schemas.microsoft.com/office/drawing/2014/main" id="{00F46880-39DA-9E45-96E0-D11F2A73DA27}"/>
              </a:ext>
            </a:extLst>
          </p:cNvPr>
          <p:cNvSpPr/>
          <p:nvPr/>
        </p:nvSpPr>
        <p:spPr>
          <a:xfrm>
            <a:off x="3094166" y="-26444"/>
            <a:ext cx="7697883" cy="10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Казахстан (деятельность в рамках региональной Заявки)</a:t>
            </a:r>
            <a:endParaRPr lang="ru-RU" sz="3200" b="1" dirty="0">
              <a:solidFill>
                <a:srgbClr val="2F5496"/>
              </a:solidFill>
              <a:latin typeface="+mj-lt"/>
              <a:cs typeface="Arial" panose="020B0604020202020204" pitchFamily="34" charset="0"/>
            </a:endParaRPr>
          </a:p>
          <a:p>
            <a:endParaRPr sz="3200" i="1" dirty="0">
              <a:solidFill>
                <a:srgbClr val="2F5496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57760CF-2992-124E-BCA6-B2AABFD44D79}"/>
              </a:ext>
            </a:extLst>
          </p:cNvPr>
          <p:cNvSpPr txBox="1">
            <a:spLocks/>
          </p:cNvSpPr>
          <p:nvPr/>
        </p:nvSpPr>
        <p:spPr>
          <a:xfrm>
            <a:off x="5365096" y="2692765"/>
            <a:ext cx="5004867" cy="3201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1600" dirty="0"/>
          </a:p>
        </p:txBody>
      </p:sp>
      <p:sp>
        <p:nvSpPr>
          <p:cNvPr id="30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426542" y="1166352"/>
            <a:ext cx="5863863" cy="40934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Тренинги для сотрудников НПО/равных консультантов по оказанию психологической поддержки и пост-</a:t>
            </a:r>
            <a:r>
              <a:rPr lang="ru-RU" sz="2000" b="1" dirty="0" err="1">
                <a:solidFill>
                  <a:schemeClr val="bg1"/>
                </a:solidFill>
              </a:rPr>
              <a:t>ковидной</a:t>
            </a:r>
            <a:r>
              <a:rPr lang="ru-RU" sz="2000" b="1" dirty="0">
                <a:solidFill>
                  <a:schemeClr val="bg1"/>
                </a:solidFill>
              </a:rPr>
              <a:t> реабилитации </a:t>
            </a:r>
            <a:r>
              <a:rPr lang="ru-RU" sz="2000" b="1" dirty="0" smtClean="0">
                <a:solidFill>
                  <a:schemeClr val="bg1"/>
                </a:solidFill>
              </a:rPr>
              <a:t>клиентам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Закупка продуктовых наборов </a:t>
            </a:r>
            <a:r>
              <a:rPr lang="ru-RU" sz="2000" b="1" dirty="0" smtClean="0">
                <a:solidFill>
                  <a:schemeClr val="bg1"/>
                </a:solidFill>
              </a:rPr>
              <a:t>для </a:t>
            </a:r>
            <a:r>
              <a:rPr lang="ru-RU" sz="2000" b="1" dirty="0">
                <a:solidFill>
                  <a:schemeClr val="bg1"/>
                </a:solidFill>
              </a:rPr>
              <a:t>представителей КГН,ЛЖВ и </a:t>
            </a:r>
            <a:r>
              <a:rPr lang="ru-RU" sz="2000" b="1" dirty="0" err="1">
                <a:solidFill>
                  <a:schemeClr val="bg1"/>
                </a:solidFill>
              </a:rPr>
              <a:t>ЛТб</a:t>
            </a:r>
            <a:r>
              <a:rPr lang="ru-RU" sz="2000" b="1" dirty="0">
                <a:solidFill>
                  <a:schemeClr val="bg1"/>
                </a:solidFill>
              </a:rPr>
              <a:t>, получивших положительный результат ПЦР с июля по декабрь 2021 года и их контактные, которые попали под </a:t>
            </a:r>
            <a:r>
              <a:rPr lang="ru-RU" sz="2000" b="1" dirty="0" smtClean="0">
                <a:solidFill>
                  <a:schemeClr val="bg1"/>
                </a:solidFill>
              </a:rPr>
              <a:t>карантин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Услуги по документированию, предоставлению транспортных средств, поддержка ЕСП с охватом 300 человек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>
              <a:solidFill>
                <a:schemeClr val="bg1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5605658" y="5131871"/>
            <a:ext cx="5019079" cy="1498552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5605657" y="3298937"/>
            <a:ext cx="36425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4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7451613" y="5621752"/>
            <a:ext cx="362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48,96%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</a:rPr>
              <a:t>(123833)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415FF30-CAB2-F14F-9733-724B71AEDD9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445" r="10217" b="14888"/>
          <a:stretch/>
        </p:blipFill>
        <p:spPr>
          <a:xfrm>
            <a:off x="-37554" y="6370799"/>
            <a:ext cx="12229553" cy="509328"/>
          </a:xfrm>
          <a:prstGeom prst="rect">
            <a:avLst/>
          </a:prstGeom>
        </p:spPr>
      </p:pic>
      <p:sp>
        <p:nvSpPr>
          <p:cNvPr id="34" name="Subtitle 2">
            <a:extLst>
              <a:ext uri="{FF2B5EF4-FFF2-40B4-BE49-F238E27FC236}">
                <a16:creationId xmlns:a16="http://schemas.microsoft.com/office/drawing/2014/main" id="{134D1A54-B6F1-844C-BF38-BE6BD06BC638}"/>
              </a:ext>
            </a:extLst>
          </p:cNvPr>
          <p:cNvSpPr txBox="1">
            <a:spLocks/>
          </p:cNvSpPr>
          <p:nvPr/>
        </p:nvSpPr>
        <p:spPr>
          <a:xfrm>
            <a:off x="9744743" y="6456683"/>
            <a:ext cx="2094613" cy="401319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467" dirty="0"/>
              <a:t>www.aph.org.ua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749385" y="2215924"/>
            <a:ext cx="5282194" cy="3416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Адаптация Интернет-услуг, </a:t>
            </a:r>
            <a:r>
              <a:rPr lang="ru-RU" sz="2400" dirty="0"/>
              <a:t>направленные на непрерывность предоставления услуг ключевым </a:t>
            </a:r>
            <a:r>
              <a:rPr lang="ru-RU" sz="2400" dirty="0" smtClean="0"/>
              <a:t>группам (разработка проекта </a:t>
            </a:r>
            <a:r>
              <a:rPr lang="en-US" sz="2400" dirty="0" err="1" smtClean="0"/>
              <a:t>SoS</a:t>
            </a:r>
            <a:r>
              <a:rPr lang="en-US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Интервенции для молодых представителей ключевых групп по рискам COVID, ВИЧ ИППП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22257" y="1209466"/>
            <a:ext cx="3251990" cy="682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Услуги по мигрантам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794462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175;p15">
            <a:extLst>
              <a:ext uri="{FF2B5EF4-FFF2-40B4-BE49-F238E27FC236}">
                <a16:creationId xmlns:a16="http://schemas.microsoft.com/office/drawing/2014/main" id="{507A334E-EC9B-D04D-89D1-57E9B0E3823E}"/>
              </a:ext>
            </a:extLst>
          </p:cNvPr>
          <p:cNvSpPr/>
          <p:nvPr/>
        </p:nvSpPr>
        <p:spPr>
          <a:xfrm>
            <a:off x="-160421" y="-40462"/>
            <a:ext cx="12192000" cy="1054704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" name="Google Shape;178;p15">
            <a:extLst>
              <a:ext uri="{FF2B5EF4-FFF2-40B4-BE49-F238E27FC236}">
                <a16:creationId xmlns:a16="http://schemas.microsoft.com/office/drawing/2014/main" id="{364944EC-4121-6749-8E60-2419A0707F9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6683" y="282701"/>
            <a:ext cx="794024" cy="56048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108;p14">
            <a:extLst>
              <a:ext uri="{FF2B5EF4-FFF2-40B4-BE49-F238E27FC236}">
                <a16:creationId xmlns:a16="http://schemas.microsoft.com/office/drawing/2014/main" id="{00F46880-39DA-9E45-96E0-D11F2A73DA27}"/>
              </a:ext>
            </a:extLst>
          </p:cNvPr>
          <p:cNvSpPr/>
          <p:nvPr/>
        </p:nvSpPr>
        <p:spPr>
          <a:xfrm>
            <a:off x="3094166" y="-26444"/>
            <a:ext cx="7697883" cy="10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Услуги по мигрантам (</a:t>
            </a:r>
            <a:r>
              <a:rPr lang="ru-RU" sz="3200" b="1" dirty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Предлагаемые активности проекта в России и в </a:t>
            </a:r>
            <a:r>
              <a:rPr lang="ru-RU" sz="3200" b="1" dirty="0" smtClean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Казахстане)</a:t>
            </a:r>
            <a:endParaRPr lang="ru-RU" sz="3200" b="1" dirty="0">
              <a:solidFill>
                <a:srgbClr val="2F5496"/>
              </a:solidFill>
              <a:latin typeface="+mj-lt"/>
              <a:cs typeface="Arial" panose="020B0604020202020204" pitchFamily="34" charset="0"/>
            </a:endParaRPr>
          </a:p>
          <a:p>
            <a:endParaRPr sz="3200" i="1" dirty="0">
              <a:solidFill>
                <a:srgbClr val="2F5496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57760CF-2992-124E-BCA6-B2AABFD44D79}"/>
              </a:ext>
            </a:extLst>
          </p:cNvPr>
          <p:cNvSpPr txBox="1">
            <a:spLocks/>
          </p:cNvSpPr>
          <p:nvPr/>
        </p:nvSpPr>
        <p:spPr>
          <a:xfrm>
            <a:off x="5365096" y="2692765"/>
            <a:ext cx="5004867" cy="3201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1600" dirty="0"/>
          </a:p>
        </p:txBody>
      </p:sp>
      <p:sp>
        <p:nvSpPr>
          <p:cNvPr id="30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426542" y="1166352"/>
            <a:ext cx="5863863" cy="335476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bg1"/>
                </a:solidFill>
              </a:rPr>
              <a:t>Онлайн-клиника - ресурсный центр, где мигранты могут получить консультацию дружественных врачей по вопросам COVID-19, ВИЧ, туберкулеза, ИППП, гепатита, психического здоровья и доступа к прочим медицинским услугам в России и в Казахстане во время COVID-19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5605658" y="5131871"/>
            <a:ext cx="5019079" cy="1498552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5605657" y="3298937"/>
            <a:ext cx="36425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4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7451613" y="5621752"/>
            <a:ext cx="362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48,96%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</a:rPr>
              <a:t>(123833)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415FF30-CAB2-F14F-9733-724B71AEDD9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445" r="10217" b="14888"/>
          <a:stretch/>
        </p:blipFill>
        <p:spPr>
          <a:xfrm>
            <a:off x="-37554" y="6370799"/>
            <a:ext cx="12229553" cy="509328"/>
          </a:xfrm>
          <a:prstGeom prst="rect">
            <a:avLst/>
          </a:prstGeom>
        </p:spPr>
      </p:pic>
      <p:sp>
        <p:nvSpPr>
          <p:cNvPr id="34" name="Subtitle 2">
            <a:extLst>
              <a:ext uri="{FF2B5EF4-FFF2-40B4-BE49-F238E27FC236}">
                <a16:creationId xmlns:a16="http://schemas.microsoft.com/office/drawing/2014/main" id="{134D1A54-B6F1-844C-BF38-BE6BD06BC638}"/>
              </a:ext>
            </a:extLst>
          </p:cNvPr>
          <p:cNvSpPr txBox="1">
            <a:spLocks/>
          </p:cNvSpPr>
          <p:nvPr/>
        </p:nvSpPr>
        <p:spPr>
          <a:xfrm>
            <a:off x="9744743" y="6456683"/>
            <a:ext cx="2094613" cy="401319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467" dirty="0"/>
              <a:t>www.aph.org.ua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624732" y="1607125"/>
            <a:ext cx="5282194" cy="45243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Операционное исследование влияния COVID-19 на социальные детерминанты здоровья мигрантов в России и Казахстане 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Данное исследование будет основано на качественных интервью с мигрантами и провайдерами услуг, включая НПО в России и Казахстане, а также организации и инициативные группы мигрантов</a:t>
            </a:r>
            <a:endParaRPr lang="en-US" sz="2400" dirty="0" smtClean="0"/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873610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175;p15">
            <a:extLst>
              <a:ext uri="{FF2B5EF4-FFF2-40B4-BE49-F238E27FC236}">
                <a16:creationId xmlns:a16="http://schemas.microsoft.com/office/drawing/2014/main" id="{507A334E-EC9B-D04D-89D1-57E9B0E3823E}"/>
              </a:ext>
            </a:extLst>
          </p:cNvPr>
          <p:cNvSpPr/>
          <p:nvPr/>
        </p:nvSpPr>
        <p:spPr>
          <a:xfrm>
            <a:off x="0" y="1409"/>
            <a:ext cx="12192000" cy="1054704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" name="Google Shape;178;p15">
            <a:extLst>
              <a:ext uri="{FF2B5EF4-FFF2-40B4-BE49-F238E27FC236}">
                <a16:creationId xmlns:a16="http://schemas.microsoft.com/office/drawing/2014/main" id="{364944EC-4121-6749-8E60-2419A0707F9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6683" y="282701"/>
            <a:ext cx="794024" cy="56048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108;p14">
            <a:extLst>
              <a:ext uri="{FF2B5EF4-FFF2-40B4-BE49-F238E27FC236}">
                <a16:creationId xmlns:a16="http://schemas.microsoft.com/office/drawing/2014/main" id="{00F46880-39DA-9E45-96E0-D11F2A73DA27}"/>
              </a:ext>
            </a:extLst>
          </p:cNvPr>
          <p:cNvSpPr/>
          <p:nvPr/>
        </p:nvSpPr>
        <p:spPr>
          <a:xfrm>
            <a:off x="1550891" y="287416"/>
            <a:ext cx="2322290" cy="76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b="1" dirty="0">
                <a:solidFill>
                  <a:srgbClr val="2F5496"/>
                </a:solidFill>
                <a:latin typeface="+mj-lt"/>
                <a:cs typeface="Arial" panose="020B0604020202020204" pitchFamily="34" charset="0"/>
              </a:rPr>
              <a:t>C19RM </a:t>
            </a:r>
          </a:p>
          <a:p>
            <a:endParaRPr sz="3200" i="1" dirty="0">
              <a:solidFill>
                <a:srgbClr val="2F5496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57760CF-2992-124E-BCA6-B2AABFD44D79}"/>
              </a:ext>
            </a:extLst>
          </p:cNvPr>
          <p:cNvSpPr txBox="1">
            <a:spLocks/>
          </p:cNvSpPr>
          <p:nvPr/>
        </p:nvSpPr>
        <p:spPr>
          <a:xfrm>
            <a:off x="3443858" y="2853053"/>
            <a:ext cx="8748141" cy="7950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3200" dirty="0" smtClean="0"/>
              <a:t>Спасибо за внимание!</a:t>
            </a:r>
            <a:endParaRPr lang="en-US" sz="3200" dirty="0"/>
          </a:p>
        </p:txBody>
      </p:sp>
      <p:sp>
        <p:nvSpPr>
          <p:cNvPr id="30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5722960" y="1566568"/>
            <a:ext cx="36425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$ 3,200,000  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5671123" y="1566568"/>
            <a:ext cx="4796243" cy="1353477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5782949" y="3659094"/>
            <a:ext cx="4895291" cy="1301545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5605658" y="5131871"/>
            <a:ext cx="5019079" cy="1498552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5605657" y="3298937"/>
            <a:ext cx="36425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4" name="Прямокутник 7">
            <a:extLst>
              <a:ext uri="{FF2B5EF4-FFF2-40B4-BE49-F238E27FC236}">
                <a16:creationId xmlns:a16="http://schemas.microsoft.com/office/drawing/2014/main" id="{BDC6198A-CBD0-4645-B7BB-129CAB6E6907}"/>
              </a:ext>
            </a:extLst>
          </p:cNvPr>
          <p:cNvSpPr/>
          <p:nvPr/>
        </p:nvSpPr>
        <p:spPr>
          <a:xfrm>
            <a:off x="7451613" y="5621752"/>
            <a:ext cx="362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48,96%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</a:rPr>
              <a:t>(123833)</a:t>
            </a:r>
            <a:r>
              <a:rPr lang="ru-RU" sz="3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415FF30-CAB2-F14F-9733-724B71AEDD9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445" r="10217" b="14888"/>
          <a:stretch/>
        </p:blipFill>
        <p:spPr>
          <a:xfrm>
            <a:off x="-37554" y="6370799"/>
            <a:ext cx="12229553" cy="509328"/>
          </a:xfrm>
          <a:prstGeom prst="rect">
            <a:avLst/>
          </a:prstGeom>
        </p:spPr>
      </p:pic>
      <p:sp>
        <p:nvSpPr>
          <p:cNvPr id="34" name="Subtitle 2">
            <a:extLst>
              <a:ext uri="{FF2B5EF4-FFF2-40B4-BE49-F238E27FC236}">
                <a16:creationId xmlns:a16="http://schemas.microsoft.com/office/drawing/2014/main" id="{134D1A54-B6F1-844C-BF38-BE6BD06BC638}"/>
              </a:ext>
            </a:extLst>
          </p:cNvPr>
          <p:cNvSpPr txBox="1">
            <a:spLocks/>
          </p:cNvSpPr>
          <p:nvPr/>
        </p:nvSpPr>
        <p:spPr>
          <a:xfrm>
            <a:off x="9744743" y="6456683"/>
            <a:ext cx="2094613" cy="401319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467" dirty="0"/>
              <a:t>www.aph.org.ua</a:t>
            </a:r>
          </a:p>
        </p:txBody>
      </p:sp>
    </p:spTree>
    <p:extLst>
      <p:ext uri="{BB962C8B-B14F-4D97-AF65-F5344CB8AC3E}">
        <p14:creationId xmlns:p14="http://schemas.microsoft.com/office/powerpoint/2010/main" val="27943623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3" grpId="0"/>
      <p:bldP spid="4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8851</TotalTime>
  <Words>619</Words>
  <Application>Microsoft Office PowerPoint</Application>
  <PresentationFormat>Широкоэкранный</PresentationFormat>
  <Paragraphs>83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Montserrat ExtraBold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Yanhol Nadiya</cp:lastModifiedBy>
  <cp:revision>67</cp:revision>
  <dcterms:created xsi:type="dcterms:W3CDTF">2020-12-17T20:58:16Z</dcterms:created>
  <dcterms:modified xsi:type="dcterms:W3CDTF">2021-06-18T10:07:05Z</dcterms:modified>
</cp:coreProperties>
</file>