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5" r:id="rId1"/>
    <p:sldMasterId id="2147483719" r:id="rId2"/>
    <p:sldMasterId id="2147483731" r:id="rId3"/>
  </p:sldMasterIdLst>
  <p:notesMasterIdLst>
    <p:notesMasterId r:id="rId12"/>
  </p:notesMasterIdLst>
  <p:sldIdLst>
    <p:sldId id="256" r:id="rId4"/>
    <p:sldId id="268" r:id="rId5"/>
    <p:sldId id="266" r:id="rId6"/>
    <p:sldId id="288" r:id="rId7"/>
    <p:sldId id="304" r:id="rId8"/>
    <p:sldId id="307" r:id="rId9"/>
    <p:sldId id="306" r:id="rId10"/>
    <p:sldId id="294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3"/>
    <p:restoredTop sz="94643"/>
  </p:normalViewPr>
  <p:slideViewPr>
    <p:cSldViewPr snapToGrid="0" snapToObjects="1">
      <p:cViewPr varScale="1">
        <p:scale>
          <a:sx n="113" d="100"/>
          <a:sy n="113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ln>
              <a:noFill/>
            </a:ln>
          </c:spPr>
          <c:explosion val="11"/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4C7-4AEB-A5A9-7252B4E80EE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4C7-4AEB-A5A9-7252B4E80EE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4C7-4AEB-A5A9-7252B4E80EE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4C7-4AEB-A5A9-7252B4E80EE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D4C7-4AEB-A5A9-7252B4E80EE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D4C7-4AEB-A5A9-7252B4E80EE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D4C7-4AEB-A5A9-7252B4E80EE4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D4C7-4AEB-A5A9-7252B4E80EE4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D4C7-4AEB-A5A9-7252B4E80EE4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D4C7-4AEB-A5A9-7252B4E80EE4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D4C7-4AEB-A5A9-7252B4E80EE4}"/>
              </c:ext>
            </c:extLst>
          </c:dPt>
          <c:dLbls>
            <c:dLbl>
              <c:idx val="0"/>
              <c:layout>
                <c:manualLayout>
                  <c:x val="3.810482992792398E-2"/>
                  <c:y val="-3.553974577305097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kk-KZ" b="1">
                        <a:solidFill>
                          <a:srgbClr val="002060"/>
                        </a:solidFill>
                      </a:rPr>
                      <a:t>Государственные организации 35% (9)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763260348479926"/>
                      <c:h val="0.13440583752020335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D4C7-4AEB-A5A9-7252B4E80EE4}"/>
                </c:ext>
              </c:extLst>
            </c:dLbl>
            <c:dLbl>
              <c:idx val="1"/>
              <c:layout>
                <c:manualLayout>
                  <c:x val="6.7091762346306039E-2"/>
                  <c:y val="1.754553126616392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kk-KZ" b="1">
                        <a:solidFill>
                          <a:srgbClr val="002060"/>
                        </a:solidFill>
                      </a:rPr>
                      <a:t>Неправительственные организации - 11,5% (3)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818947777221026"/>
                      <c:h val="0.1023930445023195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D4C7-4AEB-A5A9-7252B4E80EE4}"/>
                </c:ext>
              </c:extLst>
            </c:dLbl>
            <c:dLbl>
              <c:idx val="2"/>
              <c:layout>
                <c:manualLayout>
                  <c:x val="-9.8139363375592967E-2"/>
                  <c:y val="1.034139249095827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kk-KZ" b="1">
                        <a:solidFill>
                          <a:srgbClr val="002060"/>
                        </a:solidFill>
                      </a:rPr>
                      <a:t>Многосторонние - 15,4%</a:t>
                    </a:r>
                    <a:r>
                      <a:rPr lang="kk-KZ" b="1" baseline="0">
                        <a:solidFill>
                          <a:srgbClr val="002060"/>
                        </a:solidFill>
                      </a:rPr>
                      <a:t> (4)</a:t>
                    </a:r>
                    <a:endParaRPr lang="kk-KZ" b="1">
                      <a:solidFill>
                        <a:srgbClr val="00206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018473033753071"/>
                      <c:h val="7.998408938980088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5-D4C7-4AEB-A5A9-7252B4E80EE4}"/>
                </c:ext>
              </c:extLst>
            </c:dLbl>
            <c:dLbl>
              <c:idx val="3"/>
              <c:layout>
                <c:manualLayout>
                  <c:x val="-3.4100200198236487E-2"/>
                  <c:y val="5.417282975949558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kk-KZ" b="1">
                        <a:solidFill>
                          <a:srgbClr val="002060"/>
                        </a:solidFill>
                      </a:rPr>
                      <a:t>ЛЖВ - 7,7% (</a:t>
                    </a:r>
                    <a:fld id="{FB46F764-0DBB-4D8A-A90B-B94216F6042B}" type="VALUE">
                      <a:rPr lang="en-US" b="1" baseline="0">
                        <a:solidFill>
                          <a:srgbClr val="002060"/>
                        </a:solidFill>
                      </a:rPr>
                      <a:pPr>
                        <a:defRPr b="1">
                          <a:solidFill>
                            <a:srgbClr val="002060"/>
                          </a:solidFill>
                        </a:defRPr>
                      </a:pPr>
                      <a:t>[ЗНАЧЕНИЕ]</a:t>
                    </a:fld>
                    <a:r>
                      <a:rPr lang="en-US" b="1" baseline="0">
                        <a:solidFill>
                          <a:srgbClr val="002060"/>
                        </a:solidFill>
                      </a:rPr>
                      <a:t>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217998290285117"/>
                      <c:h val="9.5990485898742761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D4C7-4AEB-A5A9-7252B4E80EE4}"/>
                </c:ext>
              </c:extLst>
            </c:dLbl>
            <c:dLbl>
              <c:idx val="4"/>
              <c:layout>
                <c:manualLayout>
                  <c:x val="-4.7697953030388172E-2"/>
                  <c:y val="7.8451508432724228E-3"/>
                </c:manualLayout>
              </c:layout>
              <c:tx>
                <c:rich>
                  <a:bodyPr/>
                  <a:lstStyle/>
                  <a:p>
                    <a:r>
                      <a:rPr lang="kk-KZ"/>
                      <a:t>ЛЗТБ</a:t>
                    </a:r>
                    <a:r>
                      <a:rPr lang="kk-KZ" baseline="0"/>
                      <a:t> - 3,8% (1)</a:t>
                    </a:r>
                    <a:endParaRPr lang="kk-KZ"/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D4C7-4AEB-A5A9-7252B4E80EE4}"/>
                </c:ext>
              </c:extLst>
            </c:dLbl>
            <c:dLbl>
              <c:idx val="5"/>
              <c:layout>
                <c:manualLayout>
                  <c:x val="-4.5379347561894039E-2"/>
                  <c:y val="2.4329722693591693E-3"/>
                </c:manualLayout>
              </c:layout>
              <c:tx>
                <c:rich>
                  <a:bodyPr/>
                  <a:lstStyle/>
                  <a:p>
                    <a:r>
                      <a:rPr lang="kk-KZ"/>
                      <a:t>ЛУИН - 3,8% (1)</a:t>
                    </a:r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D4C7-4AEB-A5A9-7252B4E80EE4}"/>
                </c:ext>
              </c:extLst>
            </c:dLbl>
            <c:dLbl>
              <c:idx val="6"/>
              <c:layout>
                <c:manualLayout>
                  <c:x val="-3.1836540351033525E-2"/>
                  <c:y val="-1.6266027822394034E-2"/>
                </c:manualLayout>
              </c:layout>
              <c:tx>
                <c:rich>
                  <a:bodyPr/>
                  <a:lstStyle/>
                  <a:p>
                    <a:r>
                      <a:rPr lang="kk-KZ" baseline="0"/>
                      <a:t>МСМ - 3,8% (</a:t>
                    </a:r>
                    <a:fld id="{796570D6-A42C-4998-9DAA-C04F0AE4B37D}" type="VALUE">
                      <a:rPr lang="en-US" baseline="0"/>
                      <a:pPr/>
                      <a:t>[ЗНАЧЕНИЕ]</a:t>
                    </a:fld>
                    <a:r>
                      <a:rPr lang="en-US" baseline="0"/>
                      <a:t>)</a:t>
                    </a:r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D4C7-4AEB-A5A9-7252B4E80EE4}"/>
                </c:ext>
              </c:extLst>
            </c:dLbl>
            <c:dLbl>
              <c:idx val="7"/>
              <c:layout>
                <c:manualLayout>
                  <c:x val="-2.1765448530832239E-2"/>
                  <c:y val="1.346213567172922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900" b="1" i="0" u="none" strike="noStrike" kern="1200" baseline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kk-KZ" sz="900" b="1" i="0" u="none" strike="noStrike" kern="1200" baseline="0">
                        <a:solidFill>
                          <a:srgbClr val="002060"/>
                        </a:solidFill>
                      </a:rPr>
                      <a:t>РС - 3,8% (</a:t>
                    </a:r>
                    <a:fld id="{796570D6-A42C-4998-9DAA-C04F0AE4B37D}" type="VALUE">
                      <a:rPr lang="en-US" sz="900" b="1" i="0" u="none" strike="noStrike" kern="1200" baseline="0">
                        <a:solidFill>
                          <a:srgbClr val="002060"/>
                        </a:solidFill>
                      </a:rPr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b="1">
                          <a:solidFill>
                            <a:srgbClr val="002060"/>
                          </a:solidFill>
                        </a:defRPr>
                      </a:pPr>
                      <a:t>[ЗНАЧЕНИЕ]</a:t>
                    </a:fld>
                    <a:r>
                      <a:rPr lang="en-US" sz="900" b="1" i="0" u="none" strike="noStrike" kern="1200" baseline="0">
                        <a:solidFill>
                          <a:srgbClr val="002060"/>
                        </a:solidFill>
                      </a:rPr>
                      <a:t>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9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540510633515529"/>
                      <c:h val="7.678281008801247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D4C7-4AEB-A5A9-7252B4E80EE4}"/>
                </c:ext>
              </c:extLst>
            </c:dLbl>
            <c:dLbl>
              <c:idx val="8"/>
              <c:layout>
                <c:manualLayout>
                  <c:x val="-5.8925094861279705E-2"/>
                  <c:y val="2.775733808279454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800" b="1" i="0" u="none" strike="noStrike" kern="1200" baseline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kk-KZ" sz="800" b="1" i="0" u="none" strike="noStrike" kern="1200" baseline="0" dirty="0">
                        <a:solidFill>
                          <a:srgbClr val="002060"/>
                        </a:solidFill>
                      </a:rPr>
                      <a:t>Международные организации  </a:t>
                    </a:r>
                  </a:p>
                  <a:p>
                    <a:pPr>
                      <a:defRPr sz="800" b="1">
                        <a:solidFill>
                          <a:srgbClr val="002060"/>
                        </a:solidFill>
                      </a:defRPr>
                    </a:pPr>
                    <a:r>
                      <a:rPr lang="kk-KZ" sz="800" b="1" i="0" u="none" strike="noStrike" kern="1200" baseline="0" dirty="0">
                        <a:solidFill>
                          <a:srgbClr val="002060"/>
                        </a:solidFill>
                      </a:rPr>
                      <a:t> 7,7% (2)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085766548966036"/>
                      <c:h val="9.7464794688543993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11-D4C7-4AEB-A5A9-7252B4E80EE4}"/>
                </c:ext>
              </c:extLst>
            </c:dLbl>
            <c:dLbl>
              <c:idx val="9"/>
              <c:layout>
                <c:manualLayout>
                  <c:x val="-8.3973035581820121E-2"/>
                  <c:y val="9.0119793383888307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kk-KZ" b="1">
                        <a:solidFill>
                          <a:srgbClr val="002060"/>
                        </a:solidFill>
                      </a:rPr>
                      <a:t>ЖЖВ - 3,8% (1)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057541781115929"/>
                      <c:h val="8.6386647993377641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13-D4C7-4AEB-A5A9-7252B4E80EE4}"/>
                </c:ext>
              </c:extLst>
            </c:dLbl>
            <c:dLbl>
              <c:idx val="10"/>
              <c:layout>
                <c:manualLayout>
                  <c:x val="4.2227580274638334E-2"/>
                  <c:y val="9.8094003676177741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kk-KZ" b="1">
                        <a:solidFill>
                          <a:srgbClr val="002060"/>
                        </a:solidFill>
                      </a:rPr>
                      <a:t>Академический</a:t>
                    </a:r>
                    <a:r>
                      <a:rPr lang="kk-KZ" b="1" baseline="0">
                        <a:solidFill>
                          <a:srgbClr val="002060"/>
                        </a:solidFill>
                      </a:rPr>
                      <a:t> сектор                                             3,8% (1)</a:t>
                    </a:r>
                    <a:endParaRPr lang="kk-KZ" b="1">
                      <a:solidFill>
                        <a:srgbClr val="00206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171792763403984"/>
                      <c:h val="0.10177824763483434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15-D4C7-4AEB-A5A9-7252B4E80E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Лист1!$A$2:$A$12</c:f>
              <c:strCache>
                <c:ptCount val="11"/>
                <c:pt idx="0">
                  <c:v>Государственные</c:v>
                </c:pt>
                <c:pt idx="1">
                  <c:v>Неправительственные</c:v>
                </c:pt>
                <c:pt idx="2">
                  <c:v>Многосторонние</c:v>
                </c:pt>
                <c:pt idx="3">
                  <c:v>Международные НПО</c:v>
                </c:pt>
                <c:pt idx="4">
                  <c:v>Академический</c:v>
                </c:pt>
                <c:pt idx="5">
                  <c:v>РС</c:v>
                </c:pt>
                <c:pt idx="6">
                  <c:v>МСМ</c:v>
                </c:pt>
                <c:pt idx="7">
                  <c:v>ЛУИН</c:v>
                </c:pt>
                <c:pt idx="8">
                  <c:v>ЛЖВ</c:v>
                </c:pt>
                <c:pt idx="9">
                  <c:v>ЖЖВ</c:v>
                </c:pt>
                <c:pt idx="10">
                  <c:v>ТБ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9</c:v>
                </c:pt>
                <c:pt idx="1">
                  <c:v>3</c:v>
                </c:pt>
                <c:pt idx="2">
                  <c:v>4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2</c:v>
                </c:pt>
                <c:pt idx="9">
                  <c:v>1</c:v>
                </c:pt>
                <c:pt idx="1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D4C7-4AEB-A5A9-7252B4E80EE4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8-D4C7-4AEB-A5A9-7252B4E80EE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A-D4C7-4AEB-A5A9-7252B4E80EE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C-D4C7-4AEB-A5A9-7252B4E80EE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E-D4C7-4AEB-A5A9-7252B4E80EE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0-D4C7-4AEB-A5A9-7252B4E80EE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2-D4C7-4AEB-A5A9-7252B4E80EE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4-D4C7-4AEB-A5A9-7252B4E80EE4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6-D4C7-4AEB-A5A9-7252B4E80EE4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8-D4C7-4AEB-A5A9-7252B4E80EE4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A-D4C7-4AEB-A5A9-7252B4E80EE4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C-D4C7-4AEB-A5A9-7252B4E80EE4}"/>
              </c:ext>
            </c:extLst>
          </c:dPt>
          <c:cat>
            <c:strRef>
              <c:f>Лист1!$A$2:$A$12</c:f>
              <c:strCache>
                <c:ptCount val="11"/>
                <c:pt idx="0">
                  <c:v>Государственные</c:v>
                </c:pt>
                <c:pt idx="1">
                  <c:v>Неправительственные</c:v>
                </c:pt>
                <c:pt idx="2">
                  <c:v>Многосторонние</c:v>
                </c:pt>
                <c:pt idx="3">
                  <c:v>Международные НПО</c:v>
                </c:pt>
                <c:pt idx="4">
                  <c:v>Академический</c:v>
                </c:pt>
                <c:pt idx="5">
                  <c:v>РС</c:v>
                </c:pt>
                <c:pt idx="6">
                  <c:v>МСМ</c:v>
                </c:pt>
                <c:pt idx="7">
                  <c:v>ЛУИН</c:v>
                </c:pt>
                <c:pt idx="8">
                  <c:v>ЛЖВ</c:v>
                </c:pt>
                <c:pt idx="9">
                  <c:v>ЖЖВ</c:v>
                </c:pt>
                <c:pt idx="10">
                  <c:v>ТБ</c:v>
                </c:pt>
              </c:strCache>
            </c:strRef>
          </c:cat>
          <c:val>
            <c:numRef>
              <c:f>Лист1!$C$2:$C$12</c:f>
              <c:numCache>
                <c:formatCode>0.0</c:formatCode>
                <c:ptCount val="11"/>
                <c:pt idx="0">
                  <c:v>34.615384615384613</c:v>
                </c:pt>
                <c:pt idx="1">
                  <c:v>11.538461538461538</c:v>
                </c:pt>
                <c:pt idx="2">
                  <c:v>15.384615384615385</c:v>
                </c:pt>
                <c:pt idx="3">
                  <c:v>7.6923076923076925</c:v>
                </c:pt>
                <c:pt idx="4">
                  <c:v>3.8461538461538463</c:v>
                </c:pt>
                <c:pt idx="5">
                  <c:v>3.8461538461538463</c:v>
                </c:pt>
                <c:pt idx="6">
                  <c:v>3.8461538461538463</c:v>
                </c:pt>
                <c:pt idx="7">
                  <c:v>3.8461538461538463</c:v>
                </c:pt>
                <c:pt idx="8">
                  <c:v>7.6923076923076925</c:v>
                </c:pt>
                <c:pt idx="9">
                  <c:v>3.8461538461538463</c:v>
                </c:pt>
                <c:pt idx="10">
                  <c:v>3.8461538461538463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D-D4C7-4AEB-A5A9-7252B4E80E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B7E3AE-4507-4900-B38C-61446600242F}" type="datetimeFigureOut">
              <a:rPr lang="ru-RU" smtClean="0"/>
              <a:t>16.07.2024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8CF906-22CF-4AF8-8404-1233C2C464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2517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1C5B3-621F-46D1-9AE3-C57DF3D7561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59972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10E1D3-D0FE-4A88-9A30-580FB9AECA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77A3F6C-8C34-44CD-AD64-E949D17C6D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37888D6-E1B2-4C11-838E-F0F7908AB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7/16/2024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8B99884-36B6-4108-823F-D302BB093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FFE0B67-FEEA-403C-A5AA-5D7397969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509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7F0CA1-AE8A-48C3-B0C8-18D16AF0A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F3F5038-8A74-4D65-A59E-387FF4D3AC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FC14ED0-0508-4E42-B40D-FB370E321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BE5DF37-EF3C-425C-A1D5-06AF53AF5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E0CDDF1-2194-474F-8F59-EA72B9EE0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308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7B0B8CA-9879-44C4-9444-69DDFE1AC5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42321FB-3C00-4037-869B-5BD696E41D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9F0953A-714C-47DE-84F7-F14029771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5BAEA51-8932-4AF3-A2E5-D02698D07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2E679DF-97D1-40D2-872A-6140BE1F6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0812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4AEC37-1C4B-4EC1-9C78-420D698EE1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93DC3AE-8EB1-4FD8-819D-828B61DB78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F8A4086-36E7-4378-B853-763EB5443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7/16/2024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0817FC0-FC71-4739-99FE-975FF7A06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EC298FD-CC77-417C-ACE2-5ABBEFCA0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3190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2CC088-3092-4242-A367-348B86015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B011A58-4E76-4CBB-A6EE-E85DEBC683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C4B6255-5096-4CE2-9053-4C01F6532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958DCB9-F347-44E9-AD16-69B852A46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94AA6B6-990B-4378-8B0F-B9995DE7A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2710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75B578-06A4-4E3C-B346-2E1093551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422BD28-56A7-4009-8EDC-053C2FF429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71503EA-3A49-4769-AC9B-525373FAF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7/16/2024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CB6C174-D727-4409-84A6-A996BE53E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D1E6406-A3AB-432C-B1C5-19CCCF541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589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81CB8B-50AF-4A19-9D5B-950834D59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36D85D2-AF6C-41C6-AEDA-1410E9B261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28E1D73-A6A9-42CB-B0E2-697A3CE6DB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FB1D6F4-68B7-47A6-812F-B13B11E84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06A4BAC-8594-4E98-A0EE-F304B5B7C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AAA5130-2950-4361-A21C-3F89BC30E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924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4785F9-FF7C-4B3B-83E1-EDAD9D932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68FB73F-57D4-49F4-9507-3FDBE4AC37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4FE9725-E778-4E32-AD95-B54CED642D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78717CD-89E6-4CDA-90A0-7453915B4A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EA60E30-3B60-4883-8DE8-0D47D63500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BCF7D6E-CB54-4DEC-8284-9E8622751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0965477-B513-4A67-87BF-24F6F8C9C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A7464C1-D7C7-492F-BC74-951AEB3E0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0091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FB2686-5854-4197-B234-8F0F02CA2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F591821-2F3F-4136-B797-A60015AB6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5452528-19F8-4062-850C-38FE47FC9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F20D1FA-617E-4FB9-A176-F9FC5141C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7848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4AD0379-86E5-488C-8ED1-BDB9601DE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3AFCBA7-7E34-4815-85A4-7FE4333BE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12CB8C1-CDC9-4719-8E97-0CDA3BA00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1368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E9162D-AB94-4455-A954-EFEAC50CA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C0550EB-9295-4F45-8EE3-484192DF19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6E3172E-A37A-429C-9E78-BBC4084E12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0FE577B-CE33-4ACF-B5FA-D6B21D31F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7/16/2024</a:t>
            </a:fld>
            <a:endParaRPr lang="en-US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120FFC3-79CE-45EF-B66B-093744A7D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6D04962-2129-4C5C-89DB-049B913C4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064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AC816D-8FCB-4CEA-AF92-CF65109CD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B00B808-B88F-4A53-870E-4B8050A8A7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F74B874-1948-4398-8304-00B330703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95C10A5-93E3-44D3-A0DE-898808A01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73CF4F2-710C-49EE-93E5-4D51EC7B2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6263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6E2328-C72D-43BC-AA81-DD9B7E853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C71707A-264A-4C42-A801-4FD85C1F46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A2F739B-0E25-4110-BFB0-4CF60F18DA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4E90E5B-6E2B-4985-929E-22F987B3B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7/16/2024</a:t>
            </a:fld>
            <a:endParaRPr lang="en-US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AC73360-BE81-46FD-BFED-8EC882B84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1D0ADAF-A894-4E8E-BC2B-33AB1D9B6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6833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E9E605-3AC5-48A0-B7D7-DACD3AA3C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EF6E187-2F06-4106-B1CE-EF25C35E7E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19A2802-6F54-4E8C-83DB-57E7CD818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60A5951-88CF-4BDA-9FF0-F043E6259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D06E4F6-9807-425A-83FA-DC3249925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4042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DD59290-F6F0-4D89-827F-C09A1BB80A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E12EE2B-99EC-4513-A6A1-4651DDCBF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2EF1629-7CA0-4A45-A1B4-3A1E4ADDC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0FA9781-67BF-48AE-8737-C25675AD9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7127BE3-C174-446A-89A2-67C18D9C9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0796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6987D-8F3C-4C3D-9406-89C2EA0ACB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84BEAA-DEB1-4FBE-AAF7-C904D5C7A4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CD16D9-D1E7-41F6-A19C-B61069519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2D7C-6398-486B-B597-882260CFA8D6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FEE61-8EBF-4B17-A42B-C0A4FF491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928B36-6DF5-4C35-8487-2EC01879F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5A856-5A93-43F4-8AD3-A39A15AC59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11300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A9692-A189-47F1-B401-A0159486D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A27CAF-C98B-4A07-8265-0E9289D373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8C736D-EF73-494F-BD54-5F713E58B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2D7C-6398-486B-B597-882260CFA8D6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BC3270-5E07-46DA-AF26-424DDBC28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8D253B-7EB0-486C-A92F-E9A83932C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5A856-5A93-43F4-8AD3-A39A15AC59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97148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6F637-B7B6-44D6-BCB9-865F7FCB9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960A6A-067E-4816-A1A1-062A23C292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570FB-EFE8-41B3-867C-C0D89E6F3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2D7C-6398-486B-B597-882260CFA8D6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227C05-7386-44D6-927D-4AD7CBD6A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1399C-0542-403A-8729-B8B8E10A3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5A856-5A93-43F4-8AD3-A39A15AC59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56743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620E0-D835-4A7B-A67A-CE91CAF77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8A2FC8-6924-4CAE-8253-F294F8320F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6059CA-630C-46C2-A76A-E64AD9C283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BA7F1F-CC8E-46D5-A343-3D635B01A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2D7C-6398-486B-B597-882260CFA8D6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78368B-C760-4E6E-AAED-018924EF6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9A2BB2-7479-48BD-8BCE-0FCB3E89F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5A856-5A93-43F4-8AD3-A39A15AC59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96828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73452-CD98-4441-9A43-268AFB784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7B5E74-CDDE-45B1-9217-A9C183FD2C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26E650-5444-44FB-B1FF-5CAF48CB14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C734F1-BEE6-4CF0-A308-C49834A4AB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F760CF-3260-4F20-82A2-F0C017AAC3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D417843-2F6D-4E51-954D-FE3FFB83A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2D7C-6398-486B-B597-882260CFA8D6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31470F-E096-455D-B837-FD2E24E37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C13D05-2FA0-4AE0-AAC7-D5A228B10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5A856-5A93-43F4-8AD3-A39A15AC59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109307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B1CA4-5B92-4AC0-99B3-CEC25D0B7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93C04E-6561-4788-9945-2D31F8FB8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2D7C-6398-486B-B597-882260CFA8D6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7B59E4-4FCE-4EE1-9969-BB38A871D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BA0A01-AEA5-4CDD-B697-0A0C9BE22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5A856-5A93-43F4-8AD3-A39A15AC59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269782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F5D3A9-AB13-4284-A78E-49F10DD0C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2D7C-6398-486B-B597-882260CFA8D6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B8C6DF-8DBA-4121-8B88-581210EE7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927739-C814-4FC5-AF16-20B412E75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5A856-5A93-43F4-8AD3-A39A15AC59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436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9C2309-834F-4B1C-9343-386948F6D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CF5657E-394B-498D-8C84-F1562A548D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BCEC06D-F510-43F8-8CAB-90B4A035E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7/16/2024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9622FDE-7F65-4CEC-B8AF-30DD53F3C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93C17DC-775D-44B6-A1BF-97B80D241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34611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0472E-8BA5-43A5-9862-8D7BB1E79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41E057-3CFC-465C-A6E1-BB03AEF78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A58259-D5ED-4A38-8653-77A093A487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48B1D1-30DC-4335-AB7C-E2EAB066D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2D7C-6398-486B-B597-882260CFA8D6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1E0892-8AFF-4E6C-BDFF-EFE1EB8C9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23FBCE-63A2-4A3E-A014-1391F4E42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5A856-5A93-43F4-8AD3-A39A15AC59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953660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87026-6BA9-4F42-8EE2-D4B93369B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B35D5D-2859-4BE1-9555-001F314AE1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10C8F2-9D0D-4FB0-9278-C08EE0AEEA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84E464-99DB-4310-81EE-A1694AE65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2D7C-6398-486B-B597-882260CFA8D6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FA873B-1113-4CAC-B97B-E44E85FA1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4DF20F-C2FD-45F8-8E42-4E4505D13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5A856-5A93-43F4-8AD3-A39A15AC59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86400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B01FC-FF5D-420B-94FE-81E27FC54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B2C3C1-AEEB-47A9-ABEB-52B6569FFB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0D52D8-B581-49A2-AACA-ACFC4A4E7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2D7C-6398-486B-B597-882260CFA8D6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B87465-8AB7-4F66-BD36-7E4A3887E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33742F-DAA0-4601-8241-880EE22B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5A856-5A93-43F4-8AD3-A39A15AC59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017011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4F073F-9A93-4DD1-AFBA-E86BFF565C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857B37-9FE2-4FEC-97FD-18AC8BF73E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86902C-612A-4159-AB68-623E0C206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2D7C-6398-486B-B597-882260CFA8D6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1B7FE5-DB5B-4300-87DC-36C3D7580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C7C35-7618-4E59-A4AD-73A7A4399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5A856-5A93-43F4-8AD3-A39A15AC59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98541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>
            <a:extLst>
              <a:ext uri="{FF2B5EF4-FFF2-40B4-BE49-F238E27FC236}">
                <a16:creationId xmlns:a16="http://schemas.microsoft.com/office/drawing/2014/main" id="{2642EAF0-DE94-4F90-82E3-6F316AA8353A}"/>
              </a:ext>
            </a:extLst>
          </p:cNvPr>
          <p:cNvSpPr/>
          <p:nvPr userDrawn="1"/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22D7888-22FA-4AA1-9BA4-CC61D6643D47}"/>
              </a:ext>
            </a:extLst>
          </p:cNvPr>
          <p:cNvSpPr/>
          <p:nvPr userDrawn="1"/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EBB6E464-8999-4773-A1F2-E6CAA990E572}"/>
              </a:ext>
            </a:extLst>
          </p:cNvPr>
          <p:cNvSpPr/>
          <p:nvPr userDrawn="1"/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CE9CE183-B21E-41EB-A082-DF9C3AD659D5}"/>
              </a:ext>
            </a:extLst>
          </p:cNvPr>
          <p:cNvSpPr/>
          <p:nvPr userDrawn="1"/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1EA14BE8-FDD0-4434-9C3E-BFF78C22D9E3}"/>
              </a:ext>
            </a:extLst>
          </p:cNvPr>
          <p:cNvSpPr/>
          <p:nvPr userDrawn="1"/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5C76330B-4C5E-463F-921A-D91F1F1F6049}"/>
              </a:ext>
            </a:extLst>
          </p:cNvPr>
          <p:cNvSpPr/>
          <p:nvPr userDrawn="1"/>
        </p:nvSpPr>
        <p:spPr>
          <a:xfrm flipH="1">
            <a:off x="340505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494E364-7EA8-4D92-915D-75D1A3A67C07}"/>
              </a:ext>
            </a:extLst>
          </p:cNvPr>
          <p:cNvSpPr/>
          <p:nvPr userDrawn="1"/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888" y="1234440"/>
            <a:ext cx="3236976" cy="406908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82496" y="6356350"/>
            <a:ext cx="1545336" cy="36512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9048" y="6356350"/>
            <a:ext cx="4114800" cy="365125"/>
          </a:xfrm>
        </p:spPr>
        <p:txBody>
          <a:bodyPr/>
          <a:lstStyle>
            <a:lvl1pPr algn="l">
              <a:defRPr>
                <a:latin typeface="+mn-lt"/>
              </a:defRPr>
            </a:lvl1pPr>
          </a:lstStyle>
          <a:p>
            <a:pPr algn="l"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06456" y="6356350"/>
            <a:ext cx="850392" cy="36512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753B078-30BA-4AB9-A020-EE8D9404B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5976" y="2551176"/>
            <a:ext cx="4709160" cy="1755648"/>
          </a:xfrm>
        </p:spPr>
        <p:txBody>
          <a:bodyPr/>
          <a:lstStyle>
            <a:lvl1pPr marL="0" indent="0">
              <a:buNone/>
              <a:defRPr sz="2400"/>
            </a:lvl1pPr>
            <a:lvl2pPr marL="228600">
              <a:defRPr sz="1800"/>
            </a:lvl2pPr>
            <a:lvl3pPr marL="457200">
              <a:defRPr sz="1800"/>
            </a:lvl3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559818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D50270-F53B-40ED-BA55-79679A1C1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FCAB0E6-49E5-4DA7-81DB-8B166AB060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143EF20-865F-4F8E-AC33-4088E002B1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0710025-6960-42B9-AEBF-2E5D1E4EC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6B16FF0-3698-4F58-8D5A-3C8D16F8C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A4F6DFC-4E28-4AA3-935A-E9E75BFBC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937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016722-3A96-4BD5-814A-43CD5FADEE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0AD10F5-CF6B-4093-A1B1-224BD611E3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0955AA1-D55B-4E93-8B6A-59B71F6F2C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FC08420-E13D-46E4-9594-0E2D2F202F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82D9E3B-3080-477A-AFAC-85CB49C812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727BA31-5227-402E-8ADB-284F6FC98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008452D-1647-4AB3-B2FC-3644ABE88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261C526-2923-4CF3-B9C7-71032C076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633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342390-CCAD-40EA-8BEC-985BA9929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D583FAE-A587-4BC9-BF72-4FFB154F8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37C5314-C681-4190-8EC9-E2329D0B1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96F0AE5-1420-4175-815A-08BDBEC9B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881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BE6127F-833F-4A10-9FA5-33927638C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281D8B2-8BDC-4975-B316-8D8C3B71D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2BCC9C3-D69E-4563-B8A6-BDE31CF5A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329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20C407-D047-44C6-81A2-A314CB6E4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CD325E-4B9E-418F-8247-5CBEE2F17E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A70AAEE-4052-4592-8D67-0B1CFEA210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12C9B94-5522-4BFD-80A7-DCD41AEA8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7/16/2024</a:t>
            </a:fld>
            <a:endParaRPr lang="en-US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0CD4AAF-DB42-49E6-824A-28AE279D9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85C5754-3118-43B1-9458-5567F0FE4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368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9E7E31-734D-40AF-9546-BA843DE0D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8EF4466-D086-4EA9-B567-DBF77196B2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077B7C9-A897-4CF4-90C2-6010DFB725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09CCAEE-5DDD-4F8B-AD0D-B8D71696B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7/16/2024</a:t>
            </a:fld>
            <a:endParaRPr lang="en-US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961560E-EE47-499B-8188-EBDEB8C88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CE63032-42E7-47F6-A1B5-F0CABF1A3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316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97EAEF-039B-4CCA-B358-4017E591D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D3DAA20-0858-4CF3-97E7-DA2D2715B3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1CD14DC-B0E0-4C5B-9DFA-33217C01D0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7/16/2024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04C5B87-6149-446D-B7A3-A8D8079D5C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67A5FA7-CD07-4E35-9A78-C736BC872B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092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67423A-3706-4A1B-8B19-BF4BC1F90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33B91B0-B6FB-4A4A-88DB-5B0237BCFC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2305D1E-D063-40B8-ACCA-8E508A250E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7/16/2024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D0E6993-DAF8-4BEC-A11B-399C82AC7F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F2045FB-1A3E-4D3B-881C-F9C6C180EB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676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63107D-BFBD-4917-9CA3-3DBFD5960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E56AF7-AFA1-4CC8-8F12-AD23CCEFD8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5F78DD-18F0-4CCD-95ED-075CBC0262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82D7C-6398-486B-B597-882260CFA8D6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5252C9-99DC-474A-BAC9-34AEC13A8F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D90170-1E44-4ACC-82F0-4F00CCACFF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5A856-5A93-43F4-8AD3-A39A15AC59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823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6247E2-5A70-CA48-9126-74E3A55B4B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658" y="1859150"/>
            <a:ext cx="8941925" cy="885299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 </a:t>
            </a:r>
            <a:r>
              <a:rPr lang="ru-RU" b="1" dirty="0"/>
              <a:t>Выборы СКК - 2024</a:t>
            </a:r>
            <a:endParaRPr lang="ru-RU" sz="3600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BD86889-5559-D24A-934A-735587EB68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23281" y="4670611"/>
            <a:ext cx="6988298" cy="630593"/>
          </a:xfrm>
        </p:spPr>
        <p:txBody>
          <a:bodyPr>
            <a:noAutofit/>
          </a:bodyPr>
          <a:lstStyle/>
          <a:p>
            <a:pPr algn="l"/>
            <a:r>
              <a:rPr lang="ru-RU" sz="1600" dirty="0"/>
              <a:t>Елена </a:t>
            </a:r>
            <a:r>
              <a:rPr lang="ru-RU" sz="1600" dirty="0" err="1"/>
              <a:t>Растокина</a:t>
            </a:r>
            <a:r>
              <a:rPr lang="ru-RU" sz="1600" dirty="0"/>
              <a:t>, </a:t>
            </a:r>
          </a:p>
          <a:p>
            <a:pPr algn="l"/>
            <a:r>
              <a:rPr lang="ru-RU" sz="1600" dirty="0"/>
              <a:t>16 июля 2021</a:t>
            </a:r>
          </a:p>
          <a:p>
            <a:pPr algn="l"/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2803596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BB4F591-8F9A-C247-A8B1-C499A9C3C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671" y="735106"/>
            <a:ext cx="11283953" cy="588582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/>
              <a:t>Требование 4. </a:t>
            </a:r>
            <a:r>
              <a:rPr lang="ru-RU" dirty="0"/>
              <a:t>Глобальный фонд предписывает всем СКК, с учетом эпидемиологической обстановки, прав человека и гендерных аспектов, подтвердить представленность в комитете: </a:t>
            </a:r>
            <a:endParaRPr lang="en-US" dirty="0"/>
          </a:p>
          <a:p>
            <a:pPr marL="571500" indent="-571500">
              <a:buAutoNum type="romanLcPeriod"/>
            </a:pPr>
            <a:r>
              <a:rPr lang="ru-RU" dirty="0"/>
              <a:t>людей, живущих с ВИЧ, и людей, представляющих людей, живущих с ВИЧ; </a:t>
            </a:r>
            <a:endParaRPr lang="en-US" dirty="0"/>
          </a:p>
          <a:p>
            <a:pPr marL="571500" indent="-571500">
              <a:buAutoNum type="romanLcPeriod"/>
            </a:pPr>
            <a:r>
              <a:rPr lang="ru-RU" dirty="0"/>
              <a:t>людей, затронутых туберкулезом и малярией; и людей, представляющих людей, затронутых туберкулезом и малярией; </a:t>
            </a:r>
            <a:endParaRPr lang="en-US" dirty="0"/>
          </a:p>
          <a:p>
            <a:pPr marL="571500" indent="-571500">
              <a:buAutoNum type="romanLcPeriod"/>
            </a:pPr>
            <a:r>
              <a:rPr lang="ru-RU" dirty="0"/>
              <a:t>людей, входящих в ключевые группы населения15 и представляющих ключевые группы населения. </a:t>
            </a:r>
            <a:endParaRPr lang="en-US" dirty="0"/>
          </a:p>
          <a:p>
            <a:pPr marL="0" indent="0">
              <a:buNone/>
            </a:pPr>
            <a:r>
              <a:rPr lang="ru-RU" b="1" dirty="0"/>
              <a:t>Требование 5. </a:t>
            </a:r>
            <a:r>
              <a:rPr lang="ru-RU" dirty="0"/>
              <a:t>Глобальный фонд предписывает, чтобы все члены СКК, представляющие неправительственные избирательные группы, </a:t>
            </a:r>
            <a:r>
              <a:rPr lang="ru-RU" b="1" u="sng" dirty="0"/>
              <a:t>избирались </a:t>
            </a:r>
            <a:r>
              <a:rPr lang="ru-RU" dirty="0"/>
              <a:t>своими избирательными группами на основе документальных и прозрачных процедур, разработанных каждой избирательной группой. 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Это требование применяется ко всем членам комитета, представляющим неправительственный сектор, включая членов комитета, на которых распространяется Требование 4, и не применяется к многосторонним и двусторонним партнерам.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903199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B110F-54A3-43E2-A818-FA90132C3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123" y="242596"/>
            <a:ext cx="11277600" cy="827571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latin typeface="Arial Black" panose="020B0A04020102020204" pitchFamily="34" charset="0"/>
              </a:rPr>
              <a:t>СКК в Казахстане – 27 членов</a:t>
            </a:r>
            <a:endParaRPr lang="en-GB" sz="2800" dirty="0">
              <a:latin typeface="Arial Black" panose="020B0A04020102020204" pitchFamily="34" charset="0"/>
            </a:endParaRPr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id="{42DF4A55-1E0A-47F3-994A-F32AE8099140}"/>
              </a:ext>
            </a:extLst>
          </p:cNvPr>
          <p:cNvSpPr txBox="1">
            <a:spLocks/>
          </p:cNvSpPr>
          <p:nvPr/>
        </p:nvSpPr>
        <p:spPr>
          <a:xfrm>
            <a:off x="7001689" y="1070167"/>
            <a:ext cx="4818187" cy="5545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Председатель СКК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Вице-Министр здравоохранения (Астана).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Заместители председателя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СКК: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1) директор АМЕС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ICAP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(Алматы)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2) представитель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</a:t>
            </a:r>
            <a:r>
              <a:rPr kumimoji="0" lang="ru-RU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ообщества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ЛЖВ (Алматы)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Региональная представленность: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г. Астана – 13 чел (10 ГОС и 3 НГО)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г.Алматы – 9 чел (6 МО и 3 КГН)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г.Шымкент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- 1 чел (НПО)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г.Караганды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1 чел (Академ)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г.Темиртау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2 чел (КГН)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г.Талдыкорган -1 чел (НПО)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id="{EBE78048-66BF-7624-18D3-95BDA6A4CC55}"/>
              </a:ext>
            </a:extLst>
          </p:cNvPr>
          <p:cNvGraphicFramePr>
            <a:graphicFrameLocks/>
          </p:cNvGraphicFramePr>
          <p:nvPr/>
        </p:nvGraphicFramePr>
        <p:xfrm>
          <a:off x="275303" y="1356852"/>
          <a:ext cx="6726387" cy="5013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85872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DBF762-ACBF-A44F-A6EF-40C1F4F86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7459" y="532456"/>
            <a:ext cx="9825317" cy="99154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/>
              <a:t>Утвержденный рабочий план проведения выборов </a:t>
            </a:r>
            <a:r>
              <a:rPr lang="ru-RU" sz="2700" b="1" dirty="0"/>
              <a:t>(03.11.2023 г)</a:t>
            </a:r>
            <a:endParaRPr lang="ru-RU" sz="36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3467C58-3D44-2142-B5C3-5D324FB0AA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094" y="1676400"/>
            <a:ext cx="11707905" cy="4276165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dirty="0"/>
              <a:t>Создание Мандатной</a:t>
            </a:r>
            <a:r>
              <a:rPr lang="en-US" dirty="0"/>
              <a:t>/C</a:t>
            </a:r>
            <a:r>
              <a:rPr lang="ru-RU" dirty="0"/>
              <a:t>четной комиссий и </a:t>
            </a:r>
            <a:r>
              <a:rPr lang="ru-RU" dirty="0" err="1"/>
              <a:t>др</a:t>
            </a:r>
            <a:r>
              <a:rPr lang="ru-RU" dirty="0"/>
              <a:t> подготовка (до 12 июля)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 Объявление о начале выборов (до 12 июля)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 Регистрация кандидатов в члены СКК/альтернаты и избирателей для голосования ( до 1 августа)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 Публикация списка кандидатур в члены СКК/альтернаты от каждой избирательной группы ( до 3 августа)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 Голосование за кандидатуры в члены СКК/альтернаты ( до 17 августа)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 Публикация результатов голосования на основе подтверждающей документации (до 17 августа)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7176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CB7A5D-0CFE-4442-80EA-35C139EBC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9568" y="733383"/>
            <a:ext cx="10399853" cy="771107"/>
          </a:xfrm>
        </p:spPr>
        <p:txBody>
          <a:bodyPr>
            <a:normAutofit fontScale="90000"/>
          </a:bodyPr>
          <a:lstStyle/>
          <a:p>
            <a:r>
              <a:rPr lang="ru-RU" sz="3600" b="1" dirty="0"/>
              <a:t>Пример критериев избирательной группы к кандидату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3B6C32C-2C29-6F43-9DCC-545578032C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176" y="1667436"/>
            <a:ext cx="10889566" cy="4613048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Готовность к ежедневной коммуникации в рамках работы СКК по электронным средствам связи (рассылка, </a:t>
            </a:r>
            <a:r>
              <a:rPr lang="ru-RU" dirty="0" err="1"/>
              <a:t>Skype</a:t>
            </a:r>
            <a:r>
              <a:rPr lang="ru-RU" dirty="0"/>
              <a:t>, </a:t>
            </a:r>
            <a:r>
              <a:rPr lang="ru-RU" dirty="0" err="1"/>
              <a:t>Zoom</a:t>
            </a:r>
            <a:r>
              <a:rPr lang="ru-RU" dirty="0"/>
              <a:t>), и возможность участия в работе очных заседаний СКК (не менее четырех раз в год);</a:t>
            </a:r>
          </a:p>
          <a:p>
            <a:r>
              <a:rPr lang="ru-RU" dirty="0"/>
              <a:t>Хорошие навыки межличностной коммуникации и понимание проблематики сообщества ЛЖВ в контексте эпидемии ВИЧ в Казахстане </a:t>
            </a:r>
          </a:p>
          <a:p>
            <a:r>
              <a:rPr lang="ru-RU" dirty="0"/>
              <a:t>Опыт работы с документами, умение работать с Интернетом, знание компьютерных программ </a:t>
            </a:r>
            <a:r>
              <a:rPr lang="ru-RU" dirty="0" err="1"/>
              <a:t>Word</a:t>
            </a:r>
            <a:r>
              <a:rPr lang="ru-RU" dirty="0"/>
              <a:t>, </a:t>
            </a:r>
            <a:r>
              <a:rPr lang="ru-RU" dirty="0" err="1"/>
              <a:t>Excel</a:t>
            </a:r>
            <a:r>
              <a:rPr lang="ru-RU" dirty="0"/>
              <a:t>, </a:t>
            </a:r>
            <a:r>
              <a:rPr lang="ru-RU" dirty="0" err="1"/>
              <a:t>PowerPoint</a:t>
            </a:r>
            <a:r>
              <a:rPr lang="ru-RU" dirty="0"/>
              <a:t>.</a:t>
            </a:r>
          </a:p>
          <a:p>
            <a:r>
              <a:rPr lang="ru-RU" dirty="0"/>
              <a:t>Наличие ВИЧ-положительного статуса ( для группы ЛЖВ)</a:t>
            </a:r>
          </a:p>
          <a:p>
            <a:r>
              <a:rPr lang="ru-RU" dirty="0"/>
              <a:t>Готовность открыто отстаивать интересы сообщества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Из 9 сообществ необходимо выбрать по 2 человека ( член СКК, </a:t>
            </a:r>
            <a:r>
              <a:rPr lang="ru-RU" dirty="0" err="1"/>
              <a:t>альтернант</a:t>
            </a:r>
            <a:r>
              <a:rPr lang="ru-RU" dirty="0"/>
              <a:t>)</a:t>
            </a:r>
          </a:p>
          <a:p>
            <a:pPr marL="0" indent="0">
              <a:buNone/>
            </a:pPr>
            <a:r>
              <a:rPr lang="ru-RU" dirty="0">
                <a:solidFill>
                  <a:srgbClr val="C00000"/>
                </a:solidFill>
              </a:rPr>
              <a:t>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674144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2B74D2-06A6-41E1-B52E-A5B7956F4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8608"/>
          </a:xfrm>
        </p:spPr>
        <p:txBody>
          <a:bodyPr>
            <a:normAutofit/>
          </a:bodyPr>
          <a:lstStyle/>
          <a:p>
            <a:r>
              <a:rPr lang="ru-RU" sz="4000" dirty="0"/>
              <a:t>Согласно требования №6 Глобального Фонда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646BEC1-F429-45EB-AA0D-7CB8C4010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318" y="1690688"/>
            <a:ext cx="10672482" cy="44862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В целях поддержки руководящей роли СКК и чтобы задать тон и показать пример соблюдения самых высоких стандартов этики и добросовестности, Глобальный фонд предписывает всем СКК: </a:t>
            </a:r>
          </a:p>
          <a:p>
            <a:r>
              <a:rPr lang="ru-RU" dirty="0"/>
              <a:t> утвердить и принять кодекс этики и служебного поведения для членов страновых координационных комитетов [ссылка будет включена позднее]; </a:t>
            </a:r>
          </a:p>
          <a:p>
            <a:r>
              <a:rPr lang="ru-RU" dirty="0"/>
              <a:t>разработать или обновить, при необходимости, и опубликовать политику управления конфликтами интересов, применяемую ко всем членам СКК, альтернативным членам и сотрудникам секретариата СКК; и</a:t>
            </a:r>
          </a:p>
          <a:p>
            <a:r>
              <a:rPr lang="ru-RU" dirty="0"/>
              <a:t>внедрить кодекс этики и служебного поведения и применять политику управления конфликтами интересов в течение всего периода действия грантов Глобального фонда.</a:t>
            </a:r>
          </a:p>
        </p:txBody>
      </p:sp>
    </p:spTree>
    <p:extLst>
      <p:ext uri="{BB962C8B-B14F-4D97-AF65-F5344CB8AC3E}">
        <p14:creationId xmlns:p14="http://schemas.microsoft.com/office/powerpoint/2010/main" val="4047401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D6E417-7DCD-493C-A2C7-BD9D9902A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Решение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4EB6487-1371-4AAC-9E9E-80E5CEC365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3600" dirty="0">
                <a:effectLst/>
                <a:ea typeface="Calibri" panose="020F0502020204030204" pitchFamily="34" charset="0"/>
              </a:rPr>
              <a:t>Необходимо опубликовать объявление о выборах НПО в СКК не позднее 01 августа и к 30 августа внести все протоколы в МЗРК.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8191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80C588-0B8C-4243-B750-D2B35837E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4891" y="2576738"/>
            <a:ext cx="9601200" cy="890337"/>
          </a:xfrm>
        </p:spPr>
        <p:txBody>
          <a:bodyPr/>
          <a:lstStyle/>
          <a:p>
            <a:r>
              <a:rPr lang="ru-RU" dirty="0"/>
              <a:t>Благодарю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12238286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1023</TotalTime>
  <Words>657</Words>
  <Application>Microsoft Office PowerPoint</Application>
  <PresentationFormat>Широкоэкранный</PresentationFormat>
  <Paragraphs>61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Arial Black</vt:lpstr>
      <vt:lpstr>Calibri</vt:lpstr>
      <vt:lpstr>Calibri Light</vt:lpstr>
      <vt:lpstr>Тема Office</vt:lpstr>
      <vt:lpstr>1_Тема Office</vt:lpstr>
      <vt:lpstr>Office Theme</vt:lpstr>
      <vt:lpstr> Выборы СКК - 2024</vt:lpstr>
      <vt:lpstr>Презентация PowerPoint</vt:lpstr>
      <vt:lpstr>СКК в Казахстане – 27 членов</vt:lpstr>
      <vt:lpstr>Утвержденный рабочий план проведения выборов (03.11.2023 г)</vt:lpstr>
      <vt:lpstr>Пример критериев избирательной группы к кандидату</vt:lpstr>
      <vt:lpstr>Согласно требования №6 Глобального Фонда</vt:lpstr>
      <vt:lpstr>Решение </vt:lpstr>
      <vt:lpstr>Благодарю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Ryssaldy Demeuova</cp:lastModifiedBy>
  <cp:revision>480</cp:revision>
  <dcterms:created xsi:type="dcterms:W3CDTF">2021-10-12T11:48:56Z</dcterms:created>
  <dcterms:modified xsi:type="dcterms:W3CDTF">2024-07-16T03:38:16Z</dcterms:modified>
</cp:coreProperties>
</file>