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71" r:id="rId2"/>
    <p:sldId id="377" r:id="rId3"/>
    <p:sldId id="372" r:id="rId4"/>
    <p:sldId id="388" r:id="rId5"/>
    <p:sldId id="390" r:id="rId6"/>
    <p:sldId id="392" r:id="rId7"/>
    <p:sldId id="393" r:id="rId8"/>
    <p:sldId id="394" r:id="rId9"/>
    <p:sldId id="397" r:id="rId10"/>
    <p:sldId id="398" r:id="rId11"/>
    <p:sldId id="395" r:id="rId12"/>
    <p:sldId id="402" r:id="rId13"/>
    <p:sldId id="400" r:id="rId14"/>
  </p:sldIdLst>
  <p:sldSz cx="24384000" cy="13716000"/>
  <p:notesSz cx="6858000" cy="9144000"/>
  <p:defaultTextStyle>
    <a:lvl1pPr algn="ctr" defTabSz="825500">
      <a:defRPr sz="5000">
        <a:latin typeface="+mn-lt"/>
        <a:ea typeface="+mn-ea"/>
        <a:cs typeface="+mn-cs"/>
        <a:sym typeface="Helvetica Light"/>
      </a:defRPr>
    </a:lvl1pPr>
    <a:lvl2pPr indent="228600" algn="ctr" defTabSz="825500">
      <a:defRPr sz="5000">
        <a:latin typeface="+mn-lt"/>
        <a:ea typeface="+mn-ea"/>
        <a:cs typeface="+mn-cs"/>
        <a:sym typeface="Helvetica Light"/>
      </a:defRPr>
    </a:lvl2pPr>
    <a:lvl3pPr indent="457200" algn="ctr" defTabSz="825500">
      <a:defRPr sz="5000">
        <a:latin typeface="+mn-lt"/>
        <a:ea typeface="+mn-ea"/>
        <a:cs typeface="+mn-cs"/>
        <a:sym typeface="Helvetica Light"/>
      </a:defRPr>
    </a:lvl3pPr>
    <a:lvl4pPr indent="685800" algn="ctr" defTabSz="825500">
      <a:defRPr sz="5000">
        <a:latin typeface="+mn-lt"/>
        <a:ea typeface="+mn-ea"/>
        <a:cs typeface="+mn-cs"/>
        <a:sym typeface="Helvetica Light"/>
      </a:defRPr>
    </a:lvl4pPr>
    <a:lvl5pPr indent="914400" algn="ctr" defTabSz="825500">
      <a:defRPr sz="5000">
        <a:latin typeface="+mn-lt"/>
        <a:ea typeface="+mn-ea"/>
        <a:cs typeface="+mn-cs"/>
        <a:sym typeface="Helvetica Light"/>
      </a:defRPr>
    </a:lvl5pPr>
    <a:lvl6pPr indent="1143000" algn="ctr" defTabSz="825500">
      <a:defRPr sz="5000">
        <a:latin typeface="+mn-lt"/>
        <a:ea typeface="+mn-ea"/>
        <a:cs typeface="+mn-cs"/>
        <a:sym typeface="Helvetica Light"/>
      </a:defRPr>
    </a:lvl6pPr>
    <a:lvl7pPr indent="1371600" algn="ctr" defTabSz="825500">
      <a:defRPr sz="5000">
        <a:latin typeface="+mn-lt"/>
        <a:ea typeface="+mn-ea"/>
        <a:cs typeface="+mn-cs"/>
        <a:sym typeface="Helvetica Light"/>
      </a:defRPr>
    </a:lvl7pPr>
    <a:lvl8pPr indent="1600200" algn="ctr" defTabSz="825500">
      <a:defRPr sz="5000">
        <a:latin typeface="+mn-lt"/>
        <a:ea typeface="+mn-ea"/>
        <a:cs typeface="+mn-cs"/>
        <a:sym typeface="Helvetica Light"/>
      </a:defRPr>
    </a:lvl8pPr>
    <a:lvl9pPr indent="1828800" algn="ctr" defTabSz="825500">
      <a:defRPr sz="50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ya Podogova" initials="NP" lastIdx="2" clrIdx="0">
    <p:extLst/>
  </p:cmAuthor>
  <p:cmAuthor id="2" name="Natalya Podogova" initials="NP [2]" lastIdx="1" clrIdx="1">
    <p:extLst/>
  </p:cmAuthor>
  <p:cmAuthor id="3" name="Natalya Podogova" initials="NP [3]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A373"/>
    <a:srgbClr val="932890"/>
    <a:srgbClr val="FFFFFF"/>
    <a:srgbClr val="FF4A5E"/>
    <a:srgbClr val="AA1E2D"/>
    <a:srgbClr val="DE9A26"/>
    <a:srgbClr val="E41D2D"/>
    <a:srgbClr val="F2F2F2"/>
    <a:srgbClr val="0088BD"/>
    <a:srgbClr val="0081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5684" autoAdjust="0"/>
  </p:normalViewPr>
  <p:slideViewPr>
    <p:cSldViewPr>
      <p:cViewPr varScale="1">
        <p:scale>
          <a:sx n="42" d="100"/>
          <a:sy n="42" d="100"/>
        </p:scale>
        <p:origin x="1640" y="19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680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F67C6-6C66-4A63-A805-4740298568AB}" type="datetimeFigureOut">
              <a:rPr lang="en-US" smtClean="0"/>
              <a:t>3/21/18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38405-1CBB-4A80-B4FC-D977D0A05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19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43492330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Представляем</a:t>
            </a:r>
            <a:r>
              <a:rPr lang="ru-RU" baseline="0" dirty="0" smtClean="0"/>
              <a:t> вниманию членов СКК информацию о конкурсе </a:t>
            </a:r>
            <a:r>
              <a:rPr lang="ru-RU" baseline="0" dirty="0" err="1" smtClean="0"/>
              <a:t>мультистрановых</a:t>
            </a:r>
            <a:r>
              <a:rPr lang="ru-RU" baseline="0" dirty="0" smtClean="0"/>
              <a:t> грантов Глобального фонда и информацию о концепции заявки Регионального консорциума сетей сообщества региона ВЕЦА.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3731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Еще об ожидаемых результатах:</a:t>
            </a:r>
          </a:p>
          <a:p>
            <a:pPr marL="342900" marR="0" lvl="0" indent="-342900" algn="l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400" b="0" dirty="0" smtClean="0"/>
              <a:t>улучшение качества предоставляемых услуг для ключевых групп в контексте ВИЧ за счет мониторинга силами сообществ;</a:t>
            </a:r>
          </a:p>
          <a:p>
            <a:pPr marL="342900" marR="0" lvl="0" indent="-342900" algn="l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400" b="0" dirty="0" smtClean="0">
                <a:latin typeface="Arial" charset="0"/>
                <a:ea typeface="Arial" charset="0"/>
                <a:cs typeface="Arial" charset="0"/>
              </a:rPr>
              <a:t>снижение/элиминация существующих правовых барьеров в доступе к лечению и профилактике в странах;</a:t>
            </a:r>
          </a:p>
          <a:p>
            <a:pPr marL="342900" marR="0" lvl="0" indent="-342900" algn="l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400" b="0" dirty="0" smtClean="0"/>
              <a:t>разработка стандартных просчитанных пакетов услуг для ключевых групп, учитывающих национальные эпидемиологические ситуации и их адаптации в рамках национальных программ/стратегий.</a:t>
            </a:r>
            <a:endParaRPr lang="ru-RU" sz="2400" b="0" dirty="0" smtClean="0"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algn="l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2400" b="0" dirty="0" smtClean="0"/>
          </a:p>
          <a:p>
            <a:pPr algn="l"/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1976077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ru-RU" dirty="0" smtClean="0"/>
              <a:t>Региональный</a:t>
            </a:r>
            <a:r>
              <a:rPr lang="ru-RU" baseline="0" dirty="0" smtClean="0"/>
              <a:t> консорциум сетей сообществ определил на этапе подготовке заявки расширенный список стран, в которых может быть реализован проект.</a:t>
            </a:r>
          </a:p>
          <a:p>
            <a:pPr marL="342900" indent="-342900">
              <a:buFont typeface="Arial" charset="0"/>
              <a:buChar char="•"/>
            </a:pPr>
            <a:r>
              <a:rPr lang="ru-RU" baseline="0" dirty="0" smtClean="0"/>
              <a:t>Это Азербайджан, Армения, Беларусь, Грузия, Казахстан, Кыргызстан, Молдова, Россия, Таджикистан и Узбекистан.</a:t>
            </a:r>
          </a:p>
          <a:p>
            <a:pPr marL="342900" indent="-342900">
              <a:buFont typeface="Arial" charset="0"/>
              <a:buChar char="•"/>
            </a:pPr>
            <a:r>
              <a:rPr lang="ru-RU" baseline="0" dirty="0" smtClean="0"/>
              <a:t>Заявка консорциума находится на рассмотрении СКК всех стран расширенного списка.</a:t>
            </a:r>
          </a:p>
          <a:p>
            <a:pPr marL="342900" indent="-342900">
              <a:buFont typeface="Arial" charset="0"/>
              <a:buChar char="•"/>
            </a:pPr>
            <a:r>
              <a:rPr lang="ru-RU" baseline="0" dirty="0" smtClean="0"/>
              <a:t>На данный момент заявка уже поддержана СКК Республики Кыргызстан.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7358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Конкурс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заявок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от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национальных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консорциумов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организаций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из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десяти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стран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определение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итогового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списка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из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пяти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стран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реализации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проекта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а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также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выбор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национальных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партнеров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для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реализации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мероприятий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мульти-странового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проекта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в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этих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странах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будут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осуществлены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на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этапе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согласования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гранта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между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Основным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реципиентом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от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Консорциума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и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Глобальным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фондом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200" b="1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в</a:t>
            </a:r>
            <a:r>
              <a:rPr lang="en-US" sz="2200" b="1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1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том</a:t>
            </a:r>
            <a:r>
              <a:rPr lang="en-US" sz="2200" b="1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1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случае</a:t>
            </a:r>
            <a:r>
              <a:rPr lang="en-US" sz="2200" b="1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200" b="1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если</a:t>
            </a:r>
            <a:r>
              <a:rPr lang="en-US" sz="2200" b="1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1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группа</a:t>
            </a:r>
            <a:r>
              <a:rPr lang="en-US" sz="2200" b="1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1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технической</a:t>
            </a:r>
            <a:r>
              <a:rPr lang="en-US" sz="2200" b="1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1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оценки</a:t>
            </a:r>
            <a:r>
              <a:rPr lang="en-US" sz="2200" b="1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1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Глобального</a:t>
            </a:r>
            <a:r>
              <a:rPr lang="en-US" sz="2200" b="1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1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фонда</a:t>
            </a:r>
            <a:r>
              <a:rPr lang="en-US" sz="2200" b="1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1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одобрит</a:t>
            </a:r>
            <a:r>
              <a:rPr lang="en-US" sz="2200" b="1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1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заявку</a:t>
            </a:r>
            <a:r>
              <a:rPr lang="en-US" sz="2200" b="1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1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Консорциума</a:t>
            </a:r>
            <a:r>
              <a:rPr lang="en-US" sz="2200" b="1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1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для</a:t>
            </a:r>
            <a:r>
              <a:rPr lang="en-US" sz="2200" b="1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1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ее</a:t>
            </a:r>
            <a:r>
              <a:rPr lang="en-US" sz="2200" b="1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1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дальнейшей</a:t>
            </a:r>
            <a:r>
              <a:rPr lang="en-US" sz="2200" b="1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1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доработки</a:t>
            </a:r>
            <a:r>
              <a:rPr lang="en-US" sz="2200" b="1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200" b="1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заключения</a:t>
            </a:r>
            <a:r>
              <a:rPr lang="en-US" sz="2200" b="1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1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договора</a:t>
            </a:r>
            <a:r>
              <a:rPr lang="en-US" sz="2200" b="1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1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и</a:t>
            </a:r>
            <a:r>
              <a:rPr lang="en-US" sz="2200" b="1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1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последующей</a:t>
            </a:r>
            <a:r>
              <a:rPr lang="en-US" sz="2200" b="1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b="1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реализации</a:t>
            </a:r>
            <a:r>
              <a:rPr lang="en-US" sz="2200" b="1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lang="ru-RU" sz="2200" b="1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3745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Будем</a:t>
            </a:r>
            <a:r>
              <a:rPr lang="ru-RU" baseline="0" dirty="0" smtClean="0"/>
              <a:t> рады ответить на ваши вопросы!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09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US" sz="2200" b="0" i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20 </a:t>
            </a:r>
            <a:r>
              <a:rPr lang="ru-RU" sz="2200" b="0" i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декабря</a:t>
            </a:r>
            <a:r>
              <a:rPr lang="ru-RU" sz="2200" b="0" i="0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2017 года Глобальный фонд для борьбы со СПИДом, туберкулезом и малярией опубликовал </a:t>
            </a:r>
            <a:r>
              <a:rPr lang="ru-RU" sz="2200" i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приглашение к подаче </a:t>
            </a:r>
            <a:r>
              <a:rPr lang="ru-RU" sz="2200" i="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мультистрановых</a:t>
            </a:r>
            <a:r>
              <a:rPr lang="ru-RU" sz="2200" i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заявок на </a:t>
            </a:r>
            <a:r>
              <a:rPr lang="ru-RU" sz="2200" i="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грантовый</a:t>
            </a:r>
            <a:r>
              <a:rPr lang="ru-RU" sz="2200" i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конкурс по направлению: ВИЧ: Устойчивость услуг для ключевых групп населения в регионе Восточной Европы и Центральной Азии.</a:t>
            </a:r>
          </a:p>
          <a:p>
            <a:pPr marL="342900" indent="-342900">
              <a:buFontTx/>
              <a:buChar char="-"/>
            </a:pPr>
            <a:r>
              <a:rPr lang="ru-RU" sz="2200" b="0" i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Срок подачи заявок </a:t>
            </a:r>
            <a:r>
              <a:rPr lang="mr-IN" sz="2200" b="0" i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–</a:t>
            </a:r>
            <a:r>
              <a:rPr lang="ru-RU" sz="2200" b="0" i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30 апреля 2018 года.</a:t>
            </a:r>
          </a:p>
          <a:p>
            <a:pPr marL="342900" indent="-342900">
              <a:buFontTx/>
              <a:buChar char="-"/>
            </a:pPr>
            <a:r>
              <a:rPr lang="ru-RU" sz="2200" b="0" i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Общий объем выделяемого финансирования на</a:t>
            </a:r>
            <a:r>
              <a:rPr lang="ru-RU" sz="2200" b="0" i="0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регион ВЕЦА по теме ВИЧ для </a:t>
            </a:r>
            <a:r>
              <a:rPr lang="ru-RU" sz="2200" b="0" i="0" baseline="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мультистрановых</a:t>
            </a:r>
            <a:r>
              <a:rPr lang="ru-RU" sz="2200" b="0" i="0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грантов </a:t>
            </a:r>
            <a:r>
              <a:rPr lang="mr-IN" sz="2200" b="0" i="0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–</a:t>
            </a:r>
            <a:r>
              <a:rPr lang="ru-RU" sz="2200" b="0" i="0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13 миллионов долларов США.</a:t>
            </a:r>
          </a:p>
          <a:p>
            <a:pPr marL="342900" indent="-342900">
              <a:buFontTx/>
              <a:buChar char="-"/>
            </a:pPr>
            <a:r>
              <a:rPr lang="ru-RU" sz="2200" b="0" i="0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Количество одобренных заявок будет не больше двух.</a:t>
            </a:r>
          </a:p>
          <a:p>
            <a:pPr marL="342900" indent="-342900">
              <a:buFontTx/>
              <a:buChar char="-"/>
            </a:pPr>
            <a:r>
              <a:rPr lang="ru-RU" sz="2200" b="0" i="0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Сроки реализации гранта </a:t>
            </a:r>
            <a:r>
              <a:rPr lang="mr-IN" sz="2200" b="0" i="0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–</a:t>
            </a:r>
            <a:r>
              <a:rPr lang="ru-RU" sz="2200" b="0" i="0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2019-2021 годы, общий срок реализации проектов 3 года.</a:t>
            </a:r>
          </a:p>
          <a:p>
            <a:pPr marL="342900" indent="-342900">
              <a:buFontTx/>
              <a:buChar char="-"/>
            </a:pPr>
            <a:r>
              <a:rPr lang="ru-RU" sz="2200" b="0" i="0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Большинство стран-участниц проекта (как минимум 51</a:t>
            </a:r>
            <a:r>
              <a:rPr lang="en-US" sz="2200" b="0" i="0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%</a:t>
            </a:r>
            <a:r>
              <a:rPr lang="ru-RU" sz="2200" b="0" i="0" baseline="0" dirty="0" smtClean="0">
                <a:effectLst/>
                <a:latin typeface="Helvetica Neue"/>
                <a:ea typeface="Helvetica Neue"/>
                <a:cs typeface="Helvetica Neue"/>
                <a:sym typeface="Wingdings"/>
              </a:rPr>
              <a:t>) должны соответствовать критериям ГФ для финансирования.</a:t>
            </a:r>
          </a:p>
          <a:p>
            <a:pPr marL="342900" indent="-342900">
              <a:buFontTx/>
              <a:buChar char="-"/>
            </a:pPr>
            <a:r>
              <a:rPr lang="ru-RU" sz="2200" b="0" i="0" baseline="0" dirty="0" smtClean="0">
                <a:effectLst/>
                <a:latin typeface="Helvetica Neue"/>
                <a:ea typeface="Helvetica Neue"/>
                <a:cs typeface="Helvetica Neue"/>
                <a:sym typeface="Wingdings"/>
              </a:rPr>
              <a:t>Количество стран-участниц заявки должно быть не больше 4-5.</a:t>
            </a:r>
          </a:p>
          <a:p>
            <a:pPr marL="342900" indent="-342900">
              <a:buFontTx/>
              <a:buChar char="-"/>
            </a:pPr>
            <a:r>
              <a:rPr lang="ru-RU" sz="2200" b="0" i="0" baseline="0" dirty="0" smtClean="0">
                <a:effectLst/>
                <a:latin typeface="Helvetica Neue"/>
                <a:ea typeface="Helvetica Neue"/>
                <a:cs typeface="Helvetica Neue"/>
                <a:sym typeface="Wingdings"/>
              </a:rPr>
              <a:t>ГФ приветствует заявки от партнерских консорциумов и объединений сетей или организаций.</a:t>
            </a:r>
          </a:p>
          <a:p>
            <a:pPr marL="342900" indent="-342900">
              <a:buFontTx/>
              <a:buChar char="-"/>
            </a:pPr>
            <a:r>
              <a:rPr lang="ru-RU" sz="2200" b="1" i="0" baseline="0" dirty="0" smtClean="0">
                <a:effectLst/>
                <a:latin typeface="Helvetica Neue"/>
                <a:ea typeface="Helvetica Neue"/>
                <a:cs typeface="Helvetica Neue"/>
                <a:sym typeface="Wingdings"/>
              </a:rPr>
              <a:t>Поскольку на </a:t>
            </a:r>
            <a:r>
              <a:rPr lang="ru-RU" sz="2200" b="1" i="0" baseline="0" dirty="0" err="1" smtClean="0">
                <a:effectLst/>
                <a:latin typeface="Helvetica Neue"/>
                <a:ea typeface="Helvetica Neue"/>
                <a:cs typeface="Helvetica Neue"/>
                <a:sym typeface="Wingdings"/>
              </a:rPr>
              <a:t>грантовый</a:t>
            </a:r>
            <a:r>
              <a:rPr lang="ru-RU" sz="2200" b="1" i="0" baseline="0" dirty="0" smtClean="0">
                <a:effectLst/>
                <a:latin typeface="Helvetica Neue"/>
                <a:ea typeface="Helvetica Neue"/>
                <a:cs typeface="Helvetica Neue"/>
                <a:sym typeface="Wingdings"/>
              </a:rPr>
              <a:t> конкурс будет подаваться несколько заявок, </a:t>
            </a:r>
            <a:r>
              <a:rPr lang="ru-RU" sz="2200" b="1" i="0" baseline="0" dirty="0" err="1" smtClean="0">
                <a:effectLst/>
                <a:latin typeface="Helvetica Neue"/>
                <a:ea typeface="Helvetica Neue"/>
                <a:cs typeface="Helvetica Neue"/>
                <a:sym typeface="Wingdings"/>
              </a:rPr>
              <a:t>страновые</a:t>
            </a:r>
            <a:r>
              <a:rPr lang="ru-RU" sz="2200" b="1" i="0" baseline="0" dirty="0" smtClean="0">
                <a:effectLst/>
                <a:latin typeface="Helvetica Neue"/>
                <a:ea typeface="Helvetica Neue"/>
                <a:cs typeface="Helvetica Neue"/>
                <a:sym typeface="Wingdings"/>
              </a:rPr>
              <a:t> СКК могут поддержать несколько заявок или даже все.</a:t>
            </a:r>
            <a:endParaRPr lang="en-US" sz="2200" b="1" i="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en-US" sz="2200" b="0" i="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75133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indent="-3429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В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ответ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на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опубликованное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Глобальным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фондом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приглашение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к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подаче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мультистрановых</a:t>
            </a:r>
            <a:r>
              <a:rPr lang="ru-RU" sz="2200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заявок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на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грантовый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конкурс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в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декабре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2017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года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был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создан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Региональный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консорциум сетей сообществ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с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целью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разработки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и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представления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своей </a:t>
            </a:r>
            <a:r>
              <a:rPr lang="en-US" sz="22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заявки</a:t>
            </a:r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 lang="ru-RU" sz="22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indent="-3429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Консорциум состоит из пяти региональных сетевых организаций:</a:t>
            </a:r>
            <a:r>
              <a:rPr lang="ru-RU" sz="2200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Евразийская ассоциация снижения вреда (ЕАСВ), Евразийская коалиция по мужскому здоровью (EКОМ), Евразийская сеть людей, употребляющих наркотики (ЕСЛУН), Сеть защиты прав секс-работников (SWAN) и Евразийская женская сеть по СПИДу (EWNA).  </a:t>
            </a:r>
          </a:p>
          <a:p>
            <a:pPr marL="342900" marR="0" indent="-3429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Все</a:t>
            </a:r>
            <a:r>
              <a:rPr lang="ru-RU" sz="2200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эти сетевые организации работают в регионе ВЕЦА, являются членскими и все вместе представляют все главные ключевые сообщества региона.</a:t>
            </a:r>
            <a:endParaRPr lang="ru-RU" sz="22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879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Цель </a:t>
            </a:r>
            <a:r>
              <a:rPr lang="ru-RU" b="0" i="0" dirty="0" smtClean="0"/>
              <a:t>проекта - </a:t>
            </a:r>
            <a:r>
              <a:rPr lang="ru-RU" sz="2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повышение силами сообществ устойчивости и доступности высококачественных, научно</a:t>
            </a:r>
            <a:r>
              <a:rPr lang="en-US" sz="2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400" b="0" i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обоснованных, недискриминационных и гендерно-ориентированных услуг в сфере ВИЧ для ключевых групп в регионе ВЕЦА.</a:t>
            </a:r>
          </a:p>
          <a:p>
            <a:endParaRPr lang="ru-RU" b="0" i="0" dirty="0"/>
          </a:p>
        </p:txBody>
      </p:sp>
    </p:spTree>
    <p:extLst>
      <p:ext uri="{BB962C8B-B14F-4D97-AF65-F5344CB8AC3E}">
        <p14:creationId xmlns:p14="http://schemas.microsoft.com/office/powerpoint/2010/main" val="606673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Задача 1 - </a:t>
            </a:r>
            <a:r>
              <a:rPr lang="ru-RU" sz="2400" dirty="0" smtClean="0">
                <a:latin typeface="Arial" charset="0"/>
                <a:ea typeface="Arial" charset="0"/>
                <a:cs typeface="Arial" charset="0"/>
              </a:rPr>
              <a:t>Добиваться увеличения национального финансирования научно-обоснованных, ориентированных на соблюдение прав человека услуг в сфере ВИЧ для ключевых групп.</a:t>
            </a:r>
          </a:p>
          <a:p>
            <a:r>
              <a:rPr lang="ru-RU" sz="2400" dirty="0" smtClean="0">
                <a:latin typeface="Arial" charset="0"/>
                <a:ea typeface="Arial" charset="0"/>
                <a:cs typeface="Arial" charset="0"/>
              </a:rPr>
              <a:t>В рамках реализации первой</a:t>
            </a:r>
            <a:r>
              <a:rPr lang="ru-RU" sz="2400" baseline="0" dirty="0" smtClean="0">
                <a:latin typeface="Arial" charset="0"/>
                <a:ea typeface="Arial" charset="0"/>
                <a:cs typeface="Arial" charset="0"/>
              </a:rPr>
              <a:t> задачи планируются следующие мероприятия: </a:t>
            </a:r>
          </a:p>
          <a:p>
            <a:pPr marL="342900" lvl="1" indent="-342900">
              <a:buFont typeface="Arial" charset="0"/>
              <a:buChar char="•"/>
            </a:pPr>
            <a:r>
              <a:rPr lang="ru-RU" sz="24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Адвокация</a:t>
            </a:r>
            <a:r>
              <a:rPr lang="ru-RU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создания\улучшения и имплементации на национальном уровне соответствующих механизмов</a:t>
            </a:r>
            <a:r>
              <a:rPr lang="lt-LT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lang="ru-RU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например, </a:t>
            </a:r>
            <a:r>
              <a:rPr lang="ru-RU" sz="24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госсоцзаказ</a:t>
            </a:r>
            <a:r>
              <a:rPr lang="ru-RU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), которые позволят некоммерческим организациям, в том числе организациям на базе сообществ, получать государственное финансирование на реализацию услуг для ключевых групп населения в контексте ВИЧ</a:t>
            </a:r>
            <a:r>
              <a:rPr lang="en-US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  <a:r>
              <a:rPr lang="ru-RU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marL="342900" lvl="1" indent="-342900">
              <a:buFont typeface="Arial" charset="0"/>
              <a:buChar char="•"/>
            </a:pPr>
            <a:r>
              <a:rPr lang="ru-RU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Развитие потенциала и предоставление технической поддержки организациям гражданского общества и представителям сообществ по вопросам бюджетного анализа, мониторинга и </a:t>
            </a:r>
            <a:r>
              <a:rPr lang="ru-RU" sz="24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адвокации</a:t>
            </a:r>
            <a:r>
              <a:rPr lang="ru-RU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в целях обеспечения выделения и\или эффективного перераспределения бюджетных средств для потребностей сообществ в контексте ВИЧ на национальном и местных уровнях</a:t>
            </a:r>
            <a:r>
              <a:rPr lang="en-US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  <a:r>
              <a:rPr lang="ru-RU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marL="342900" lvl="1" indent="-342900">
              <a:buFont typeface="Arial" charset="0"/>
              <a:buChar char="•"/>
            </a:pPr>
            <a:r>
              <a:rPr lang="ru-RU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Разработка и </a:t>
            </a:r>
            <a:r>
              <a:rPr lang="ru-RU" sz="24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адвокация</a:t>
            </a:r>
            <a:r>
              <a:rPr lang="ru-RU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внедрения на национальном уровне оцененных стандартных пакетов услуг по ВИЧ для представителей ключевых групп населения, отражающих эпидемиологический контекст</a:t>
            </a:r>
            <a:r>
              <a:rPr lang="en-US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  <a:endParaRPr lang="ru-RU" sz="24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ru-RU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Обеспечение значимого участия представителей гражданского общества и сообществ в процессах разработки, мониторинга и реализации национальных стратегий по ВИЧ, национальных программ и планов по переходу, в целях достижения устойчивости услуг по профилактике и лечению для ключевых групп населения.</a:t>
            </a:r>
          </a:p>
          <a:p>
            <a:pPr marL="342900" indent="-342900">
              <a:buFont typeface="Arial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165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Задача 2 - </a:t>
            </a:r>
            <a:r>
              <a:rPr lang="ru-RU" sz="2400" dirty="0" smtClean="0">
                <a:latin typeface="Arial" charset="0"/>
                <a:ea typeface="Arial" charset="0"/>
                <a:cs typeface="Arial" charset="0"/>
              </a:rPr>
              <a:t>Усилить механизмы обеспечения значимого участия сообществ в мониторинге закупок средств для профилактики и лечения ВИЧ и </a:t>
            </a:r>
            <a:r>
              <a:rPr lang="ru-RU" sz="2400" dirty="0" err="1" smtClean="0">
                <a:latin typeface="Arial" charset="0"/>
                <a:ea typeface="Arial" charset="0"/>
                <a:cs typeface="Arial" charset="0"/>
              </a:rPr>
              <a:t>адвокации</a:t>
            </a:r>
            <a:r>
              <a:rPr lang="ru-RU" sz="2400" dirty="0" smtClean="0">
                <a:latin typeface="Arial" charset="0"/>
                <a:ea typeface="Arial" charset="0"/>
                <a:cs typeface="Arial" charset="0"/>
              </a:rPr>
              <a:t> снижения цен.</a:t>
            </a:r>
          </a:p>
          <a:p>
            <a:r>
              <a:rPr lang="ru-RU" sz="2000" dirty="0" smtClean="0">
                <a:latin typeface="Arial" charset="0"/>
                <a:ea typeface="Arial" charset="0"/>
                <a:cs typeface="Arial" charset="0"/>
              </a:rPr>
              <a:t>В рамках реализации</a:t>
            </a:r>
            <a:r>
              <a:rPr lang="ru-RU" sz="2000" baseline="0" dirty="0" smtClean="0">
                <a:latin typeface="Arial" charset="0"/>
                <a:ea typeface="Arial" charset="0"/>
                <a:cs typeface="Arial" charset="0"/>
              </a:rPr>
              <a:t> второй задачи планируются следующие мероприятия:</a:t>
            </a:r>
          </a:p>
          <a:p>
            <a:pPr marL="342900" lvl="1" indent="-342900">
              <a:buFont typeface="Arial" charset="0"/>
              <a:buChar char="•"/>
            </a:pPr>
            <a:r>
              <a:rPr lang="ru-RU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Пересмотр и анализ национального законодательства, регулирующего вопросы интеллектуальной собственности, а также механизмы регистрации, дистрибуции, закупки лекарственных препаратов и т.д. </a:t>
            </a:r>
          </a:p>
          <a:p>
            <a:pPr marL="342900" lvl="1" indent="-342900">
              <a:buFont typeface="Arial" charset="0"/>
              <a:buChar char="•"/>
            </a:pPr>
            <a:r>
              <a:rPr lang="ru-RU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Развитие потенциала и предоставление технической поддержки организациям и представителям сообществ в области мониторинга закупок препаратов для лечения ВИЧ и </a:t>
            </a:r>
            <a:r>
              <a:rPr lang="ru-RU" sz="24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адвокации</a:t>
            </a:r>
            <a:r>
              <a:rPr lang="ru-RU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снижения цен. </a:t>
            </a:r>
          </a:p>
          <a:p>
            <a:pPr marL="342900" lvl="1" indent="-342900">
              <a:buFont typeface="Arial" charset="0"/>
              <a:buChar char="•"/>
            </a:pPr>
            <a:r>
              <a:rPr lang="ru-RU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Повышение грамотности представителей сообществ в вопросах лечения ВИЧ, а также осведомленности о содержании руководств и клинических протоколов ВОЗ.</a:t>
            </a:r>
          </a:p>
          <a:p>
            <a:pPr marL="342900" lvl="1" indent="-342900">
              <a:buFont typeface="Arial" charset="0"/>
              <a:buChar char="•"/>
            </a:pPr>
            <a:r>
              <a:rPr lang="ru-RU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Поддержка </a:t>
            </a:r>
            <a:r>
              <a:rPr lang="ru-RU" sz="24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адвокационной</a:t>
            </a:r>
            <a:r>
              <a:rPr lang="ru-RU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деятельности организаций гражданского общества и представителей сообществ по мониторингу закупок препаратов для лечения ВИЧ и </a:t>
            </a:r>
            <a:r>
              <a:rPr lang="ru-RU" sz="24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адвокации</a:t>
            </a:r>
            <a:r>
              <a:rPr lang="ru-RU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снижения цен. </a:t>
            </a:r>
          </a:p>
        </p:txBody>
      </p:sp>
    </p:spTree>
    <p:extLst>
      <p:ext uri="{BB962C8B-B14F-4D97-AF65-F5344CB8AC3E}">
        <p14:creationId xmlns:p14="http://schemas.microsoft.com/office/powerpoint/2010/main" val="991751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Задача 3 - </a:t>
            </a:r>
            <a:r>
              <a:rPr lang="ru-RU" sz="2400" dirty="0" smtClean="0">
                <a:latin typeface="Arial" charset="0"/>
                <a:ea typeface="Arial" charset="0"/>
                <a:cs typeface="Arial" charset="0"/>
              </a:rPr>
              <a:t>Повысить эффективность деятельности сообществ по преодолению правовых барьеров для обеспечения доступа к услугам по ВИЧ и защите прав ключевых групп населения.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latin typeface="Arial" charset="0"/>
                <a:ea typeface="Arial" charset="0"/>
                <a:cs typeface="Arial" charset="0"/>
              </a:rPr>
              <a:t>В рамках реализации</a:t>
            </a:r>
            <a:r>
              <a:rPr lang="ru-RU" sz="2400" baseline="0" dirty="0" smtClean="0">
                <a:latin typeface="Arial" charset="0"/>
                <a:ea typeface="Arial" charset="0"/>
                <a:cs typeface="Arial" charset="0"/>
              </a:rPr>
              <a:t> третьей задачи планируются следующие мероприятия: </a:t>
            </a:r>
          </a:p>
          <a:p>
            <a:pPr marL="342900" lvl="1" indent="-342900">
              <a:buFont typeface="Arial" charset="0"/>
              <a:buChar char="•"/>
            </a:pPr>
            <a:r>
              <a:rPr lang="ru-RU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Проведение исследования по индексу дискриминации в отношении представителей ключевых групп населения в 10 странах региона ВЕЦА. </a:t>
            </a:r>
          </a:p>
          <a:p>
            <a:pPr marL="342900" lvl="1" indent="-342900">
              <a:buFont typeface="Arial" charset="0"/>
              <a:buChar char="•"/>
            </a:pPr>
            <a:r>
              <a:rPr lang="ru-RU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Проведение стратегической </a:t>
            </a:r>
            <a:r>
              <a:rPr lang="ru-RU" sz="24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адвокации</a:t>
            </a:r>
            <a:r>
              <a:rPr lang="ru-RU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на национальном и региональном уровнял в целях борьбы с нарушениями прав человека в отношении представителей ключевых групп населения, которые ведут к их дискриминации и создают для них барьеры в доступе к услугам в контексте ВИЧ. </a:t>
            </a:r>
          </a:p>
          <a:p>
            <a:pPr marL="342900" lvl="1" indent="-342900">
              <a:buFont typeface="Arial" charset="0"/>
              <a:buChar char="•"/>
            </a:pPr>
            <a:r>
              <a:rPr lang="ru-RU" sz="24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Адвокационная</a:t>
            </a:r>
            <a:r>
              <a:rPr lang="ru-RU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региональная кампания, направленная на повышение осведомленности и привлечение дополнительных ресурсов для борьбы с криминализацией и дискриминацией в отношении ключевых групп населения и барьерами в доступе к континууму услуг по ВИЧ.  </a:t>
            </a:r>
          </a:p>
          <a:p>
            <a:pPr marL="342900" lvl="1" indent="-342900">
              <a:buFont typeface="Arial" charset="0"/>
              <a:buChar char="•"/>
            </a:pPr>
            <a:r>
              <a:rPr lang="ru-RU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Поддержка работы национальных форумов сообществ и их </a:t>
            </a:r>
            <a:r>
              <a:rPr lang="ru-RU" sz="24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адвокационной</a:t>
            </a:r>
            <a:r>
              <a:rPr lang="ru-RU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деятельности на </a:t>
            </a:r>
            <a:r>
              <a:rPr lang="ru-RU" sz="24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страновом</a:t>
            </a:r>
            <a:r>
              <a:rPr lang="ru-RU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уровне. </a:t>
            </a:r>
          </a:p>
          <a:p>
            <a:pPr marL="342900" lvl="1" indent="-342900">
              <a:buFont typeface="Arial" charset="0"/>
              <a:buChar char="•"/>
            </a:pPr>
            <a:r>
              <a:rPr lang="ru-RU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Продвижение </a:t>
            </a:r>
            <a:r>
              <a:rPr lang="ru-RU" sz="24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некарательных</a:t>
            </a:r>
            <a:r>
              <a:rPr lang="ru-RU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подходов в отношении употребления наркотиков \ хранения в целях личного употребления. </a:t>
            </a:r>
          </a:p>
          <a:p>
            <a:pPr marL="342900" marR="0" indent="-3429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ru-RU" sz="2400" baseline="0" dirty="0" smtClean="0">
              <a:latin typeface="Arial" charset="0"/>
              <a:ea typeface="Arial" charset="0"/>
              <a:cs typeface="Arial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023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Задача 4 - </a:t>
            </a:r>
            <a:r>
              <a:rPr lang="ru-RU" sz="2400" dirty="0" smtClean="0">
                <a:latin typeface="Arial" charset="0"/>
                <a:ea typeface="Arial" charset="0"/>
                <a:cs typeface="Arial" charset="0"/>
              </a:rPr>
              <a:t>Укрепить потенциал сообществ по </a:t>
            </a:r>
            <a:r>
              <a:rPr lang="ru-RU" sz="2400" dirty="0" err="1" smtClean="0">
                <a:latin typeface="Arial" charset="0"/>
                <a:ea typeface="Arial" charset="0"/>
                <a:cs typeface="Arial" charset="0"/>
              </a:rPr>
              <a:t>адвокации</a:t>
            </a:r>
            <a:r>
              <a:rPr lang="ru-RU" sz="2400" dirty="0" smtClean="0">
                <a:latin typeface="Arial" charset="0"/>
                <a:ea typeface="Arial" charset="0"/>
                <a:cs typeface="Arial" charset="0"/>
              </a:rPr>
              <a:t> эффективного использования выделяемых на услуги в сфере ВИЧ государственных средств, а также мониторинга качества предоставляемых услуг.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Arial" charset="0"/>
                <a:ea typeface="Arial" charset="0"/>
                <a:cs typeface="Arial" charset="0"/>
              </a:rPr>
              <a:t>В рамках реализации</a:t>
            </a:r>
            <a:r>
              <a:rPr lang="ru-RU" sz="2000" baseline="0" dirty="0" smtClean="0">
                <a:latin typeface="Arial" charset="0"/>
                <a:ea typeface="Arial" charset="0"/>
                <a:cs typeface="Arial" charset="0"/>
              </a:rPr>
              <a:t> четвертой задачи планируются следующие мероприятия: </a:t>
            </a:r>
          </a:p>
          <a:p>
            <a:pPr marL="342900" lvl="1" indent="-342900">
              <a:buFont typeface="Arial" charset="0"/>
              <a:buChar char="•"/>
            </a:pPr>
            <a:r>
              <a:rPr lang="ru-RU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Усиление потенциала сообществ в области исследований в сфере ВИЧ, включая эпидемиологические исследования и исследования по оценке численности, технико-экономические исследования, оценки потребностей, оценки воздействия и т.д. </a:t>
            </a:r>
          </a:p>
          <a:p>
            <a:pPr marL="342900" lvl="1" indent="-342900">
              <a:buFont typeface="Arial" charset="0"/>
              <a:buChar char="•"/>
            </a:pPr>
            <a:r>
              <a:rPr lang="ru-RU" sz="24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Адвокация</a:t>
            </a:r>
            <a:r>
              <a:rPr lang="ru-RU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включения регулярного проведения, интегрированного биологического и поведенческого </a:t>
            </a:r>
            <a:r>
              <a:rPr lang="ru-RU" sz="24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эпиднадзора</a:t>
            </a:r>
            <a:r>
              <a:rPr lang="ru-RU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, а также оценки численности населения среди ключевых групп населения в планы реализации национальных программ по ВИЧ в период и после перехода. </a:t>
            </a:r>
          </a:p>
          <a:p>
            <a:pPr marL="342900" lvl="1" indent="-342900">
              <a:buFont typeface="Arial" charset="0"/>
              <a:buChar char="•"/>
            </a:pPr>
            <a:r>
              <a:rPr lang="ru-RU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Усиление потенциала сообществ в области мониторинга качества услуг по ВИЧ для ключевых групп населения. </a:t>
            </a:r>
          </a:p>
          <a:p>
            <a:pPr marL="342900" lvl="1" indent="-342900">
              <a:buFont typeface="Arial" charset="0"/>
              <a:buChar char="•"/>
            </a:pPr>
            <a:r>
              <a:rPr lang="ru-RU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Поддержка усилий сообществ по </a:t>
            </a:r>
            <a:r>
              <a:rPr lang="ru-RU" sz="2400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адвокации</a:t>
            </a:r>
            <a:r>
              <a:rPr lang="ru-RU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улучшения качества предоставляемых услуг в контексте ВИЧ и внедрения новых эффективных услуг, учитывающих последние эпидемиологические тренды. </a:t>
            </a:r>
          </a:p>
          <a:p>
            <a:pPr marL="342900" lvl="1" indent="-342900">
              <a:buFont typeface="Arial" charset="0"/>
              <a:buChar char="•"/>
            </a:pPr>
            <a:r>
              <a:rPr lang="ru-RU" sz="24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Усиление гендерно ориентированного компонента в рамках ответа на ВИЧ. 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aseline="0" dirty="0" smtClean="0">
              <a:latin typeface="Arial" charset="0"/>
              <a:ea typeface="Arial" charset="0"/>
              <a:cs typeface="Arial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342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Ожидаемые результаты проекта:</a:t>
            </a:r>
          </a:p>
          <a:p>
            <a:pPr marL="342900" marR="0" lvl="0" indent="-342900" algn="l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2400" b="0" dirty="0" smtClean="0"/>
              <a:t>повышение финансовой эффективности, программной и административной гибкости национальных и местных программ за счет внедрения эффективных схем участия НПО в исполнении госпрограмм;</a:t>
            </a:r>
          </a:p>
          <a:p>
            <a:pPr marL="342900" marR="0" lvl="0" indent="-342900" algn="l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2400" b="0" dirty="0" smtClean="0">
                <a:latin typeface="Arial" charset="0"/>
                <a:ea typeface="Arial" charset="0"/>
                <a:cs typeface="Arial" charset="0"/>
              </a:rPr>
              <a:t>создание необходимых условий и механизмов на национальном уровне для обеспечения значимого участия и влияния сообществ на процедуры закупок, ценообразование и принятие решений;</a:t>
            </a:r>
          </a:p>
          <a:p>
            <a:pPr marL="342900" marR="0" lvl="0" indent="-342900" algn="l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2400" b="0" dirty="0" smtClean="0">
                <a:solidFill>
                  <a:srgbClr val="000000"/>
                </a:solidFill>
              </a:rPr>
              <a:t>повышение конструктивности сотрудничества с активистами сообществ за счет повышения их уровня знаний о принципах и подходах работы национальной программы и внедрения </a:t>
            </a:r>
            <a:r>
              <a:rPr lang="ru-RU" sz="2400" b="0" dirty="0" err="1" smtClean="0">
                <a:solidFill>
                  <a:srgbClr val="000000"/>
                </a:solidFill>
              </a:rPr>
              <a:t>адвокационных</a:t>
            </a:r>
            <a:r>
              <a:rPr lang="ru-RU" sz="2400" b="0" dirty="0" smtClean="0">
                <a:solidFill>
                  <a:srgbClr val="000000"/>
                </a:solidFill>
              </a:rPr>
              <a:t> стратегий, основанных на научно обоснованных подходах к профилактике и лечению.</a:t>
            </a:r>
            <a:endParaRPr kumimoji="0" lang="ru-RU" sz="2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  <a:p>
            <a:pPr marL="342900" marR="0" lvl="0" indent="-342900" algn="l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ru-RU" sz="2400" b="1" dirty="0" smtClean="0"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algn="l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ru-RU" sz="2400" b="0" dirty="0" smtClean="0"/>
          </a:p>
          <a:p>
            <a:pPr marL="342900" indent="-342900">
              <a:buFont typeface="Arial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240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microsoft.com/office/2007/relationships/hdphoto" Target="../media/hdphoto2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8500" b="1"/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 dirty="0"/>
              <a:t>Body Level One</a:t>
            </a:r>
          </a:p>
          <a:p>
            <a:pPr lvl="1">
              <a:defRPr sz="1800"/>
            </a:pPr>
            <a:r>
              <a:rPr sz="2000" dirty="0"/>
              <a:t>Body Level Two</a:t>
            </a:r>
          </a:p>
          <a:p>
            <a:pPr lvl="2">
              <a:defRPr sz="1800"/>
            </a:pPr>
            <a:r>
              <a:rPr sz="2000" dirty="0" smtClean="0"/>
              <a:t>Body </a:t>
            </a:r>
            <a:r>
              <a:rPr sz="2000" dirty="0"/>
              <a:t>Level Three</a:t>
            </a:r>
          </a:p>
          <a:p>
            <a:pPr lvl="3">
              <a:defRPr sz="1800"/>
            </a:pPr>
            <a:r>
              <a:rPr sz="2000" dirty="0"/>
              <a:t>Body Level Four</a:t>
            </a:r>
          </a:p>
          <a:p>
            <a:pPr lvl="4">
              <a:defRPr sz="1800"/>
            </a:pPr>
            <a:r>
              <a:rPr sz="2000" dirty="0"/>
              <a:t>Body Level Five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00" y="-152400"/>
            <a:ext cx="11205182" cy="14254492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679355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00" y="-152400"/>
            <a:ext cx="11205182" cy="14254492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206902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8500" b="1"/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914400" y="4267200"/>
            <a:ext cx="20828000" cy="193480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Body Level One</a:t>
            </a:r>
          </a:p>
          <a:p>
            <a:pPr lvl="1">
              <a:defRPr sz="1800"/>
            </a:pPr>
            <a:r>
              <a:rPr sz="2000"/>
              <a:t>Body Level Two</a:t>
            </a:r>
          </a:p>
          <a:p>
            <a:pPr lvl="2">
              <a:defRPr sz="1800"/>
            </a:pPr>
            <a:r>
              <a:rPr sz="2000"/>
              <a:t>Body Level Three</a:t>
            </a:r>
          </a:p>
          <a:p>
            <a:pPr lvl="3">
              <a:defRPr sz="1800"/>
            </a:pPr>
            <a:r>
              <a:rPr sz="2000"/>
              <a:t>Body Level Four</a:t>
            </a:r>
          </a:p>
          <a:p>
            <a:pPr lvl="4">
              <a:defRPr sz="1800"/>
            </a:pPr>
            <a:r>
              <a:rPr sz="2000"/>
              <a:t>Body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5231643" y="-134768"/>
            <a:ext cx="13021514" cy="13850768"/>
          </a:xfrm>
          <a:prstGeom prst="rect">
            <a:avLst/>
          </a:prstGeom>
          <a:blipFill>
            <a:blip r:embed="rId2">
              <a:duotone>
                <a:prstClr val="black"/>
                <a:srgbClr val="FFFF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4000" b="-1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Title &amp; Subtitle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8500" b="1"/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914400" y="4267200"/>
            <a:ext cx="20828000" cy="193480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Body Level One</a:t>
            </a:r>
          </a:p>
          <a:p>
            <a:pPr lvl="1">
              <a:defRPr sz="1800"/>
            </a:pPr>
            <a:r>
              <a:rPr sz="2000"/>
              <a:t>Body Level Two</a:t>
            </a:r>
          </a:p>
          <a:p>
            <a:pPr lvl="2">
              <a:defRPr sz="1800"/>
            </a:pPr>
            <a:r>
              <a:rPr sz="2000"/>
              <a:t>Body Level Three</a:t>
            </a:r>
          </a:p>
          <a:p>
            <a:pPr lvl="3">
              <a:defRPr sz="1800"/>
            </a:pPr>
            <a:r>
              <a:rPr sz="2000"/>
              <a:t>Body Level Four</a:t>
            </a:r>
          </a:p>
          <a:p>
            <a:pPr lvl="4">
              <a:defRPr sz="1800"/>
            </a:pPr>
            <a:r>
              <a:rPr sz="2000"/>
              <a:t>Body Level Five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-5638800" y="3962400"/>
            <a:ext cx="6731000" cy="6472684"/>
          </a:xfrm>
          <a:prstGeom prst="ellipse">
            <a:avLst/>
          </a:prstGeom>
          <a:noFill/>
          <a:ln w="1905000" cap="flat">
            <a:solidFill>
              <a:srgbClr val="0081C7">
                <a:alpha val="46000"/>
              </a:srgb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-9906000" y="762000"/>
            <a:ext cx="13944600" cy="12494642"/>
          </a:xfrm>
          <a:prstGeom prst="ellipse">
            <a:avLst/>
          </a:prstGeom>
          <a:noFill/>
          <a:ln w="2540000" cap="flat">
            <a:solidFill>
              <a:srgbClr val="FF4A5E">
                <a:alpha val="46000"/>
              </a:srgb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356666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 sz="11200" b="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  <a:lvl2pPr>
              <a:defRPr sz="4400"/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819" y="-309892"/>
            <a:ext cx="11205182" cy="14254492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8500" b="1"/>
              <a:t>Title Text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idx="1"/>
          </p:nvPr>
        </p:nvSpPr>
        <p:spPr>
          <a:xfrm>
            <a:off x="1778000" y="1905000"/>
            <a:ext cx="20828000" cy="193480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 dirty="0"/>
              <a:t>Body Level One</a:t>
            </a:r>
          </a:p>
          <a:p>
            <a:pPr lvl="1">
              <a:defRPr sz="1800"/>
            </a:pPr>
            <a:r>
              <a:rPr sz="2000" dirty="0"/>
              <a:t>Body Level Two</a:t>
            </a:r>
          </a:p>
          <a:p>
            <a:pPr lvl="2">
              <a:defRPr sz="1800"/>
            </a:pPr>
            <a:r>
              <a:rPr sz="2000" dirty="0"/>
              <a:t>Body Level Three</a:t>
            </a:r>
          </a:p>
          <a:p>
            <a:pPr lvl="3">
              <a:defRPr sz="1800"/>
            </a:pPr>
            <a:r>
              <a:rPr sz="2000" dirty="0"/>
              <a:t>Body Level Four</a:t>
            </a:r>
          </a:p>
          <a:p>
            <a:pPr lvl="4">
              <a:defRPr sz="1800"/>
            </a:pPr>
            <a:r>
              <a:rPr sz="2000" dirty="0"/>
              <a:t>Body Level Five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0" y="-538492"/>
            <a:ext cx="11205182" cy="14254492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 7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8500" b="1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2pPr>
            <a:lvl3pPr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3pPr>
            <a:lvl4pPr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4pPr>
            <a:lvl5pPr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Title &amp; Subtitle copy 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8500" b="1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2pPr>
            <a:lvl3pPr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3pPr>
            <a:lvl4pPr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4pPr>
            <a:lvl5pPr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894860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00" y="-152400"/>
            <a:ext cx="11205182" cy="14254492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00" y="-152400"/>
            <a:ext cx="11205182" cy="14254492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235078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778000" y="423416"/>
            <a:ext cx="20828000" cy="193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b="0"/>
            </a:pPr>
            <a:r>
              <a:rPr sz="8500" b="1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778000" y="1649121"/>
            <a:ext cx="20828000" cy="193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2000" dirty="0"/>
              <a:t>Body Level One</a:t>
            </a:r>
          </a:p>
          <a:p>
            <a:pPr lvl="1">
              <a:defRPr sz="1800"/>
            </a:pPr>
            <a:r>
              <a:rPr sz="2000" dirty="0"/>
              <a:t>Body Level Two</a:t>
            </a:r>
          </a:p>
          <a:p>
            <a:pPr lvl="2">
              <a:defRPr sz="1800"/>
            </a:pPr>
            <a:r>
              <a:rPr sz="2000" dirty="0"/>
              <a:t>Body Level Three</a:t>
            </a:r>
          </a:p>
          <a:p>
            <a:pPr lvl="3">
              <a:defRPr sz="1800"/>
            </a:pPr>
            <a:r>
              <a:rPr sz="2000" dirty="0"/>
              <a:t>Body Level Four</a:t>
            </a:r>
          </a:p>
          <a:p>
            <a:pPr lvl="4">
              <a:defRPr sz="1800"/>
            </a:pPr>
            <a:r>
              <a:rPr sz="2000" dirty="0"/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22910896" y="13049250"/>
            <a:ext cx="396749" cy="4064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20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grpSp>
        <p:nvGrpSpPr>
          <p:cNvPr id="15" name="Group 15">
            <a:hlinkClick r:id="" action="ppaction://hlinkshowjump?jump=previousslide"/>
          </p:cNvPr>
          <p:cNvGrpSpPr/>
          <p:nvPr/>
        </p:nvGrpSpPr>
        <p:grpSpPr>
          <a:xfrm>
            <a:off x="22500614" y="13060576"/>
            <a:ext cx="332946" cy="332947"/>
            <a:chOff x="0" y="0"/>
            <a:chExt cx="332945" cy="332945"/>
          </a:xfrm>
        </p:grpSpPr>
        <p:sp>
          <p:nvSpPr>
            <p:cNvPr id="13" name="Shape 13"/>
            <p:cNvSpPr/>
            <p:nvPr/>
          </p:nvSpPr>
          <p:spPr>
            <a:xfrm>
              <a:off x="0" y="0"/>
              <a:ext cx="332946" cy="332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434F5A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83154" y="58768"/>
              <a:ext cx="127105" cy="215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95" y="0"/>
                  </a:moveTo>
                  <a:lnTo>
                    <a:pt x="0" y="10824"/>
                  </a:lnTo>
                  <a:lnTo>
                    <a:pt x="21600" y="21600"/>
                  </a:lnTo>
                  <a:lnTo>
                    <a:pt x="21571" y="16389"/>
                  </a:lnTo>
                  <a:lnTo>
                    <a:pt x="10429" y="10824"/>
                  </a:lnTo>
                  <a:lnTo>
                    <a:pt x="21524" y="5240"/>
                  </a:lnTo>
                  <a:lnTo>
                    <a:pt x="21495" y="0"/>
                  </a:lnTo>
                  <a:close/>
                </a:path>
              </a:pathLst>
            </a:custGeom>
            <a:solidFill>
              <a:srgbClr val="434F5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</p:grpSp>
      <p:grpSp>
        <p:nvGrpSpPr>
          <p:cNvPr id="18" name="Group 18">
            <a:hlinkClick r:id="" action="ppaction://hlinkshowjump?jump=nextslide"/>
          </p:cNvPr>
          <p:cNvGrpSpPr/>
          <p:nvPr/>
        </p:nvGrpSpPr>
        <p:grpSpPr>
          <a:xfrm flipH="1">
            <a:off x="23384981" y="13060576"/>
            <a:ext cx="332947" cy="332947"/>
            <a:chOff x="0" y="0"/>
            <a:chExt cx="332945" cy="332945"/>
          </a:xfrm>
        </p:grpSpPr>
        <p:sp>
          <p:nvSpPr>
            <p:cNvPr id="16" name="Shape 16"/>
            <p:cNvSpPr/>
            <p:nvPr/>
          </p:nvSpPr>
          <p:spPr>
            <a:xfrm>
              <a:off x="0" y="0"/>
              <a:ext cx="332946" cy="332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434F5A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83154" y="58768"/>
              <a:ext cx="127105" cy="215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95" y="0"/>
                  </a:moveTo>
                  <a:lnTo>
                    <a:pt x="0" y="10824"/>
                  </a:lnTo>
                  <a:lnTo>
                    <a:pt x="21600" y="21600"/>
                  </a:lnTo>
                  <a:lnTo>
                    <a:pt x="21571" y="16389"/>
                  </a:lnTo>
                  <a:lnTo>
                    <a:pt x="10429" y="10824"/>
                  </a:lnTo>
                  <a:lnTo>
                    <a:pt x="21524" y="5240"/>
                  </a:lnTo>
                  <a:lnTo>
                    <a:pt x="21495" y="0"/>
                  </a:lnTo>
                  <a:close/>
                </a:path>
              </a:pathLst>
            </a:custGeom>
            <a:solidFill>
              <a:srgbClr val="434F5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</p:grpSp>
      <p:sp>
        <p:nvSpPr>
          <p:cNvPr id="24" name="Shape 24"/>
          <p:cNvSpPr/>
          <p:nvPr/>
        </p:nvSpPr>
        <p:spPr>
          <a:xfrm>
            <a:off x="2767183" y="13263261"/>
            <a:ext cx="102657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1000"/>
            </a:lvl1pPr>
          </a:lstStyle>
          <a:p>
            <a:pPr lvl="0">
              <a:defRPr sz="1800"/>
            </a:pPr>
            <a:endParaRPr sz="1000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819" y="-309892"/>
            <a:ext cx="11205182" cy="14254492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8" r:id="rId4"/>
    <p:sldLayoutId id="2147483654" r:id="rId5"/>
    <p:sldLayoutId id="2147483655" r:id="rId6"/>
    <p:sldLayoutId id="2147483664" r:id="rId7"/>
    <p:sldLayoutId id="2147483659" r:id="rId8"/>
    <p:sldLayoutId id="2147483661" r:id="rId9"/>
    <p:sldLayoutId id="2147483662" r:id="rId10"/>
    <p:sldLayoutId id="2147483663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ctr" defTabSz="825500">
        <a:defRPr sz="8500" b="1">
          <a:latin typeface="Helvetica"/>
          <a:ea typeface="Helvetica"/>
          <a:cs typeface="Helvetica"/>
          <a:sym typeface="Helvetica"/>
        </a:defRPr>
      </a:lvl1pPr>
      <a:lvl2pPr indent="228600" algn="ctr" defTabSz="825500">
        <a:defRPr sz="8500" b="1">
          <a:latin typeface="Helvetica"/>
          <a:ea typeface="Helvetica"/>
          <a:cs typeface="Helvetica"/>
          <a:sym typeface="Helvetica"/>
        </a:defRPr>
      </a:lvl2pPr>
      <a:lvl3pPr indent="457200" algn="ctr" defTabSz="825500">
        <a:defRPr sz="8500" b="1">
          <a:latin typeface="Helvetica"/>
          <a:ea typeface="Helvetica"/>
          <a:cs typeface="Helvetica"/>
          <a:sym typeface="Helvetica"/>
        </a:defRPr>
      </a:lvl3pPr>
      <a:lvl4pPr indent="685800" algn="ctr" defTabSz="825500">
        <a:defRPr sz="8500" b="1">
          <a:latin typeface="Helvetica"/>
          <a:ea typeface="Helvetica"/>
          <a:cs typeface="Helvetica"/>
          <a:sym typeface="Helvetica"/>
        </a:defRPr>
      </a:lvl4pPr>
      <a:lvl5pPr indent="914400" algn="ctr" defTabSz="825500">
        <a:defRPr sz="8500" b="1">
          <a:latin typeface="Helvetica"/>
          <a:ea typeface="Helvetica"/>
          <a:cs typeface="Helvetica"/>
          <a:sym typeface="Helvetica"/>
        </a:defRPr>
      </a:lvl5pPr>
      <a:lvl6pPr indent="1143000" algn="ctr" defTabSz="825500">
        <a:defRPr sz="8500" b="1">
          <a:latin typeface="Helvetica"/>
          <a:ea typeface="Helvetica"/>
          <a:cs typeface="Helvetica"/>
          <a:sym typeface="Helvetica"/>
        </a:defRPr>
      </a:lvl6pPr>
      <a:lvl7pPr indent="1371600" algn="ctr" defTabSz="825500">
        <a:defRPr sz="8500" b="1">
          <a:latin typeface="Helvetica"/>
          <a:ea typeface="Helvetica"/>
          <a:cs typeface="Helvetica"/>
          <a:sym typeface="Helvetica"/>
        </a:defRPr>
      </a:lvl7pPr>
      <a:lvl8pPr indent="1600200" algn="ctr" defTabSz="825500">
        <a:defRPr sz="8500" b="1">
          <a:latin typeface="Helvetica"/>
          <a:ea typeface="Helvetica"/>
          <a:cs typeface="Helvetica"/>
          <a:sym typeface="Helvetica"/>
        </a:defRPr>
      </a:lvl8pPr>
      <a:lvl9pPr indent="1828800" algn="ctr" defTabSz="825500">
        <a:defRPr sz="8500" b="1">
          <a:latin typeface="Helvetica"/>
          <a:ea typeface="Helvetica"/>
          <a:cs typeface="Helvetica"/>
          <a:sym typeface="Helvetica"/>
        </a:defRPr>
      </a:lvl9pPr>
    </p:titleStyle>
    <p:bodyStyle>
      <a:lvl1pPr algn="ctr" defTabSz="825500">
        <a:defRPr sz="2000"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2000"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2000"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2000"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2000"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2000"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2000"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2000"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2000">
          <a:latin typeface="+mn-lt"/>
          <a:ea typeface="+mn-ea"/>
          <a:cs typeface="+mn-cs"/>
          <a:sym typeface="Helvetica Light"/>
        </a:defRPr>
      </a:lvl9pPr>
    </p:bodyStyle>
    <p:otherStyle>
      <a:lvl1pPr algn="ctr" defTabSz="825500">
        <a:defRPr sz="2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2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2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2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2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2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2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2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2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133600"/>
            <a:ext cx="13943587" cy="67505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ru-RU" sz="72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ВИЧ: </a:t>
            </a:r>
            <a:r>
              <a:rPr lang="en-US" sz="7200" b="1" dirty="0" err="1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Устойчивость</a:t>
            </a:r>
            <a:r>
              <a:rPr lang="en-US" sz="72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200" b="1" dirty="0" err="1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услуг</a:t>
            </a:r>
            <a:r>
              <a:rPr lang="en-US" sz="72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200" b="1" dirty="0" err="1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для</a:t>
            </a:r>
            <a:r>
              <a:rPr lang="en-US" sz="72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sz="7200" b="1" dirty="0" smtClean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l" rtl="0" latinLnBrk="1" hangingPunct="0"/>
            <a:r>
              <a:rPr lang="en-US" sz="7200" b="1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ключевых</a:t>
            </a: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200" b="1" dirty="0" err="1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групп</a:t>
            </a:r>
            <a:r>
              <a:rPr lang="en-US" sz="72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200" b="1" dirty="0" err="1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населения</a:t>
            </a:r>
            <a:r>
              <a:rPr lang="en-US" sz="72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sz="7200" b="1" dirty="0" smtClean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l" rtl="0" latinLnBrk="1" hangingPunct="0"/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в </a:t>
            </a:r>
            <a:r>
              <a:rPr lang="en-US" sz="7200" b="1" dirty="0" err="1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Восточной</a:t>
            </a:r>
            <a:r>
              <a:rPr lang="en-US" sz="72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200" b="1" dirty="0" err="1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Европе</a:t>
            </a:r>
            <a:r>
              <a:rPr lang="en-US" sz="72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и </a:t>
            </a:r>
            <a:r>
              <a:rPr lang="en-US" sz="7200" b="1" dirty="0" err="1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Центральной</a:t>
            </a:r>
            <a:r>
              <a:rPr lang="en-US" sz="72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200" b="1" dirty="0" err="1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Ази</a:t>
            </a:r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и</a:t>
            </a:r>
            <a:endParaRPr lang="en-GB" sz="7200" b="1" dirty="0" smtClean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l" rtl="0" latinLnBrk="1" hangingPunct="0"/>
            <a:endParaRPr lang="en-GB" sz="4800" b="1" i="1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l" rtl="0" latinLnBrk="1" hangingPunct="0"/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Мультистрановая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заявка в Глобальный фонд</a:t>
            </a:r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ru-RU" sz="4800" b="1" i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kumimoji="0" lang="ru-RU" sz="4800" b="0" i="0" u="none" strike="noStrike" cap="none" spc="0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</p:txBody>
      </p:sp>
      <p:sp>
        <p:nvSpPr>
          <p:cNvPr id="5" name="Shape 187"/>
          <p:cNvSpPr/>
          <p:nvPr/>
        </p:nvSpPr>
        <p:spPr>
          <a:xfrm>
            <a:off x="990600" y="8598167"/>
            <a:ext cx="11103923" cy="11818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algn="l">
              <a:lnSpc>
                <a:spcPct val="120000"/>
              </a:lnSpc>
              <a:defRPr sz="2000"/>
            </a:lvl1pPr>
          </a:lstStyle>
          <a:p>
            <a:r>
              <a:rPr lang="ru-RU" sz="320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от </a:t>
            </a:r>
            <a:r>
              <a:rPr lang="ru-RU" sz="32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Регионального </a:t>
            </a:r>
            <a:r>
              <a:rPr lang="ru-RU" sz="320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консорциума сетей сообществ (РКСС)</a:t>
            </a:r>
          </a:p>
          <a:p>
            <a:r>
              <a:rPr lang="ru-RU" sz="320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ЕАСВ, </a:t>
            </a:r>
            <a:r>
              <a:rPr lang="ru-RU" sz="32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ЕЖСС, ЕКОМ</a:t>
            </a:r>
            <a:r>
              <a:rPr lang="ru-RU" sz="320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, ЕСЛУН, </a:t>
            </a:r>
            <a:r>
              <a:rPr lang="en-US" sz="320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SWAN</a:t>
            </a:r>
            <a:endParaRPr lang="ru-RU" sz="3200" dirty="0">
              <a:solidFill>
                <a:schemeClr val="accent4">
                  <a:lumMod val="90000"/>
                  <a:lumOff val="1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hape 188"/>
          <p:cNvSpPr/>
          <p:nvPr/>
        </p:nvSpPr>
        <p:spPr>
          <a:xfrm>
            <a:off x="1113003" y="8263296"/>
            <a:ext cx="10434331" cy="0"/>
          </a:xfrm>
          <a:prstGeom prst="line">
            <a:avLst/>
          </a:prstGeom>
          <a:noFill/>
          <a:ln w="50800" cap="rnd">
            <a:solidFill>
              <a:srgbClr val="9CA3A8"/>
            </a:solidFill>
            <a:custDash>
              <a:ds d="100000" sp="200000"/>
            </a:custDash>
            <a:round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14350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1" name="Group 2721"/>
          <p:cNvGrpSpPr/>
          <p:nvPr/>
        </p:nvGrpSpPr>
        <p:grpSpPr>
          <a:xfrm>
            <a:off x="6274637" y="5552638"/>
            <a:ext cx="3066783" cy="3066782"/>
            <a:chOff x="0" y="0"/>
            <a:chExt cx="3066781" cy="3066781"/>
          </a:xfrm>
        </p:grpSpPr>
        <p:sp>
          <p:nvSpPr>
            <p:cNvPr id="2718" name="Shape 2718"/>
            <p:cNvSpPr/>
            <p:nvPr/>
          </p:nvSpPr>
          <p:spPr>
            <a:xfrm>
              <a:off x="0" y="0"/>
              <a:ext cx="3066781" cy="3066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719" name="Shape 2719"/>
            <p:cNvSpPr/>
            <p:nvPr/>
          </p:nvSpPr>
          <p:spPr>
            <a:xfrm>
              <a:off x="276686" y="276686"/>
              <a:ext cx="2513408" cy="2513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2726" name="Group 2726"/>
          <p:cNvGrpSpPr/>
          <p:nvPr/>
        </p:nvGrpSpPr>
        <p:grpSpPr>
          <a:xfrm>
            <a:off x="6274637" y="879918"/>
            <a:ext cx="3066783" cy="3066782"/>
            <a:chOff x="0" y="0"/>
            <a:chExt cx="3066781" cy="3066781"/>
          </a:xfrm>
        </p:grpSpPr>
        <p:sp>
          <p:nvSpPr>
            <p:cNvPr id="2723" name="Shape 2723"/>
            <p:cNvSpPr/>
            <p:nvPr/>
          </p:nvSpPr>
          <p:spPr>
            <a:xfrm>
              <a:off x="0" y="0"/>
              <a:ext cx="3066781" cy="3066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724" name="Shape 2724"/>
            <p:cNvSpPr/>
            <p:nvPr/>
          </p:nvSpPr>
          <p:spPr>
            <a:xfrm>
              <a:off x="276686" y="276686"/>
              <a:ext cx="2513408" cy="2513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727" name="Shape 2727"/>
          <p:cNvSpPr/>
          <p:nvPr/>
        </p:nvSpPr>
        <p:spPr>
          <a:xfrm flipV="1">
            <a:off x="7808027" y="-1371600"/>
            <a:ext cx="1" cy="2141011"/>
          </a:xfrm>
          <a:prstGeom prst="line">
            <a:avLst/>
          </a:prstGeom>
          <a:ln w="50800">
            <a:solidFill>
              <a:srgbClr val="69727B"/>
            </a:solidFill>
            <a:miter lim="400000"/>
            <a:headEnd type="oval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728" name="Shape 2728"/>
          <p:cNvSpPr/>
          <p:nvPr/>
        </p:nvSpPr>
        <p:spPr>
          <a:xfrm>
            <a:off x="188028" y="1272849"/>
            <a:ext cx="5758788" cy="2537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r">
              <a:lnSpc>
                <a:spcPct val="120000"/>
              </a:lnSpc>
              <a:defRPr sz="1800"/>
            </a:pPr>
            <a:r>
              <a:rPr lang="ru-RU" sz="2800" b="1" dirty="0">
                <a:latin typeface="Arial" charset="0"/>
                <a:ea typeface="Arial" charset="0"/>
                <a:cs typeface="Arial" charset="0"/>
              </a:rPr>
              <a:t>У</a:t>
            </a:r>
            <a:r>
              <a:rPr lang="ru-RU" sz="2800" b="1" dirty="0" smtClean="0">
                <a:latin typeface="Arial" charset="0"/>
                <a:ea typeface="Arial" charset="0"/>
                <a:cs typeface="Arial" charset="0"/>
              </a:rPr>
              <a:t>лучшение </a:t>
            </a:r>
            <a:r>
              <a:rPr lang="ru-RU" sz="2800" b="1" dirty="0">
                <a:latin typeface="Arial" charset="0"/>
                <a:ea typeface="Arial" charset="0"/>
                <a:cs typeface="Arial" charset="0"/>
              </a:rPr>
              <a:t>качества предоставляемых услуг для ключевых групп в контексте ВИЧ за счет мониторинга силами </a:t>
            </a:r>
            <a:r>
              <a:rPr lang="ru-RU" sz="2800" b="1" dirty="0" smtClean="0">
                <a:latin typeface="Arial" charset="0"/>
                <a:ea typeface="Arial" charset="0"/>
                <a:cs typeface="Arial" charset="0"/>
              </a:rPr>
              <a:t>сообществ.</a:t>
            </a:r>
            <a:endParaRPr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29" name="Shape 2729"/>
          <p:cNvSpPr/>
          <p:nvPr/>
        </p:nvSpPr>
        <p:spPr>
          <a:xfrm flipV="1">
            <a:off x="7808027" y="4021947"/>
            <a:ext cx="1" cy="1569352"/>
          </a:xfrm>
          <a:prstGeom prst="line">
            <a:avLst/>
          </a:prstGeom>
          <a:ln w="50800">
            <a:solidFill>
              <a:srgbClr val="69727B"/>
            </a:solidFill>
            <a:miter lim="400000"/>
            <a:headEnd type="oval"/>
            <a:tailEnd type="oval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30" name="Shape 2730"/>
          <p:cNvSpPr/>
          <p:nvPr/>
        </p:nvSpPr>
        <p:spPr>
          <a:xfrm>
            <a:off x="9630971" y="6075655"/>
            <a:ext cx="6391102" cy="2068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l">
              <a:lnSpc>
                <a:spcPct val="120000"/>
              </a:lnSpc>
              <a:defRPr sz="1800"/>
            </a:pPr>
            <a:r>
              <a:rPr lang="ru-RU" sz="2800" b="1" dirty="0">
                <a:latin typeface="Arial" charset="0"/>
                <a:ea typeface="Arial" charset="0"/>
                <a:cs typeface="Arial" charset="0"/>
              </a:rPr>
              <a:t>С</a:t>
            </a:r>
            <a:r>
              <a:rPr lang="ru-RU" sz="2800" b="1" dirty="0" smtClean="0">
                <a:latin typeface="Arial" charset="0"/>
                <a:ea typeface="Arial" charset="0"/>
                <a:cs typeface="Arial" charset="0"/>
              </a:rPr>
              <a:t>нижение/элиминация </a:t>
            </a:r>
            <a:r>
              <a:rPr lang="ru-RU" sz="2800" b="1" dirty="0">
                <a:latin typeface="Arial" charset="0"/>
                <a:ea typeface="Arial" charset="0"/>
                <a:cs typeface="Arial" charset="0"/>
              </a:rPr>
              <a:t>существующих правовых барьеров в доступе к лечению и профилактике в </a:t>
            </a:r>
            <a:r>
              <a:rPr lang="ru-RU" sz="2800" b="1" dirty="0" smtClean="0">
                <a:latin typeface="Arial" charset="0"/>
                <a:ea typeface="Arial" charset="0"/>
                <a:cs typeface="Arial" charset="0"/>
              </a:rPr>
              <a:t>странах.</a:t>
            </a:r>
            <a:endParaRPr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31" name="Shape 2731"/>
          <p:cNvSpPr/>
          <p:nvPr/>
        </p:nvSpPr>
        <p:spPr>
          <a:xfrm flipV="1">
            <a:off x="7808027" y="8557997"/>
            <a:ext cx="1" cy="1592114"/>
          </a:xfrm>
          <a:prstGeom prst="line">
            <a:avLst/>
          </a:prstGeom>
          <a:ln w="50800">
            <a:solidFill>
              <a:srgbClr val="69727B"/>
            </a:solidFill>
            <a:miter lim="400000"/>
            <a:tailEnd type="oval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4" name="Group 2721"/>
          <p:cNvGrpSpPr/>
          <p:nvPr/>
        </p:nvGrpSpPr>
        <p:grpSpPr>
          <a:xfrm>
            <a:off x="6274637" y="10222389"/>
            <a:ext cx="3066783" cy="3066782"/>
            <a:chOff x="0" y="0"/>
            <a:chExt cx="3066781" cy="3066781"/>
          </a:xfrm>
        </p:grpSpPr>
        <p:sp>
          <p:nvSpPr>
            <p:cNvPr id="15" name="Shape 2718"/>
            <p:cNvSpPr/>
            <p:nvPr/>
          </p:nvSpPr>
          <p:spPr>
            <a:xfrm>
              <a:off x="0" y="0"/>
              <a:ext cx="3066781" cy="3066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" name="Shape 2719"/>
            <p:cNvSpPr/>
            <p:nvPr/>
          </p:nvSpPr>
          <p:spPr>
            <a:xfrm>
              <a:off x="276686" y="276686"/>
              <a:ext cx="2513408" cy="2513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93289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7" name="Shape 2730"/>
          <p:cNvSpPr/>
          <p:nvPr/>
        </p:nvSpPr>
        <p:spPr>
          <a:xfrm>
            <a:off x="42659" y="9900898"/>
            <a:ext cx="6391102" cy="3571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r">
              <a:lnSpc>
                <a:spcPct val="120000"/>
              </a:lnSpc>
              <a:defRPr sz="1800"/>
            </a:pPr>
            <a:r>
              <a:rPr lang="ru-RU" sz="2800" b="1" dirty="0">
                <a:latin typeface="Arial" charset="0"/>
                <a:ea typeface="Arial" charset="0"/>
                <a:cs typeface="Arial" charset="0"/>
              </a:rPr>
              <a:t>Р</a:t>
            </a:r>
            <a:r>
              <a:rPr lang="ru-RU" sz="2800" b="1" dirty="0" smtClean="0">
                <a:latin typeface="Arial" charset="0"/>
                <a:ea typeface="Arial" charset="0"/>
                <a:cs typeface="Arial" charset="0"/>
              </a:rPr>
              <a:t>азработка </a:t>
            </a:r>
            <a:r>
              <a:rPr lang="ru-RU" sz="2800" b="1" dirty="0">
                <a:latin typeface="Arial" charset="0"/>
                <a:ea typeface="Arial" charset="0"/>
                <a:cs typeface="Arial" charset="0"/>
              </a:rPr>
              <a:t>стандартных просчитанных пакетов услуг для ключевых групп, учитывающих национальные эпидемиологические ситуации и их адаптации в рамках национальных </a:t>
            </a:r>
            <a:r>
              <a:rPr lang="ru-RU" sz="2800" b="1" dirty="0" smtClean="0">
                <a:latin typeface="Arial" charset="0"/>
                <a:ea typeface="Arial" charset="0"/>
                <a:cs typeface="Arial" charset="0"/>
              </a:rPr>
              <a:t>программ/стратегий.</a:t>
            </a:r>
            <a:endParaRPr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39200" y="451901"/>
            <a:ext cx="10990189" cy="11798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7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Ожидаемые</a:t>
            </a:r>
            <a:r>
              <a:rPr kumimoji="0" lang="ru-RU" sz="7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 результаты</a:t>
            </a:r>
            <a:endParaRPr kumimoji="0" lang="ru-RU" sz="7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384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9" name="Shape 2389"/>
          <p:cNvSpPr>
            <a:spLocks noGrp="1"/>
          </p:cNvSpPr>
          <p:nvPr>
            <p:ph type="sldNum" sz="quarter" idx="4294967295"/>
          </p:nvPr>
        </p:nvSpPr>
        <p:spPr>
          <a:xfrm>
            <a:off x="23987125" y="13049250"/>
            <a:ext cx="396875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000"/>
              <a:t>11</a:t>
            </a:fld>
            <a:endParaRPr sz="2000"/>
          </a:p>
        </p:txBody>
      </p:sp>
      <p:sp>
        <p:nvSpPr>
          <p:cNvPr id="2387" name="Shape 2387"/>
          <p:cNvSpPr>
            <a:spLocks noGrp="1"/>
          </p:cNvSpPr>
          <p:nvPr>
            <p:ph type="title" idx="4294967295"/>
          </p:nvPr>
        </p:nvSpPr>
        <p:spPr>
          <a:xfrm>
            <a:off x="609600" y="423863"/>
            <a:ext cx="20218400" cy="193357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>
              <a:defRPr sz="1800" b="0"/>
            </a:pPr>
            <a:r>
              <a:rPr lang="ru-RU" sz="8500" b="1" dirty="0" smtClean="0">
                <a:latin typeface="Arial" charset="0"/>
                <a:ea typeface="Arial" charset="0"/>
                <a:cs typeface="Arial" charset="0"/>
              </a:rPr>
              <a:t>Расширенный список стран заявки</a:t>
            </a:r>
            <a:endParaRPr sz="8500" b="1" dirty="0">
              <a:solidFill>
                <a:srgbClr val="C7CBC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93" name="Shape 2493"/>
          <p:cNvSpPr/>
          <p:nvPr/>
        </p:nvSpPr>
        <p:spPr>
          <a:xfrm>
            <a:off x="1828800" y="1828800"/>
            <a:ext cx="8382000" cy="81534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Азербайджан</a:t>
            </a: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Армения</a:t>
            </a: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Беларусь</a:t>
            </a: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Грузия</a:t>
            </a: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Казахстан</a:t>
            </a: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Кыргызстан</a:t>
            </a: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Молдова</a:t>
            </a: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Россия</a:t>
            </a: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Таджикистан</a:t>
            </a: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У</a:t>
            </a: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збекистан</a:t>
            </a:r>
            <a:endParaRPr lang="ru-RU" sz="6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ru-RU" sz="6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1282492"/>
            <a:ext cx="24002999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4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Заявка Консорциума</a:t>
            </a:r>
            <a:r>
              <a:rPr kumimoji="0" lang="ru-RU" sz="4400" b="0" i="1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 находится на рассмотрении СКК всех стран расширенного списка, на данный момент заявка уже поддержана СКК Республики Кыргызстан.</a:t>
            </a:r>
            <a:endParaRPr kumimoji="0" lang="ru-RU" sz="4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47091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9" name="Shape 2389"/>
          <p:cNvSpPr>
            <a:spLocks noGrp="1"/>
          </p:cNvSpPr>
          <p:nvPr>
            <p:ph type="sldNum" sz="quarter" idx="4294967295"/>
          </p:nvPr>
        </p:nvSpPr>
        <p:spPr>
          <a:xfrm>
            <a:off x="23987125" y="13049250"/>
            <a:ext cx="396875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000"/>
              <a:t>12</a:t>
            </a:fld>
            <a:endParaRPr sz="2000"/>
          </a:p>
        </p:txBody>
      </p:sp>
      <p:sp>
        <p:nvSpPr>
          <p:cNvPr id="2387" name="Shape 2387"/>
          <p:cNvSpPr>
            <a:spLocks noGrp="1"/>
          </p:cNvSpPr>
          <p:nvPr>
            <p:ph type="title" idx="4294967295"/>
          </p:nvPr>
        </p:nvSpPr>
        <p:spPr>
          <a:xfrm>
            <a:off x="609600" y="423863"/>
            <a:ext cx="20218400" cy="193357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algn="l">
              <a:lnSpc>
                <a:spcPts val="8000"/>
              </a:lnSpc>
              <a:defRPr sz="1800" b="0"/>
            </a:pPr>
            <a:r>
              <a:rPr lang="ru-RU" sz="8000" dirty="0">
                <a:latin typeface="Arial" charset="0"/>
                <a:ea typeface="Arial" charset="0"/>
                <a:cs typeface="Arial" charset="0"/>
              </a:rPr>
              <a:t>Конкурс заявок от национальных консорциумов</a:t>
            </a:r>
            <a:endParaRPr sz="8500" b="1" dirty="0">
              <a:solidFill>
                <a:srgbClr val="C7CBC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264224"/>
            <a:ext cx="13258800" cy="502701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ru-RU" sz="4000" dirty="0">
                <a:latin typeface="Arial" charset="0"/>
                <a:ea typeface="Arial" charset="0"/>
                <a:cs typeface="Arial" charset="0"/>
              </a:rPr>
              <a:t>Конкурс заявок от национальных консорциумов организаций из десяти стран и определение итогового списка из пяти стран реализации проекта </a:t>
            </a:r>
          </a:p>
          <a:p>
            <a:pPr algn="l"/>
            <a:endParaRPr lang="ru-RU" sz="4000" dirty="0">
              <a:latin typeface="Arial" charset="0"/>
              <a:ea typeface="Arial" charset="0"/>
              <a:cs typeface="Arial" charset="0"/>
            </a:endParaRPr>
          </a:p>
          <a:p>
            <a:pPr algn="l"/>
            <a:r>
              <a:rPr lang="ru-RU" sz="4000" dirty="0">
                <a:latin typeface="Arial" charset="0"/>
                <a:ea typeface="Arial" charset="0"/>
                <a:cs typeface="Arial" charset="0"/>
              </a:rPr>
              <a:t>- на этапе согласования гранта между Региональным консорциумом и Глобальным фондом, </a:t>
            </a:r>
            <a:r>
              <a:rPr lang="ru-RU" sz="4000" b="1" dirty="0">
                <a:latin typeface="Arial" charset="0"/>
                <a:ea typeface="Arial" charset="0"/>
                <a:cs typeface="Arial" charset="0"/>
              </a:rPr>
              <a:t>в случае, если группа технической оценки ГФ одобрит заявку Консорциума.</a:t>
            </a:r>
          </a:p>
        </p:txBody>
      </p:sp>
      <p:sp>
        <p:nvSpPr>
          <p:cNvPr id="6" name="Rectangle 5"/>
          <p:cNvSpPr/>
          <p:nvPr/>
        </p:nvSpPr>
        <p:spPr>
          <a:xfrm>
            <a:off x="12039600" y="10134600"/>
            <a:ext cx="228600" cy="22860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2743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56000" y="5105400"/>
            <a:ext cx="20828000" cy="1935163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Спасибо!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5798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Shape 2592"/>
          <p:cNvSpPr/>
          <p:nvPr/>
        </p:nvSpPr>
        <p:spPr>
          <a:xfrm>
            <a:off x="4366028" y="4394851"/>
            <a:ext cx="3522994" cy="1"/>
          </a:xfrm>
          <a:prstGeom prst="line">
            <a:avLst/>
          </a:prstGeom>
          <a:ln w="152400">
            <a:solidFill>
              <a:schemeClr val="accent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93" name="Shape 2593"/>
          <p:cNvSpPr/>
          <p:nvPr/>
        </p:nvSpPr>
        <p:spPr>
          <a:xfrm>
            <a:off x="9517932" y="4394851"/>
            <a:ext cx="3472194" cy="1"/>
          </a:xfrm>
          <a:prstGeom prst="line">
            <a:avLst/>
          </a:prstGeom>
          <a:ln w="152400">
            <a:solidFill>
              <a:schemeClr val="accent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94" name="Shape 2594"/>
          <p:cNvSpPr/>
          <p:nvPr/>
        </p:nvSpPr>
        <p:spPr>
          <a:xfrm>
            <a:off x="14669837" y="4394851"/>
            <a:ext cx="3522993" cy="1"/>
          </a:xfrm>
          <a:prstGeom prst="line">
            <a:avLst/>
          </a:prstGeom>
          <a:ln w="1524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95" name="Shape 2595"/>
          <p:cNvSpPr/>
          <p:nvPr/>
        </p:nvSpPr>
        <p:spPr>
          <a:xfrm>
            <a:off x="4366028" y="8989708"/>
            <a:ext cx="3522994" cy="1"/>
          </a:xfrm>
          <a:prstGeom prst="line">
            <a:avLst/>
          </a:prstGeom>
          <a:ln w="152400">
            <a:solidFill>
              <a:schemeClr val="accent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96" name="Shape 2596"/>
          <p:cNvSpPr/>
          <p:nvPr/>
        </p:nvSpPr>
        <p:spPr>
          <a:xfrm>
            <a:off x="9517932" y="8989708"/>
            <a:ext cx="3472194" cy="1"/>
          </a:xfrm>
          <a:prstGeom prst="line">
            <a:avLst/>
          </a:prstGeom>
          <a:ln w="1524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97" name="Shape 2597"/>
          <p:cNvSpPr/>
          <p:nvPr/>
        </p:nvSpPr>
        <p:spPr>
          <a:xfrm>
            <a:off x="14669837" y="8989708"/>
            <a:ext cx="3522993" cy="1"/>
          </a:xfrm>
          <a:prstGeom prst="line">
            <a:avLst/>
          </a:prstGeom>
          <a:ln w="152400">
            <a:solidFill>
              <a:schemeClr val="accent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601" name="Group 2601"/>
          <p:cNvGrpSpPr/>
          <p:nvPr/>
        </p:nvGrpSpPr>
        <p:grpSpPr>
          <a:xfrm>
            <a:off x="19821742" y="4318651"/>
            <a:ext cx="3134016" cy="4747259"/>
            <a:chOff x="0" y="0"/>
            <a:chExt cx="3134015" cy="4747257"/>
          </a:xfrm>
        </p:grpSpPr>
        <p:sp>
          <p:nvSpPr>
            <p:cNvPr id="2598" name="Shape 2598"/>
            <p:cNvSpPr/>
            <p:nvPr/>
          </p:nvSpPr>
          <p:spPr>
            <a:xfrm flipV="1">
              <a:off x="0" y="76199"/>
              <a:ext cx="3134016" cy="1"/>
            </a:xfrm>
            <a:prstGeom prst="line">
              <a:avLst/>
            </a:prstGeom>
            <a:noFill/>
            <a:ln w="1524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599" name="Shape 2599"/>
            <p:cNvSpPr/>
            <p:nvPr/>
          </p:nvSpPr>
          <p:spPr>
            <a:xfrm flipH="1">
              <a:off x="3057814" y="0"/>
              <a:ext cx="1" cy="4747258"/>
            </a:xfrm>
            <a:prstGeom prst="line">
              <a:avLst/>
            </a:prstGeom>
            <a:noFill/>
            <a:ln w="1524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600" name="Shape 2600"/>
            <p:cNvSpPr/>
            <p:nvPr/>
          </p:nvSpPr>
          <p:spPr>
            <a:xfrm flipV="1">
              <a:off x="0" y="4671056"/>
              <a:ext cx="3134016" cy="1"/>
            </a:xfrm>
            <a:prstGeom prst="line">
              <a:avLst/>
            </a:prstGeom>
            <a:noFill/>
            <a:ln w="1524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2604" name="Group 2604"/>
          <p:cNvGrpSpPr/>
          <p:nvPr/>
        </p:nvGrpSpPr>
        <p:grpSpPr>
          <a:xfrm>
            <a:off x="1324594" y="-276207"/>
            <a:ext cx="1412523" cy="4747259"/>
            <a:chOff x="0" y="0"/>
            <a:chExt cx="1412522" cy="4747257"/>
          </a:xfrm>
        </p:grpSpPr>
        <p:sp>
          <p:nvSpPr>
            <p:cNvPr id="2602" name="Shape 2602"/>
            <p:cNvSpPr/>
            <p:nvPr/>
          </p:nvSpPr>
          <p:spPr>
            <a:xfrm>
              <a:off x="0" y="4671057"/>
              <a:ext cx="1412523" cy="1"/>
            </a:xfrm>
            <a:prstGeom prst="line">
              <a:avLst/>
            </a:prstGeom>
            <a:noFill/>
            <a:ln w="152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2603" name="Shape 2603"/>
            <p:cNvSpPr/>
            <p:nvPr/>
          </p:nvSpPr>
          <p:spPr>
            <a:xfrm flipH="1">
              <a:off x="76199" y="0"/>
              <a:ext cx="2" cy="4747258"/>
            </a:xfrm>
            <a:prstGeom prst="line">
              <a:avLst/>
            </a:prstGeom>
            <a:noFill/>
            <a:ln w="152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</p:grpSp>
      <p:sp>
        <p:nvSpPr>
          <p:cNvPr id="2605" name="Shape 26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 b="0"/>
            </a:pPr>
            <a:r>
              <a:rPr lang="ru-RU" sz="8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</a:rPr>
              <a:t>Конкурс</a:t>
            </a:r>
            <a:r>
              <a:rPr sz="8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8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</a:rPr>
              <a:t>Мультистрановых</a:t>
            </a:r>
            <a:r>
              <a:rPr lang="ru-RU" sz="8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</a:rPr>
              <a:t> грантов ГФ</a:t>
            </a:r>
            <a:endParaRPr sz="8500" b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07" name="Shape 2607"/>
          <p:cNvSpPr>
            <a:spLocks noGrp="1"/>
          </p:cNvSpPr>
          <p:nvPr>
            <p:ph type="sldNum" sz="quarter" idx="4294967295"/>
          </p:nvPr>
        </p:nvSpPr>
        <p:spPr>
          <a:xfrm>
            <a:off x="23987125" y="13049250"/>
            <a:ext cx="396875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000"/>
              <a:t>2</a:t>
            </a:fld>
            <a:endParaRPr sz="2000"/>
          </a:p>
        </p:txBody>
      </p:sp>
      <p:sp>
        <p:nvSpPr>
          <p:cNvPr id="2608" name="Shape 2608"/>
          <p:cNvSpPr/>
          <p:nvPr/>
        </p:nvSpPr>
        <p:spPr>
          <a:xfrm>
            <a:off x="2683162" y="5462758"/>
            <a:ext cx="4107821" cy="1957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lnSpc>
                <a:spcPct val="120000"/>
              </a:lnSpc>
              <a:defRPr sz="1800"/>
            </a:pPr>
            <a:r>
              <a:rPr lang="ru-RU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  <a:sym typeface="Helvetica"/>
              </a:rPr>
              <a:t>20 декабря 2017</a:t>
            </a:r>
            <a:endParaRPr sz="3600" b="1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  <a:sym typeface="Helvetica"/>
            </a:endParaRPr>
          </a:p>
          <a:p>
            <a:pPr algn="l"/>
            <a:r>
              <a:rPr lang="ru-RU" sz="2800" dirty="0">
                <a:latin typeface="Arial" charset="0"/>
                <a:ea typeface="Arial" charset="0"/>
                <a:cs typeface="Arial" charset="0"/>
              </a:rPr>
              <a:t>объявлен конкурс </a:t>
            </a:r>
            <a:r>
              <a:rPr lang="ru-RU" sz="2800" dirty="0" err="1">
                <a:latin typeface="Arial" charset="0"/>
                <a:ea typeface="Arial" charset="0"/>
                <a:cs typeface="Arial" charset="0"/>
              </a:rPr>
              <a:t>мультистрановых</a:t>
            </a:r>
            <a:r>
              <a:rPr lang="ru-RU" sz="2800" dirty="0">
                <a:latin typeface="Arial" charset="0"/>
                <a:ea typeface="Arial" charset="0"/>
                <a:cs typeface="Arial" charset="0"/>
              </a:rPr>
              <a:t> грантов ГФ</a:t>
            </a:r>
          </a:p>
        </p:txBody>
      </p:sp>
      <p:sp>
        <p:nvSpPr>
          <p:cNvPr id="2609" name="Shape 2609"/>
          <p:cNvSpPr/>
          <p:nvPr/>
        </p:nvSpPr>
        <p:spPr>
          <a:xfrm>
            <a:off x="7835066" y="5462758"/>
            <a:ext cx="4107821" cy="1134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lnSpc>
                <a:spcPct val="120000"/>
              </a:lnSpc>
              <a:defRPr sz="1800"/>
            </a:pPr>
            <a:r>
              <a:rPr lang="ru-RU" sz="3600" b="1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  <a:sym typeface="Helvetica"/>
              </a:rPr>
              <a:t>30 апреля 2018</a:t>
            </a:r>
            <a:endParaRPr sz="3600" b="1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  <a:sym typeface="Helvetica"/>
            </a:endParaRPr>
          </a:p>
          <a:p>
            <a:pPr lvl="0" algn="l">
              <a:lnSpc>
                <a:spcPct val="120000"/>
              </a:lnSpc>
              <a:defRPr sz="1800"/>
            </a:pPr>
            <a:r>
              <a:rPr lang="ru-RU" sz="2800" dirty="0" smtClean="0">
                <a:latin typeface="Arial" charset="0"/>
                <a:ea typeface="Arial" charset="0"/>
                <a:cs typeface="Arial" charset="0"/>
              </a:rPr>
              <a:t>Срок подачи заявок</a:t>
            </a:r>
            <a:endParaRPr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10" name="Shape 2610"/>
          <p:cNvSpPr/>
          <p:nvPr/>
        </p:nvSpPr>
        <p:spPr>
          <a:xfrm>
            <a:off x="12986970" y="5462758"/>
            <a:ext cx="4107821" cy="2388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lnSpc>
                <a:spcPct val="120000"/>
              </a:lnSpc>
              <a:defRPr sz="1800"/>
            </a:pPr>
            <a:r>
              <a:rPr lang="ru-RU" sz="3600" b="1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  <a:sym typeface="Helvetica"/>
              </a:rPr>
              <a:t>13.000.000 </a:t>
            </a:r>
            <a:r>
              <a:rPr lang="en-GB" sz="3600" b="1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  <a:sym typeface="Helvetica"/>
              </a:rPr>
              <a:t>USD</a:t>
            </a:r>
            <a:endParaRPr sz="3600" b="1" dirty="0">
              <a:solidFill>
                <a:schemeClr val="accent3"/>
              </a:solidFill>
              <a:latin typeface="Arial" charset="0"/>
              <a:ea typeface="Arial" charset="0"/>
              <a:cs typeface="Arial" charset="0"/>
              <a:sym typeface="Helvetica"/>
            </a:endParaRPr>
          </a:p>
          <a:p>
            <a:pPr algn="l"/>
            <a:r>
              <a:rPr lang="ru-RU" sz="2800" dirty="0">
                <a:latin typeface="Arial" charset="0"/>
                <a:ea typeface="Arial" charset="0"/>
                <a:cs typeface="Arial" charset="0"/>
              </a:rPr>
              <a:t>Объем выделяемого финансирования на регион ВЕЦА по теме ВИЧ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11" name="Shape 2611"/>
          <p:cNvSpPr/>
          <p:nvPr/>
        </p:nvSpPr>
        <p:spPr>
          <a:xfrm>
            <a:off x="18138875" y="5462758"/>
            <a:ext cx="4107821" cy="1095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lnSpc>
                <a:spcPct val="120000"/>
              </a:lnSpc>
              <a:defRPr sz="1800"/>
            </a:pPr>
            <a:r>
              <a:rPr lang="en-GB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  <a:sym typeface="Helvetica"/>
              </a:rPr>
              <a:t>1-2 </a:t>
            </a:r>
            <a:endParaRPr sz="3600" b="1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  <a:sym typeface="Helvetica"/>
            </a:endParaRPr>
          </a:p>
          <a:p>
            <a:pPr algn="l"/>
            <a:r>
              <a:rPr lang="ru-RU" sz="2800" dirty="0">
                <a:latin typeface="Arial" charset="0"/>
                <a:ea typeface="Arial" charset="0"/>
                <a:cs typeface="Arial" charset="0"/>
              </a:rPr>
              <a:t>Количество </a:t>
            </a:r>
            <a:r>
              <a:rPr lang="ru-RU" sz="2800" dirty="0" smtClean="0">
                <a:latin typeface="Arial" charset="0"/>
                <a:ea typeface="Arial" charset="0"/>
                <a:cs typeface="Arial" charset="0"/>
              </a:rPr>
              <a:t>грантов</a:t>
            </a:r>
            <a:endParaRPr lang="en-GB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12" name="Shape 2612"/>
          <p:cNvSpPr/>
          <p:nvPr/>
        </p:nvSpPr>
        <p:spPr>
          <a:xfrm>
            <a:off x="2683162" y="10070633"/>
            <a:ext cx="4107821" cy="1134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lnSpc>
                <a:spcPct val="120000"/>
              </a:lnSpc>
              <a:defRPr sz="1800"/>
            </a:pPr>
            <a:r>
              <a:rPr lang="en-GB" sz="3600" b="1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  <a:sym typeface="Helvetica"/>
              </a:rPr>
              <a:t>2019-2021</a:t>
            </a:r>
            <a:endParaRPr sz="3600" b="1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  <a:sym typeface="Helvetica"/>
            </a:endParaRPr>
          </a:p>
          <a:p>
            <a:pPr lvl="0" algn="l">
              <a:lnSpc>
                <a:spcPct val="120000"/>
              </a:lnSpc>
              <a:defRPr sz="1800"/>
            </a:pPr>
            <a:r>
              <a:rPr lang="ru-RU" sz="2800" dirty="0" smtClean="0">
                <a:latin typeface="Arial" charset="0"/>
                <a:ea typeface="Arial" charset="0"/>
                <a:cs typeface="Arial" charset="0"/>
              </a:rPr>
              <a:t>срок реализации гранта</a:t>
            </a:r>
            <a:endParaRPr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13" name="Shape 2613"/>
          <p:cNvSpPr/>
          <p:nvPr/>
        </p:nvSpPr>
        <p:spPr>
          <a:xfrm>
            <a:off x="7835066" y="10070633"/>
            <a:ext cx="4107821" cy="3571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lnSpc>
                <a:spcPct val="120000"/>
              </a:lnSpc>
              <a:defRPr sz="1800"/>
            </a:pPr>
            <a:r>
              <a:rPr lang="ru-RU" sz="2800" dirty="0">
                <a:latin typeface="Arial" charset="0"/>
                <a:ea typeface="Arial" charset="0"/>
                <a:cs typeface="Arial" charset="0"/>
              </a:rPr>
              <a:t>Большинство стран-участниц проекта должны соответствовать критериям Глобального фонда для финансирования</a:t>
            </a:r>
          </a:p>
        </p:txBody>
      </p:sp>
      <p:sp>
        <p:nvSpPr>
          <p:cNvPr id="2614" name="Shape 2614"/>
          <p:cNvSpPr/>
          <p:nvPr/>
        </p:nvSpPr>
        <p:spPr>
          <a:xfrm>
            <a:off x="12986970" y="10070633"/>
            <a:ext cx="4107821" cy="1698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lnSpc>
                <a:spcPct val="120000"/>
              </a:lnSpc>
              <a:defRPr sz="1800"/>
            </a:pPr>
            <a:r>
              <a:rPr lang="ru-RU" sz="3600" b="1" dirty="0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  <a:sym typeface="Helvetica"/>
              </a:rPr>
              <a:t>4-5</a:t>
            </a:r>
            <a:endParaRPr sz="3600" b="1" dirty="0">
              <a:solidFill>
                <a:schemeClr val="accent3"/>
              </a:solidFill>
              <a:latin typeface="Arial" charset="0"/>
              <a:ea typeface="Arial" charset="0"/>
              <a:cs typeface="Arial" charset="0"/>
              <a:sym typeface="Helvetica"/>
            </a:endParaRPr>
          </a:p>
          <a:p>
            <a:pPr lvl="0" algn="l">
              <a:lnSpc>
                <a:spcPct val="120000"/>
              </a:lnSpc>
              <a:defRPr sz="1800"/>
            </a:pPr>
            <a:r>
              <a:rPr lang="ru-RU" sz="2800" dirty="0" smtClean="0">
                <a:latin typeface="Arial" charset="0"/>
                <a:ea typeface="Arial" charset="0"/>
                <a:cs typeface="Arial" charset="0"/>
              </a:rPr>
              <a:t>Количество стран-участниц заявки</a:t>
            </a:r>
            <a:endParaRPr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15" name="Shape 2615"/>
          <p:cNvSpPr/>
          <p:nvPr/>
        </p:nvSpPr>
        <p:spPr>
          <a:xfrm>
            <a:off x="18138875" y="10070633"/>
            <a:ext cx="4107821" cy="2020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lnSpc>
                <a:spcPct val="120000"/>
              </a:lnSpc>
              <a:defRPr sz="1800"/>
            </a:pPr>
            <a:r>
              <a:rPr lang="ru-RU" sz="2800" dirty="0">
                <a:latin typeface="Arial" charset="0"/>
                <a:ea typeface="Arial" charset="0"/>
                <a:cs typeface="Arial" charset="0"/>
              </a:rPr>
              <a:t>Приветствуются заявки от партнерских консорциумов и объединений</a:t>
            </a:r>
          </a:p>
        </p:txBody>
      </p:sp>
      <p:grpSp>
        <p:nvGrpSpPr>
          <p:cNvPr id="2618" name="Group 2618"/>
          <p:cNvGrpSpPr/>
          <p:nvPr/>
        </p:nvGrpSpPr>
        <p:grpSpPr>
          <a:xfrm>
            <a:off x="7812451" y="3532640"/>
            <a:ext cx="1731251" cy="1731251"/>
            <a:chOff x="0" y="0"/>
            <a:chExt cx="1731249" cy="1731249"/>
          </a:xfrm>
        </p:grpSpPr>
        <p:sp>
          <p:nvSpPr>
            <p:cNvPr id="2616" name="Shape 2616"/>
            <p:cNvSpPr/>
            <p:nvPr/>
          </p:nvSpPr>
          <p:spPr>
            <a:xfrm>
              <a:off x="0" y="0"/>
              <a:ext cx="1731251" cy="1731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617" name="Shape 2617"/>
            <p:cNvSpPr/>
            <p:nvPr/>
          </p:nvSpPr>
          <p:spPr>
            <a:xfrm>
              <a:off x="376294" y="427861"/>
              <a:ext cx="1029463" cy="968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4" y="0"/>
                  </a:moveTo>
                  <a:cubicBezTo>
                    <a:pt x="286" y="0"/>
                    <a:pt x="0" y="302"/>
                    <a:pt x="0" y="674"/>
                  </a:cubicBezTo>
                  <a:cubicBezTo>
                    <a:pt x="0" y="1047"/>
                    <a:pt x="286" y="1348"/>
                    <a:pt x="634" y="1348"/>
                  </a:cubicBezTo>
                  <a:lnTo>
                    <a:pt x="1969" y="1348"/>
                  </a:lnTo>
                  <a:lnTo>
                    <a:pt x="1969" y="16058"/>
                  </a:lnTo>
                  <a:lnTo>
                    <a:pt x="634" y="16058"/>
                  </a:lnTo>
                  <a:cubicBezTo>
                    <a:pt x="286" y="16058"/>
                    <a:pt x="0" y="16358"/>
                    <a:pt x="0" y="16732"/>
                  </a:cubicBezTo>
                  <a:cubicBezTo>
                    <a:pt x="0" y="17105"/>
                    <a:pt x="286" y="17405"/>
                    <a:pt x="634" y="17405"/>
                  </a:cubicBezTo>
                  <a:lnTo>
                    <a:pt x="20966" y="17405"/>
                  </a:lnTo>
                  <a:cubicBezTo>
                    <a:pt x="21314" y="17405"/>
                    <a:pt x="21600" y="17105"/>
                    <a:pt x="21600" y="16732"/>
                  </a:cubicBezTo>
                  <a:cubicBezTo>
                    <a:pt x="21600" y="16358"/>
                    <a:pt x="21314" y="16058"/>
                    <a:pt x="20966" y="16058"/>
                  </a:cubicBezTo>
                  <a:lnTo>
                    <a:pt x="19631" y="16058"/>
                  </a:lnTo>
                  <a:lnTo>
                    <a:pt x="19631" y="1348"/>
                  </a:lnTo>
                  <a:lnTo>
                    <a:pt x="20966" y="1348"/>
                  </a:lnTo>
                  <a:cubicBezTo>
                    <a:pt x="21314" y="1348"/>
                    <a:pt x="21600" y="1047"/>
                    <a:pt x="21600" y="674"/>
                  </a:cubicBezTo>
                  <a:cubicBezTo>
                    <a:pt x="21600" y="302"/>
                    <a:pt x="21314" y="0"/>
                    <a:pt x="20966" y="0"/>
                  </a:cubicBezTo>
                  <a:lnTo>
                    <a:pt x="634" y="0"/>
                  </a:lnTo>
                  <a:close/>
                  <a:moveTo>
                    <a:pt x="3226" y="1348"/>
                  </a:moveTo>
                  <a:lnTo>
                    <a:pt x="18363" y="1348"/>
                  </a:lnTo>
                  <a:lnTo>
                    <a:pt x="18363" y="16058"/>
                  </a:lnTo>
                  <a:lnTo>
                    <a:pt x="3226" y="16058"/>
                  </a:lnTo>
                  <a:cubicBezTo>
                    <a:pt x="3226" y="16058"/>
                    <a:pt x="3226" y="1348"/>
                    <a:pt x="3226" y="1348"/>
                  </a:cubicBezTo>
                  <a:close/>
                  <a:moveTo>
                    <a:pt x="15869" y="6716"/>
                  </a:moveTo>
                  <a:cubicBezTo>
                    <a:pt x="15710" y="6680"/>
                    <a:pt x="15536" y="6708"/>
                    <a:pt x="15388" y="6809"/>
                  </a:cubicBezTo>
                  <a:lnTo>
                    <a:pt x="11232" y="9667"/>
                  </a:lnTo>
                  <a:lnTo>
                    <a:pt x="10445" y="7459"/>
                  </a:lnTo>
                  <a:cubicBezTo>
                    <a:pt x="10378" y="7268"/>
                    <a:pt x="10234" y="7117"/>
                    <a:pt x="10051" y="7053"/>
                  </a:cubicBezTo>
                  <a:cubicBezTo>
                    <a:pt x="9868" y="6990"/>
                    <a:pt x="9677" y="7011"/>
                    <a:pt x="9515" y="7123"/>
                  </a:cubicBezTo>
                  <a:lnTo>
                    <a:pt x="5184" y="10120"/>
                  </a:lnTo>
                  <a:cubicBezTo>
                    <a:pt x="4894" y="10323"/>
                    <a:pt x="4807" y="10738"/>
                    <a:pt x="4998" y="11050"/>
                  </a:cubicBezTo>
                  <a:cubicBezTo>
                    <a:pt x="5120" y="11249"/>
                    <a:pt x="5325" y="11352"/>
                    <a:pt x="5534" y="11352"/>
                  </a:cubicBezTo>
                  <a:cubicBezTo>
                    <a:pt x="5650" y="11352"/>
                    <a:pt x="5777" y="11321"/>
                    <a:pt x="5884" y="11247"/>
                  </a:cubicBezTo>
                  <a:lnTo>
                    <a:pt x="9537" y="8714"/>
                  </a:lnTo>
                  <a:lnTo>
                    <a:pt x="10324" y="10922"/>
                  </a:lnTo>
                  <a:cubicBezTo>
                    <a:pt x="10388" y="11114"/>
                    <a:pt x="10527" y="11265"/>
                    <a:pt x="10707" y="11329"/>
                  </a:cubicBezTo>
                  <a:cubicBezTo>
                    <a:pt x="10890" y="11393"/>
                    <a:pt x="11091" y="11358"/>
                    <a:pt x="11254" y="11247"/>
                  </a:cubicBezTo>
                  <a:lnTo>
                    <a:pt x="16088" y="7936"/>
                  </a:lnTo>
                  <a:cubicBezTo>
                    <a:pt x="16381" y="7734"/>
                    <a:pt x="16462" y="7319"/>
                    <a:pt x="16274" y="7006"/>
                  </a:cubicBezTo>
                  <a:cubicBezTo>
                    <a:pt x="16179" y="6850"/>
                    <a:pt x="16028" y="6752"/>
                    <a:pt x="15869" y="6716"/>
                  </a:cubicBezTo>
                  <a:close/>
                  <a:moveTo>
                    <a:pt x="10937" y="18591"/>
                  </a:moveTo>
                  <a:cubicBezTo>
                    <a:pt x="10585" y="18591"/>
                    <a:pt x="10313" y="18893"/>
                    <a:pt x="10313" y="19265"/>
                  </a:cubicBezTo>
                  <a:lnTo>
                    <a:pt x="10313" y="20031"/>
                  </a:lnTo>
                  <a:cubicBezTo>
                    <a:pt x="10313" y="20108"/>
                    <a:pt x="10326" y="20184"/>
                    <a:pt x="10346" y="20252"/>
                  </a:cubicBezTo>
                  <a:lnTo>
                    <a:pt x="9034" y="20252"/>
                  </a:lnTo>
                  <a:cubicBezTo>
                    <a:pt x="8682" y="20252"/>
                    <a:pt x="8399" y="20553"/>
                    <a:pt x="8399" y="20926"/>
                  </a:cubicBezTo>
                  <a:cubicBezTo>
                    <a:pt x="8399" y="21299"/>
                    <a:pt x="8682" y="21600"/>
                    <a:pt x="9034" y="21600"/>
                  </a:cubicBezTo>
                  <a:lnTo>
                    <a:pt x="12741" y="21600"/>
                  </a:lnTo>
                  <a:cubicBezTo>
                    <a:pt x="13093" y="21600"/>
                    <a:pt x="13376" y="21299"/>
                    <a:pt x="13376" y="20926"/>
                  </a:cubicBezTo>
                  <a:cubicBezTo>
                    <a:pt x="13376" y="20553"/>
                    <a:pt x="13093" y="20252"/>
                    <a:pt x="12741" y="20252"/>
                  </a:cubicBezTo>
                  <a:lnTo>
                    <a:pt x="11549" y="20252"/>
                  </a:lnTo>
                  <a:cubicBezTo>
                    <a:pt x="11575" y="20184"/>
                    <a:pt x="11571" y="20108"/>
                    <a:pt x="11571" y="20031"/>
                  </a:cubicBezTo>
                  <a:lnTo>
                    <a:pt x="11571" y="19265"/>
                  </a:lnTo>
                  <a:cubicBezTo>
                    <a:pt x="11571" y="18893"/>
                    <a:pt x="11285" y="18591"/>
                    <a:pt x="10937" y="1859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619" name="Shape 2619"/>
          <p:cNvSpPr/>
          <p:nvPr/>
        </p:nvSpPr>
        <p:spPr>
          <a:xfrm>
            <a:off x="13024377" y="3453024"/>
            <a:ext cx="1731253" cy="1731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624" name="Group 2624"/>
          <p:cNvGrpSpPr/>
          <p:nvPr/>
        </p:nvGrpSpPr>
        <p:grpSpPr>
          <a:xfrm>
            <a:off x="18116260" y="3532640"/>
            <a:ext cx="1731251" cy="1731251"/>
            <a:chOff x="0" y="0"/>
            <a:chExt cx="1731249" cy="1731249"/>
          </a:xfrm>
        </p:grpSpPr>
        <p:sp>
          <p:nvSpPr>
            <p:cNvPr id="2622" name="Shape 2622"/>
            <p:cNvSpPr/>
            <p:nvPr/>
          </p:nvSpPr>
          <p:spPr>
            <a:xfrm>
              <a:off x="0" y="0"/>
              <a:ext cx="1731251" cy="1731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623" name="Shape 2623"/>
            <p:cNvSpPr/>
            <p:nvPr/>
          </p:nvSpPr>
          <p:spPr>
            <a:xfrm>
              <a:off x="450701" y="434791"/>
              <a:ext cx="804447" cy="854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7386"/>
                  </a:lnTo>
                  <a:lnTo>
                    <a:pt x="10763" y="17386"/>
                  </a:lnTo>
                  <a:lnTo>
                    <a:pt x="10763" y="16159"/>
                  </a:lnTo>
                  <a:cubicBezTo>
                    <a:pt x="10763" y="16159"/>
                    <a:pt x="1304" y="16159"/>
                    <a:pt x="1304" y="16159"/>
                  </a:cubicBezTo>
                  <a:lnTo>
                    <a:pt x="1304" y="1239"/>
                  </a:lnTo>
                  <a:lnTo>
                    <a:pt x="15819" y="1239"/>
                  </a:lnTo>
                  <a:lnTo>
                    <a:pt x="15819" y="5730"/>
                  </a:lnTo>
                  <a:cubicBezTo>
                    <a:pt x="16096" y="5676"/>
                    <a:pt x="16380" y="5649"/>
                    <a:pt x="16680" y="5649"/>
                  </a:cubicBezTo>
                  <a:cubicBezTo>
                    <a:pt x="16832" y="5649"/>
                    <a:pt x="16976" y="5673"/>
                    <a:pt x="17123" y="5684"/>
                  </a:cubicBezTo>
                  <a:lnTo>
                    <a:pt x="17123" y="0"/>
                  </a:lnTo>
                  <a:lnTo>
                    <a:pt x="0" y="0"/>
                  </a:lnTo>
                  <a:close/>
                  <a:moveTo>
                    <a:pt x="3149" y="4075"/>
                  </a:moveTo>
                  <a:cubicBezTo>
                    <a:pt x="3149" y="4075"/>
                    <a:pt x="3149" y="5359"/>
                    <a:pt x="3149" y="5359"/>
                  </a:cubicBezTo>
                  <a:lnTo>
                    <a:pt x="13949" y="5359"/>
                  </a:lnTo>
                  <a:lnTo>
                    <a:pt x="13949" y="4075"/>
                  </a:lnTo>
                  <a:lnTo>
                    <a:pt x="3149" y="4075"/>
                  </a:lnTo>
                  <a:close/>
                  <a:moveTo>
                    <a:pt x="16926" y="6668"/>
                  </a:moveTo>
                  <a:cubicBezTo>
                    <a:pt x="14966" y="6668"/>
                    <a:pt x="13383" y="8164"/>
                    <a:pt x="13383" y="10013"/>
                  </a:cubicBezTo>
                  <a:cubicBezTo>
                    <a:pt x="13383" y="11854"/>
                    <a:pt x="14966" y="13358"/>
                    <a:pt x="16926" y="13358"/>
                  </a:cubicBezTo>
                  <a:cubicBezTo>
                    <a:pt x="18896" y="13358"/>
                    <a:pt x="20481" y="11854"/>
                    <a:pt x="20481" y="10013"/>
                  </a:cubicBezTo>
                  <a:cubicBezTo>
                    <a:pt x="20481" y="8164"/>
                    <a:pt x="18896" y="6668"/>
                    <a:pt x="16926" y="6668"/>
                  </a:cubicBezTo>
                  <a:close/>
                  <a:moveTo>
                    <a:pt x="3149" y="8149"/>
                  </a:moveTo>
                  <a:cubicBezTo>
                    <a:pt x="3149" y="8149"/>
                    <a:pt x="3149" y="9434"/>
                    <a:pt x="3149" y="9434"/>
                  </a:cubicBezTo>
                  <a:lnTo>
                    <a:pt x="11993" y="9434"/>
                  </a:lnTo>
                  <a:cubicBezTo>
                    <a:pt x="12085" y="8972"/>
                    <a:pt x="12248" y="8548"/>
                    <a:pt x="12473" y="8149"/>
                  </a:cubicBezTo>
                  <a:lnTo>
                    <a:pt x="3149" y="8149"/>
                  </a:lnTo>
                  <a:close/>
                  <a:moveTo>
                    <a:pt x="3149" y="12224"/>
                  </a:moveTo>
                  <a:cubicBezTo>
                    <a:pt x="3149" y="12224"/>
                    <a:pt x="3149" y="13520"/>
                    <a:pt x="3149" y="13520"/>
                  </a:cubicBezTo>
                  <a:lnTo>
                    <a:pt x="12313" y="13520"/>
                  </a:lnTo>
                  <a:cubicBezTo>
                    <a:pt x="12559" y="13379"/>
                    <a:pt x="12822" y="13258"/>
                    <a:pt x="13100" y="13185"/>
                  </a:cubicBezTo>
                  <a:cubicBezTo>
                    <a:pt x="12838" y="12896"/>
                    <a:pt x="12616" y="12569"/>
                    <a:pt x="12424" y="12224"/>
                  </a:cubicBezTo>
                  <a:lnTo>
                    <a:pt x="3149" y="12224"/>
                  </a:lnTo>
                  <a:close/>
                  <a:moveTo>
                    <a:pt x="14047" y="14076"/>
                  </a:moveTo>
                  <a:cubicBezTo>
                    <a:pt x="13033" y="14076"/>
                    <a:pt x="12202" y="14966"/>
                    <a:pt x="12202" y="16044"/>
                  </a:cubicBezTo>
                  <a:lnTo>
                    <a:pt x="12202" y="21426"/>
                  </a:lnTo>
                  <a:cubicBezTo>
                    <a:pt x="12202" y="21488"/>
                    <a:pt x="12227" y="21535"/>
                    <a:pt x="12227" y="21600"/>
                  </a:cubicBezTo>
                  <a:lnTo>
                    <a:pt x="21563" y="21600"/>
                  </a:lnTo>
                  <a:cubicBezTo>
                    <a:pt x="21563" y="21535"/>
                    <a:pt x="21600" y="21488"/>
                    <a:pt x="21600" y="21426"/>
                  </a:cubicBezTo>
                  <a:lnTo>
                    <a:pt x="21600" y="16044"/>
                  </a:lnTo>
                  <a:cubicBezTo>
                    <a:pt x="21600" y="14966"/>
                    <a:pt x="20771" y="14076"/>
                    <a:pt x="19755" y="14076"/>
                  </a:cubicBezTo>
                  <a:lnTo>
                    <a:pt x="14047" y="14076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2627" name="Group 2627"/>
          <p:cNvGrpSpPr/>
          <p:nvPr/>
        </p:nvGrpSpPr>
        <p:grpSpPr>
          <a:xfrm>
            <a:off x="18116260" y="8124083"/>
            <a:ext cx="1731251" cy="1731251"/>
            <a:chOff x="0" y="0"/>
            <a:chExt cx="1731249" cy="1731249"/>
          </a:xfrm>
        </p:grpSpPr>
        <p:sp>
          <p:nvSpPr>
            <p:cNvPr id="2625" name="Shape 2625"/>
            <p:cNvSpPr/>
            <p:nvPr/>
          </p:nvSpPr>
          <p:spPr>
            <a:xfrm>
              <a:off x="0" y="0"/>
              <a:ext cx="1731251" cy="1731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626" name="Shape 2626"/>
            <p:cNvSpPr/>
            <p:nvPr/>
          </p:nvSpPr>
          <p:spPr>
            <a:xfrm>
              <a:off x="445938" y="456558"/>
              <a:ext cx="839375" cy="843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50" y="9458"/>
                  </a:moveTo>
                  <a:cubicBezTo>
                    <a:pt x="20750" y="9535"/>
                    <a:pt x="20685" y="9599"/>
                    <a:pt x="20608" y="9599"/>
                  </a:cubicBezTo>
                  <a:lnTo>
                    <a:pt x="12686" y="9599"/>
                  </a:lnTo>
                  <a:lnTo>
                    <a:pt x="12686" y="5178"/>
                  </a:lnTo>
                  <a:lnTo>
                    <a:pt x="20608" y="5178"/>
                  </a:lnTo>
                  <a:cubicBezTo>
                    <a:pt x="20685" y="5178"/>
                    <a:pt x="20750" y="5242"/>
                    <a:pt x="20750" y="5319"/>
                  </a:cubicBezTo>
                  <a:cubicBezTo>
                    <a:pt x="20750" y="5319"/>
                    <a:pt x="20750" y="9458"/>
                    <a:pt x="20750" y="9458"/>
                  </a:cubicBezTo>
                  <a:close/>
                  <a:moveTo>
                    <a:pt x="18962" y="20755"/>
                  </a:moveTo>
                  <a:lnTo>
                    <a:pt x="12686" y="20755"/>
                  </a:lnTo>
                  <a:lnTo>
                    <a:pt x="12686" y="10445"/>
                  </a:lnTo>
                  <a:lnTo>
                    <a:pt x="18962" y="10445"/>
                  </a:lnTo>
                  <a:cubicBezTo>
                    <a:pt x="18962" y="10445"/>
                    <a:pt x="18962" y="20755"/>
                    <a:pt x="18962" y="20755"/>
                  </a:cubicBezTo>
                  <a:close/>
                  <a:moveTo>
                    <a:pt x="9764" y="20755"/>
                  </a:moveTo>
                  <a:lnTo>
                    <a:pt x="9764" y="10445"/>
                  </a:lnTo>
                  <a:lnTo>
                    <a:pt x="11833" y="10445"/>
                  </a:lnTo>
                  <a:lnTo>
                    <a:pt x="11833" y="20755"/>
                  </a:lnTo>
                  <a:cubicBezTo>
                    <a:pt x="11833" y="20755"/>
                    <a:pt x="9764" y="20755"/>
                    <a:pt x="9764" y="20755"/>
                  </a:cubicBezTo>
                  <a:close/>
                  <a:moveTo>
                    <a:pt x="2641" y="20755"/>
                  </a:moveTo>
                  <a:lnTo>
                    <a:pt x="2641" y="10445"/>
                  </a:lnTo>
                  <a:lnTo>
                    <a:pt x="8914" y="10445"/>
                  </a:lnTo>
                  <a:lnTo>
                    <a:pt x="8914" y="20755"/>
                  </a:lnTo>
                  <a:cubicBezTo>
                    <a:pt x="8914" y="20755"/>
                    <a:pt x="2641" y="20755"/>
                    <a:pt x="2641" y="20755"/>
                  </a:cubicBezTo>
                  <a:close/>
                  <a:moveTo>
                    <a:pt x="850" y="9458"/>
                  </a:moveTo>
                  <a:lnTo>
                    <a:pt x="850" y="5319"/>
                  </a:lnTo>
                  <a:cubicBezTo>
                    <a:pt x="850" y="5242"/>
                    <a:pt x="915" y="5178"/>
                    <a:pt x="992" y="5178"/>
                  </a:cubicBezTo>
                  <a:lnTo>
                    <a:pt x="8914" y="5178"/>
                  </a:lnTo>
                  <a:lnTo>
                    <a:pt x="8914" y="9599"/>
                  </a:lnTo>
                  <a:lnTo>
                    <a:pt x="992" y="9599"/>
                  </a:lnTo>
                  <a:cubicBezTo>
                    <a:pt x="915" y="9599"/>
                    <a:pt x="850" y="9535"/>
                    <a:pt x="850" y="9458"/>
                  </a:cubicBezTo>
                  <a:cubicBezTo>
                    <a:pt x="850" y="9458"/>
                    <a:pt x="850" y="9458"/>
                    <a:pt x="850" y="9458"/>
                  </a:cubicBezTo>
                  <a:close/>
                  <a:moveTo>
                    <a:pt x="4992" y="1085"/>
                  </a:moveTo>
                  <a:cubicBezTo>
                    <a:pt x="5151" y="923"/>
                    <a:pt x="5344" y="846"/>
                    <a:pt x="5604" y="846"/>
                  </a:cubicBezTo>
                  <a:cubicBezTo>
                    <a:pt x="6273" y="846"/>
                    <a:pt x="7351" y="1369"/>
                    <a:pt x="8485" y="2245"/>
                  </a:cubicBezTo>
                  <a:cubicBezTo>
                    <a:pt x="9557" y="3073"/>
                    <a:pt x="10190" y="3840"/>
                    <a:pt x="10273" y="4074"/>
                  </a:cubicBezTo>
                  <a:cubicBezTo>
                    <a:pt x="10237" y="4100"/>
                    <a:pt x="10116" y="4173"/>
                    <a:pt x="9749" y="4221"/>
                  </a:cubicBezTo>
                  <a:cubicBezTo>
                    <a:pt x="9367" y="4272"/>
                    <a:pt x="4533" y="4091"/>
                    <a:pt x="4509" y="4071"/>
                  </a:cubicBezTo>
                  <a:cubicBezTo>
                    <a:pt x="4509" y="3992"/>
                    <a:pt x="4506" y="3892"/>
                    <a:pt x="4500" y="3778"/>
                  </a:cubicBezTo>
                  <a:cubicBezTo>
                    <a:pt x="4479" y="3145"/>
                    <a:pt x="4429" y="1663"/>
                    <a:pt x="4992" y="1085"/>
                  </a:cubicBezTo>
                  <a:cubicBezTo>
                    <a:pt x="4992" y="1085"/>
                    <a:pt x="4992" y="1085"/>
                    <a:pt x="4992" y="1085"/>
                  </a:cubicBezTo>
                  <a:close/>
                  <a:moveTo>
                    <a:pt x="13115" y="2245"/>
                  </a:moveTo>
                  <a:cubicBezTo>
                    <a:pt x="14249" y="1369"/>
                    <a:pt x="15324" y="846"/>
                    <a:pt x="15996" y="846"/>
                  </a:cubicBezTo>
                  <a:cubicBezTo>
                    <a:pt x="16256" y="846"/>
                    <a:pt x="16449" y="923"/>
                    <a:pt x="16608" y="1085"/>
                  </a:cubicBezTo>
                  <a:cubicBezTo>
                    <a:pt x="17168" y="1663"/>
                    <a:pt x="17120" y="3145"/>
                    <a:pt x="17097" y="3778"/>
                  </a:cubicBezTo>
                  <a:cubicBezTo>
                    <a:pt x="17094" y="3892"/>
                    <a:pt x="17091" y="3992"/>
                    <a:pt x="17091" y="4071"/>
                  </a:cubicBezTo>
                  <a:cubicBezTo>
                    <a:pt x="17064" y="4091"/>
                    <a:pt x="12230" y="4272"/>
                    <a:pt x="11848" y="4221"/>
                  </a:cubicBezTo>
                  <a:cubicBezTo>
                    <a:pt x="11481" y="4173"/>
                    <a:pt x="11359" y="4100"/>
                    <a:pt x="11327" y="4074"/>
                  </a:cubicBezTo>
                  <a:cubicBezTo>
                    <a:pt x="11413" y="3840"/>
                    <a:pt x="12047" y="3073"/>
                    <a:pt x="13115" y="2245"/>
                  </a:cubicBezTo>
                  <a:cubicBezTo>
                    <a:pt x="13115" y="2245"/>
                    <a:pt x="13115" y="2245"/>
                    <a:pt x="13115" y="2245"/>
                  </a:cubicBezTo>
                  <a:close/>
                  <a:moveTo>
                    <a:pt x="11833" y="9599"/>
                  </a:moveTo>
                  <a:lnTo>
                    <a:pt x="9764" y="9599"/>
                  </a:lnTo>
                  <a:lnTo>
                    <a:pt x="9764" y="5202"/>
                  </a:lnTo>
                  <a:lnTo>
                    <a:pt x="11833" y="5202"/>
                  </a:lnTo>
                  <a:cubicBezTo>
                    <a:pt x="11833" y="5202"/>
                    <a:pt x="11833" y="9599"/>
                    <a:pt x="11833" y="9599"/>
                  </a:cubicBezTo>
                  <a:close/>
                  <a:moveTo>
                    <a:pt x="20608" y="4332"/>
                  </a:moveTo>
                  <a:lnTo>
                    <a:pt x="17902" y="4332"/>
                  </a:lnTo>
                  <a:cubicBezTo>
                    <a:pt x="17929" y="4243"/>
                    <a:pt x="17941" y="4154"/>
                    <a:pt x="17941" y="4073"/>
                  </a:cubicBezTo>
                  <a:cubicBezTo>
                    <a:pt x="17941" y="4007"/>
                    <a:pt x="17944" y="3913"/>
                    <a:pt x="17950" y="3806"/>
                  </a:cubicBezTo>
                  <a:cubicBezTo>
                    <a:pt x="17976" y="2941"/>
                    <a:pt x="18030" y="1333"/>
                    <a:pt x="17221" y="498"/>
                  </a:cubicBezTo>
                  <a:cubicBezTo>
                    <a:pt x="16899" y="168"/>
                    <a:pt x="16487" y="0"/>
                    <a:pt x="15996" y="0"/>
                  </a:cubicBezTo>
                  <a:cubicBezTo>
                    <a:pt x="14732" y="0"/>
                    <a:pt x="13127" y="1155"/>
                    <a:pt x="12499" y="1652"/>
                  </a:cubicBezTo>
                  <a:cubicBezTo>
                    <a:pt x="12254" y="1844"/>
                    <a:pt x="11309" y="2609"/>
                    <a:pt x="10800" y="3316"/>
                  </a:cubicBezTo>
                  <a:cubicBezTo>
                    <a:pt x="10291" y="2609"/>
                    <a:pt x="9343" y="1844"/>
                    <a:pt x="9104" y="1652"/>
                  </a:cubicBezTo>
                  <a:cubicBezTo>
                    <a:pt x="8470" y="1155"/>
                    <a:pt x="6868" y="0"/>
                    <a:pt x="5604" y="0"/>
                  </a:cubicBezTo>
                  <a:cubicBezTo>
                    <a:pt x="5113" y="0"/>
                    <a:pt x="4701" y="168"/>
                    <a:pt x="4382" y="498"/>
                  </a:cubicBezTo>
                  <a:cubicBezTo>
                    <a:pt x="3568" y="1333"/>
                    <a:pt x="3624" y="2941"/>
                    <a:pt x="3653" y="3806"/>
                  </a:cubicBezTo>
                  <a:cubicBezTo>
                    <a:pt x="3656" y="3913"/>
                    <a:pt x="3659" y="4007"/>
                    <a:pt x="3659" y="4073"/>
                  </a:cubicBezTo>
                  <a:cubicBezTo>
                    <a:pt x="3659" y="4154"/>
                    <a:pt x="3668" y="4243"/>
                    <a:pt x="3695" y="4332"/>
                  </a:cubicBezTo>
                  <a:lnTo>
                    <a:pt x="992" y="4332"/>
                  </a:lnTo>
                  <a:cubicBezTo>
                    <a:pt x="444" y="4332"/>
                    <a:pt x="0" y="4775"/>
                    <a:pt x="0" y="5319"/>
                  </a:cubicBezTo>
                  <a:lnTo>
                    <a:pt x="0" y="9458"/>
                  </a:lnTo>
                  <a:cubicBezTo>
                    <a:pt x="0" y="10003"/>
                    <a:pt x="444" y="10445"/>
                    <a:pt x="992" y="10445"/>
                  </a:cubicBezTo>
                  <a:lnTo>
                    <a:pt x="1788" y="10445"/>
                  </a:lnTo>
                  <a:lnTo>
                    <a:pt x="1788" y="20896"/>
                  </a:lnTo>
                  <a:cubicBezTo>
                    <a:pt x="1788" y="21283"/>
                    <a:pt x="2105" y="21600"/>
                    <a:pt x="2496" y="21600"/>
                  </a:cubicBezTo>
                  <a:lnTo>
                    <a:pt x="19101" y="21600"/>
                  </a:lnTo>
                  <a:cubicBezTo>
                    <a:pt x="19495" y="21600"/>
                    <a:pt x="19809" y="21283"/>
                    <a:pt x="19809" y="20896"/>
                  </a:cubicBezTo>
                  <a:lnTo>
                    <a:pt x="19809" y="10445"/>
                  </a:lnTo>
                  <a:lnTo>
                    <a:pt x="20608" y="10445"/>
                  </a:lnTo>
                  <a:cubicBezTo>
                    <a:pt x="21156" y="10445"/>
                    <a:pt x="21600" y="10003"/>
                    <a:pt x="21600" y="9458"/>
                  </a:cubicBezTo>
                  <a:lnTo>
                    <a:pt x="21600" y="5319"/>
                  </a:lnTo>
                  <a:cubicBezTo>
                    <a:pt x="21600" y="4775"/>
                    <a:pt x="21156" y="4332"/>
                    <a:pt x="20608" y="4332"/>
                  </a:cubicBezTo>
                  <a:cubicBezTo>
                    <a:pt x="20608" y="4332"/>
                    <a:pt x="20608" y="4332"/>
                    <a:pt x="20608" y="433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628" name="Shape 2628"/>
          <p:cNvSpPr/>
          <p:nvPr/>
        </p:nvSpPr>
        <p:spPr>
          <a:xfrm>
            <a:off x="12989756" y="8124083"/>
            <a:ext cx="1731253" cy="1731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633" name="Group 2633"/>
          <p:cNvGrpSpPr/>
          <p:nvPr/>
        </p:nvGrpSpPr>
        <p:grpSpPr>
          <a:xfrm>
            <a:off x="7812451" y="8124083"/>
            <a:ext cx="1731251" cy="1731251"/>
            <a:chOff x="0" y="0"/>
            <a:chExt cx="1731249" cy="1731249"/>
          </a:xfrm>
        </p:grpSpPr>
        <p:sp>
          <p:nvSpPr>
            <p:cNvPr id="2631" name="Shape 2631"/>
            <p:cNvSpPr/>
            <p:nvPr/>
          </p:nvSpPr>
          <p:spPr>
            <a:xfrm>
              <a:off x="0" y="0"/>
              <a:ext cx="1731251" cy="1731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632" name="Shape 2632"/>
            <p:cNvSpPr/>
            <p:nvPr/>
          </p:nvSpPr>
          <p:spPr>
            <a:xfrm>
              <a:off x="442310" y="451904"/>
              <a:ext cx="795830" cy="854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529" extrusionOk="0">
                  <a:moveTo>
                    <a:pt x="10081" y="12013"/>
                  </a:moveTo>
                  <a:lnTo>
                    <a:pt x="10081" y="7644"/>
                  </a:lnTo>
                  <a:cubicBezTo>
                    <a:pt x="10081" y="7349"/>
                    <a:pt x="10334" y="7111"/>
                    <a:pt x="10646" y="7111"/>
                  </a:cubicBezTo>
                  <a:cubicBezTo>
                    <a:pt x="10959" y="7111"/>
                    <a:pt x="11212" y="7349"/>
                    <a:pt x="11212" y="7644"/>
                  </a:cubicBezTo>
                  <a:lnTo>
                    <a:pt x="11212" y="11482"/>
                  </a:lnTo>
                  <a:lnTo>
                    <a:pt x="14016" y="11482"/>
                  </a:lnTo>
                  <a:cubicBezTo>
                    <a:pt x="14329" y="11482"/>
                    <a:pt x="14582" y="11719"/>
                    <a:pt x="14582" y="12013"/>
                  </a:cubicBezTo>
                  <a:cubicBezTo>
                    <a:pt x="14582" y="12307"/>
                    <a:pt x="14329" y="12544"/>
                    <a:pt x="14016" y="12544"/>
                  </a:cubicBezTo>
                  <a:lnTo>
                    <a:pt x="10646" y="12544"/>
                  </a:lnTo>
                  <a:cubicBezTo>
                    <a:pt x="10334" y="12544"/>
                    <a:pt x="10081" y="12307"/>
                    <a:pt x="10081" y="12013"/>
                  </a:cubicBezTo>
                  <a:cubicBezTo>
                    <a:pt x="10081" y="12013"/>
                    <a:pt x="10081" y="12013"/>
                    <a:pt x="10081" y="12013"/>
                  </a:cubicBezTo>
                  <a:close/>
                  <a:moveTo>
                    <a:pt x="17368" y="12013"/>
                  </a:moveTo>
                  <a:cubicBezTo>
                    <a:pt x="17368" y="15491"/>
                    <a:pt x="14352" y="18319"/>
                    <a:pt x="10646" y="18319"/>
                  </a:cubicBezTo>
                  <a:cubicBezTo>
                    <a:pt x="6940" y="18319"/>
                    <a:pt x="3928" y="15491"/>
                    <a:pt x="3928" y="12013"/>
                  </a:cubicBezTo>
                  <a:cubicBezTo>
                    <a:pt x="3928" y="8536"/>
                    <a:pt x="6940" y="5708"/>
                    <a:pt x="10646" y="5708"/>
                  </a:cubicBezTo>
                  <a:cubicBezTo>
                    <a:pt x="14352" y="5708"/>
                    <a:pt x="17368" y="8536"/>
                    <a:pt x="17368" y="12013"/>
                  </a:cubicBezTo>
                  <a:cubicBezTo>
                    <a:pt x="17368" y="12013"/>
                    <a:pt x="17368" y="12013"/>
                    <a:pt x="17368" y="12013"/>
                  </a:cubicBezTo>
                  <a:close/>
                  <a:moveTo>
                    <a:pt x="21318" y="3761"/>
                  </a:moveTo>
                  <a:cubicBezTo>
                    <a:pt x="21184" y="2866"/>
                    <a:pt x="20747" y="2057"/>
                    <a:pt x="20068" y="1434"/>
                  </a:cubicBezTo>
                  <a:lnTo>
                    <a:pt x="20530" y="847"/>
                  </a:lnTo>
                  <a:cubicBezTo>
                    <a:pt x="20717" y="610"/>
                    <a:pt x="20660" y="278"/>
                    <a:pt x="20410" y="104"/>
                  </a:cubicBezTo>
                  <a:cubicBezTo>
                    <a:pt x="20157" y="-71"/>
                    <a:pt x="19803" y="-20"/>
                    <a:pt x="19618" y="216"/>
                  </a:cubicBezTo>
                  <a:lnTo>
                    <a:pt x="19166" y="792"/>
                  </a:lnTo>
                  <a:cubicBezTo>
                    <a:pt x="18517" y="445"/>
                    <a:pt x="17788" y="263"/>
                    <a:pt x="17032" y="263"/>
                  </a:cubicBezTo>
                  <a:cubicBezTo>
                    <a:pt x="15653" y="263"/>
                    <a:pt x="14391" y="854"/>
                    <a:pt x="13564" y="1886"/>
                  </a:cubicBezTo>
                  <a:cubicBezTo>
                    <a:pt x="13474" y="1998"/>
                    <a:pt x="13436" y="2140"/>
                    <a:pt x="13456" y="2279"/>
                  </a:cubicBezTo>
                  <a:cubicBezTo>
                    <a:pt x="13477" y="2419"/>
                    <a:pt x="13555" y="2545"/>
                    <a:pt x="13677" y="2630"/>
                  </a:cubicBezTo>
                  <a:lnTo>
                    <a:pt x="16278" y="4468"/>
                  </a:lnTo>
                  <a:lnTo>
                    <a:pt x="15823" y="5051"/>
                  </a:lnTo>
                  <a:cubicBezTo>
                    <a:pt x="14362" y="4100"/>
                    <a:pt x="12590" y="3539"/>
                    <a:pt x="10682" y="3539"/>
                  </a:cubicBezTo>
                  <a:cubicBezTo>
                    <a:pt x="8756" y="3539"/>
                    <a:pt x="6973" y="4109"/>
                    <a:pt x="5502" y="5075"/>
                  </a:cubicBezTo>
                  <a:lnTo>
                    <a:pt x="5053" y="4489"/>
                  </a:lnTo>
                  <a:lnTo>
                    <a:pt x="7685" y="2630"/>
                  </a:lnTo>
                  <a:cubicBezTo>
                    <a:pt x="7807" y="2545"/>
                    <a:pt x="7887" y="2419"/>
                    <a:pt x="7908" y="2279"/>
                  </a:cubicBezTo>
                  <a:cubicBezTo>
                    <a:pt x="7929" y="2140"/>
                    <a:pt x="7887" y="1998"/>
                    <a:pt x="7797" y="1886"/>
                  </a:cubicBezTo>
                  <a:cubicBezTo>
                    <a:pt x="6973" y="854"/>
                    <a:pt x="5708" y="263"/>
                    <a:pt x="4333" y="263"/>
                  </a:cubicBezTo>
                  <a:cubicBezTo>
                    <a:pt x="3573" y="263"/>
                    <a:pt x="2841" y="446"/>
                    <a:pt x="2192" y="794"/>
                  </a:cubicBezTo>
                  <a:lnTo>
                    <a:pt x="1749" y="219"/>
                  </a:lnTo>
                  <a:cubicBezTo>
                    <a:pt x="1564" y="-19"/>
                    <a:pt x="1210" y="-71"/>
                    <a:pt x="954" y="102"/>
                  </a:cubicBezTo>
                  <a:cubicBezTo>
                    <a:pt x="704" y="274"/>
                    <a:pt x="644" y="607"/>
                    <a:pt x="829" y="844"/>
                  </a:cubicBezTo>
                  <a:lnTo>
                    <a:pt x="1290" y="1438"/>
                  </a:lnTo>
                  <a:cubicBezTo>
                    <a:pt x="614" y="2060"/>
                    <a:pt x="177" y="2868"/>
                    <a:pt x="43" y="3761"/>
                  </a:cubicBezTo>
                  <a:cubicBezTo>
                    <a:pt x="-118" y="4837"/>
                    <a:pt x="174" y="5907"/>
                    <a:pt x="871" y="6775"/>
                  </a:cubicBezTo>
                  <a:cubicBezTo>
                    <a:pt x="983" y="6914"/>
                    <a:pt x="1153" y="6987"/>
                    <a:pt x="1326" y="6987"/>
                  </a:cubicBezTo>
                  <a:cubicBezTo>
                    <a:pt x="1445" y="6987"/>
                    <a:pt x="1564" y="6953"/>
                    <a:pt x="1665" y="6881"/>
                  </a:cubicBezTo>
                  <a:lnTo>
                    <a:pt x="4148" y="5130"/>
                  </a:lnTo>
                  <a:lnTo>
                    <a:pt x="4618" y="5738"/>
                  </a:lnTo>
                  <a:cubicBezTo>
                    <a:pt x="2796" y="7290"/>
                    <a:pt x="1647" y="9528"/>
                    <a:pt x="1647" y="12013"/>
                  </a:cubicBezTo>
                  <a:cubicBezTo>
                    <a:pt x="1647" y="14675"/>
                    <a:pt x="2966" y="17055"/>
                    <a:pt x="5020" y="18610"/>
                  </a:cubicBezTo>
                  <a:lnTo>
                    <a:pt x="4130" y="20808"/>
                  </a:lnTo>
                  <a:cubicBezTo>
                    <a:pt x="4017" y="21082"/>
                    <a:pt x="4166" y="21389"/>
                    <a:pt x="4457" y="21494"/>
                  </a:cubicBezTo>
                  <a:cubicBezTo>
                    <a:pt x="4523" y="21518"/>
                    <a:pt x="4591" y="21529"/>
                    <a:pt x="4660" y="21529"/>
                  </a:cubicBezTo>
                  <a:cubicBezTo>
                    <a:pt x="4886" y="21529"/>
                    <a:pt x="5103" y="21398"/>
                    <a:pt x="5190" y="21185"/>
                  </a:cubicBezTo>
                  <a:lnTo>
                    <a:pt x="5976" y="19243"/>
                  </a:lnTo>
                  <a:cubicBezTo>
                    <a:pt x="7348" y="20032"/>
                    <a:pt x="8959" y="20487"/>
                    <a:pt x="10682" y="20487"/>
                  </a:cubicBezTo>
                  <a:cubicBezTo>
                    <a:pt x="12403" y="20487"/>
                    <a:pt x="14016" y="20032"/>
                    <a:pt x="15386" y="19243"/>
                  </a:cubicBezTo>
                  <a:lnTo>
                    <a:pt x="16174" y="21185"/>
                  </a:lnTo>
                  <a:cubicBezTo>
                    <a:pt x="16258" y="21398"/>
                    <a:pt x="16475" y="21529"/>
                    <a:pt x="16701" y="21529"/>
                  </a:cubicBezTo>
                  <a:cubicBezTo>
                    <a:pt x="16770" y="21529"/>
                    <a:pt x="16838" y="21518"/>
                    <a:pt x="16904" y="21494"/>
                  </a:cubicBezTo>
                  <a:cubicBezTo>
                    <a:pt x="17198" y="21389"/>
                    <a:pt x="17344" y="21082"/>
                    <a:pt x="17234" y="20808"/>
                  </a:cubicBezTo>
                  <a:lnTo>
                    <a:pt x="16344" y="18610"/>
                  </a:lnTo>
                  <a:cubicBezTo>
                    <a:pt x="18395" y="17055"/>
                    <a:pt x="19714" y="14675"/>
                    <a:pt x="19714" y="12013"/>
                  </a:cubicBezTo>
                  <a:cubicBezTo>
                    <a:pt x="19714" y="9513"/>
                    <a:pt x="18553" y="7263"/>
                    <a:pt x="16713" y="5710"/>
                  </a:cubicBezTo>
                  <a:lnTo>
                    <a:pt x="17186" y="5107"/>
                  </a:lnTo>
                  <a:lnTo>
                    <a:pt x="19696" y="6881"/>
                  </a:lnTo>
                  <a:cubicBezTo>
                    <a:pt x="19797" y="6953"/>
                    <a:pt x="19916" y="6987"/>
                    <a:pt x="20038" y="6987"/>
                  </a:cubicBezTo>
                  <a:cubicBezTo>
                    <a:pt x="20211" y="6987"/>
                    <a:pt x="20377" y="6914"/>
                    <a:pt x="20491" y="6775"/>
                  </a:cubicBezTo>
                  <a:cubicBezTo>
                    <a:pt x="21187" y="5907"/>
                    <a:pt x="21482" y="4837"/>
                    <a:pt x="21318" y="3761"/>
                  </a:cubicBezTo>
                  <a:cubicBezTo>
                    <a:pt x="21318" y="3761"/>
                    <a:pt x="21318" y="3761"/>
                    <a:pt x="21318" y="376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2636" name="Group 2636"/>
          <p:cNvGrpSpPr/>
          <p:nvPr/>
        </p:nvGrpSpPr>
        <p:grpSpPr>
          <a:xfrm>
            <a:off x="2660548" y="8124083"/>
            <a:ext cx="1731251" cy="1731251"/>
            <a:chOff x="0" y="0"/>
            <a:chExt cx="1731249" cy="1731249"/>
          </a:xfrm>
        </p:grpSpPr>
        <p:sp>
          <p:nvSpPr>
            <p:cNvPr id="2634" name="Shape 2634"/>
            <p:cNvSpPr/>
            <p:nvPr/>
          </p:nvSpPr>
          <p:spPr>
            <a:xfrm>
              <a:off x="0" y="0"/>
              <a:ext cx="1731251" cy="1731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35" name="Shape 2635"/>
            <p:cNvSpPr/>
            <p:nvPr/>
          </p:nvSpPr>
          <p:spPr>
            <a:xfrm>
              <a:off x="420169" y="321740"/>
              <a:ext cx="865512" cy="1170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330" extrusionOk="0">
                  <a:moveTo>
                    <a:pt x="17583" y="15"/>
                  </a:moveTo>
                  <a:cubicBezTo>
                    <a:pt x="12239" y="-270"/>
                    <a:pt x="8731" y="3645"/>
                    <a:pt x="3385" y="3361"/>
                  </a:cubicBezTo>
                  <a:cubicBezTo>
                    <a:pt x="2962" y="3322"/>
                    <a:pt x="2703" y="3487"/>
                    <a:pt x="2807" y="3766"/>
                  </a:cubicBezTo>
                  <a:cubicBezTo>
                    <a:pt x="3757" y="6351"/>
                    <a:pt x="4699" y="8942"/>
                    <a:pt x="5658" y="11525"/>
                  </a:cubicBezTo>
                  <a:cubicBezTo>
                    <a:pt x="5812" y="11939"/>
                    <a:pt x="6190" y="12096"/>
                    <a:pt x="6613" y="12133"/>
                  </a:cubicBezTo>
                  <a:cubicBezTo>
                    <a:pt x="11958" y="12418"/>
                    <a:pt x="15465" y="8500"/>
                    <a:pt x="20810" y="8786"/>
                  </a:cubicBezTo>
                  <a:cubicBezTo>
                    <a:pt x="21234" y="8824"/>
                    <a:pt x="21506" y="8660"/>
                    <a:pt x="21403" y="8381"/>
                  </a:cubicBezTo>
                  <a:cubicBezTo>
                    <a:pt x="20452" y="5797"/>
                    <a:pt x="19505" y="3208"/>
                    <a:pt x="18552" y="622"/>
                  </a:cubicBezTo>
                  <a:cubicBezTo>
                    <a:pt x="18452" y="342"/>
                    <a:pt x="18261" y="45"/>
                    <a:pt x="17583" y="15"/>
                  </a:cubicBezTo>
                  <a:close/>
                  <a:moveTo>
                    <a:pt x="17206" y="985"/>
                  </a:moveTo>
                  <a:cubicBezTo>
                    <a:pt x="17469" y="1698"/>
                    <a:pt x="17741" y="2414"/>
                    <a:pt x="18002" y="3127"/>
                  </a:cubicBezTo>
                  <a:cubicBezTo>
                    <a:pt x="16878" y="3155"/>
                    <a:pt x="15883" y="3327"/>
                    <a:pt x="14833" y="3617"/>
                  </a:cubicBezTo>
                  <a:cubicBezTo>
                    <a:pt x="15131" y="4427"/>
                    <a:pt x="15431" y="5236"/>
                    <a:pt x="15730" y="6047"/>
                  </a:cubicBezTo>
                  <a:cubicBezTo>
                    <a:pt x="14650" y="6390"/>
                    <a:pt x="13631" y="6807"/>
                    <a:pt x="12619" y="7241"/>
                  </a:cubicBezTo>
                  <a:cubicBezTo>
                    <a:pt x="12320" y="6431"/>
                    <a:pt x="12017" y="5621"/>
                    <a:pt x="11721" y="4811"/>
                  </a:cubicBezTo>
                  <a:cubicBezTo>
                    <a:pt x="10707" y="5247"/>
                    <a:pt x="9696" y="5662"/>
                    <a:pt x="8624" y="6015"/>
                  </a:cubicBezTo>
                  <a:cubicBezTo>
                    <a:pt x="8920" y="6825"/>
                    <a:pt x="9222" y="7645"/>
                    <a:pt x="9522" y="8456"/>
                  </a:cubicBezTo>
                  <a:cubicBezTo>
                    <a:pt x="10585" y="8105"/>
                    <a:pt x="11599" y="7684"/>
                    <a:pt x="12604" y="7251"/>
                  </a:cubicBezTo>
                  <a:cubicBezTo>
                    <a:pt x="12872" y="7975"/>
                    <a:pt x="13133" y="8691"/>
                    <a:pt x="13400" y="9415"/>
                  </a:cubicBezTo>
                  <a:cubicBezTo>
                    <a:pt x="12395" y="9848"/>
                    <a:pt x="11381" y="10268"/>
                    <a:pt x="10318" y="10619"/>
                  </a:cubicBezTo>
                  <a:cubicBezTo>
                    <a:pt x="10053" y="9895"/>
                    <a:pt x="9786" y="9179"/>
                    <a:pt x="9522" y="8456"/>
                  </a:cubicBezTo>
                  <a:cubicBezTo>
                    <a:pt x="8422" y="8775"/>
                    <a:pt x="7374" y="8963"/>
                    <a:pt x="6193" y="8989"/>
                  </a:cubicBezTo>
                  <a:cubicBezTo>
                    <a:pt x="5895" y="8178"/>
                    <a:pt x="5592" y="7359"/>
                    <a:pt x="5296" y="6548"/>
                  </a:cubicBezTo>
                  <a:cubicBezTo>
                    <a:pt x="6476" y="6523"/>
                    <a:pt x="7527" y="6335"/>
                    <a:pt x="8624" y="6015"/>
                  </a:cubicBezTo>
                  <a:cubicBezTo>
                    <a:pt x="8362" y="5302"/>
                    <a:pt x="8106" y="4597"/>
                    <a:pt x="7843" y="3884"/>
                  </a:cubicBezTo>
                  <a:cubicBezTo>
                    <a:pt x="8915" y="3531"/>
                    <a:pt x="9928" y="3105"/>
                    <a:pt x="10940" y="2669"/>
                  </a:cubicBezTo>
                  <a:cubicBezTo>
                    <a:pt x="11204" y="3382"/>
                    <a:pt x="11458" y="4097"/>
                    <a:pt x="11721" y="4811"/>
                  </a:cubicBezTo>
                  <a:cubicBezTo>
                    <a:pt x="12732" y="4375"/>
                    <a:pt x="13755" y="3959"/>
                    <a:pt x="14833" y="3617"/>
                  </a:cubicBezTo>
                  <a:cubicBezTo>
                    <a:pt x="14571" y="2903"/>
                    <a:pt x="14299" y="2188"/>
                    <a:pt x="14037" y="1475"/>
                  </a:cubicBezTo>
                  <a:cubicBezTo>
                    <a:pt x="15087" y="1185"/>
                    <a:pt x="16081" y="1012"/>
                    <a:pt x="17206" y="985"/>
                  </a:cubicBezTo>
                  <a:close/>
                  <a:moveTo>
                    <a:pt x="679" y="3084"/>
                  </a:moveTo>
                  <a:cubicBezTo>
                    <a:pt x="201" y="3174"/>
                    <a:pt x="-94" y="3531"/>
                    <a:pt x="28" y="3884"/>
                  </a:cubicBezTo>
                  <a:lnTo>
                    <a:pt x="5860" y="20840"/>
                  </a:lnTo>
                  <a:cubicBezTo>
                    <a:pt x="5963" y="21136"/>
                    <a:pt x="6330" y="21330"/>
                    <a:pt x="6729" y="21330"/>
                  </a:cubicBezTo>
                  <a:cubicBezTo>
                    <a:pt x="6800" y="21330"/>
                    <a:pt x="6872" y="21323"/>
                    <a:pt x="6946" y="21309"/>
                  </a:cubicBezTo>
                  <a:cubicBezTo>
                    <a:pt x="7422" y="21219"/>
                    <a:pt x="7718" y="20862"/>
                    <a:pt x="7597" y="20509"/>
                  </a:cubicBezTo>
                  <a:cubicBezTo>
                    <a:pt x="7597" y="20509"/>
                    <a:pt x="1765" y="3564"/>
                    <a:pt x="1765" y="3564"/>
                  </a:cubicBezTo>
                  <a:cubicBezTo>
                    <a:pt x="1642" y="3211"/>
                    <a:pt x="1159" y="2996"/>
                    <a:pt x="679" y="3084"/>
                  </a:cubicBezTo>
                  <a:close/>
                  <a:moveTo>
                    <a:pt x="18885" y="5557"/>
                  </a:moveTo>
                  <a:cubicBezTo>
                    <a:pt x="19152" y="6281"/>
                    <a:pt x="19430" y="7008"/>
                    <a:pt x="19696" y="7731"/>
                  </a:cubicBezTo>
                  <a:cubicBezTo>
                    <a:pt x="18578" y="7758"/>
                    <a:pt x="17584" y="7924"/>
                    <a:pt x="16541" y="8211"/>
                  </a:cubicBezTo>
                  <a:cubicBezTo>
                    <a:pt x="16273" y="7488"/>
                    <a:pt x="16010" y="6760"/>
                    <a:pt x="15745" y="6036"/>
                  </a:cubicBezTo>
                  <a:cubicBezTo>
                    <a:pt x="16788" y="5749"/>
                    <a:pt x="17770" y="5584"/>
                    <a:pt x="18885" y="555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2639" name="Group 2639"/>
          <p:cNvGrpSpPr/>
          <p:nvPr/>
        </p:nvGrpSpPr>
        <p:grpSpPr>
          <a:xfrm>
            <a:off x="2660548" y="3532640"/>
            <a:ext cx="1731251" cy="1731251"/>
            <a:chOff x="0" y="0"/>
            <a:chExt cx="1731249" cy="1731249"/>
          </a:xfrm>
        </p:grpSpPr>
        <p:sp>
          <p:nvSpPr>
            <p:cNvPr id="2637" name="Shape 2637"/>
            <p:cNvSpPr/>
            <p:nvPr/>
          </p:nvSpPr>
          <p:spPr>
            <a:xfrm>
              <a:off x="0" y="0"/>
              <a:ext cx="1731251" cy="1731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38" name="Shape 2638"/>
            <p:cNvSpPr/>
            <p:nvPr/>
          </p:nvSpPr>
          <p:spPr>
            <a:xfrm>
              <a:off x="276551" y="286257"/>
              <a:ext cx="1152748" cy="1152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4" y="0"/>
                  </a:moveTo>
                  <a:cubicBezTo>
                    <a:pt x="4834" y="0"/>
                    <a:pt x="0" y="4835"/>
                    <a:pt x="0" y="10794"/>
                  </a:cubicBezTo>
                  <a:cubicBezTo>
                    <a:pt x="0" y="16751"/>
                    <a:pt x="4834" y="21600"/>
                    <a:pt x="10794" y="21600"/>
                  </a:cubicBezTo>
                  <a:cubicBezTo>
                    <a:pt x="16754" y="21600"/>
                    <a:pt x="21600" y="16751"/>
                    <a:pt x="21600" y="10794"/>
                  </a:cubicBezTo>
                  <a:cubicBezTo>
                    <a:pt x="21600" y="4835"/>
                    <a:pt x="16754" y="0"/>
                    <a:pt x="10794" y="0"/>
                  </a:cubicBezTo>
                  <a:close/>
                  <a:moveTo>
                    <a:pt x="10794" y="745"/>
                  </a:moveTo>
                  <a:cubicBezTo>
                    <a:pt x="16335" y="745"/>
                    <a:pt x="20855" y="5252"/>
                    <a:pt x="20855" y="10794"/>
                  </a:cubicBezTo>
                  <a:cubicBezTo>
                    <a:pt x="20855" y="16336"/>
                    <a:pt x="16335" y="20855"/>
                    <a:pt x="10794" y="20855"/>
                  </a:cubicBezTo>
                  <a:cubicBezTo>
                    <a:pt x="5253" y="20855"/>
                    <a:pt x="745" y="16336"/>
                    <a:pt x="745" y="10794"/>
                  </a:cubicBezTo>
                  <a:cubicBezTo>
                    <a:pt x="745" y="5252"/>
                    <a:pt x="5253" y="745"/>
                    <a:pt x="10794" y="745"/>
                  </a:cubicBezTo>
                  <a:close/>
                  <a:moveTo>
                    <a:pt x="6826" y="3944"/>
                  </a:moveTo>
                  <a:cubicBezTo>
                    <a:pt x="6706" y="4011"/>
                    <a:pt x="6642" y="4139"/>
                    <a:pt x="6642" y="4274"/>
                  </a:cubicBezTo>
                  <a:lnTo>
                    <a:pt x="6642" y="17217"/>
                  </a:lnTo>
                  <a:cubicBezTo>
                    <a:pt x="6642" y="17350"/>
                    <a:pt x="6706" y="17477"/>
                    <a:pt x="6826" y="17546"/>
                  </a:cubicBezTo>
                  <a:cubicBezTo>
                    <a:pt x="6877" y="17574"/>
                    <a:pt x="6950" y="17595"/>
                    <a:pt x="7009" y="17595"/>
                  </a:cubicBezTo>
                  <a:cubicBezTo>
                    <a:pt x="7083" y="17595"/>
                    <a:pt x="7156" y="17570"/>
                    <a:pt x="7216" y="17534"/>
                  </a:cubicBezTo>
                  <a:lnTo>
                    <a:pt x="17180" y="11063"/>
                  </a:lnTo>
                  <a:cubicBezTo>
                    <a:pt x="17284" y="10996"/>
                    <a:pt x="17351" y="10870"/>
                    <a:pt x="17351" y="10745"/>
                  </a:cubicBezTo>
                  <a:cubicBezTo>
                    <a:pt x="17351" y="10618"/>
                    <a:pt x="17284" y="10507"/>
                    <a:pt x="17180" y="10440"/>
                  </a:cubicBezTo>
                  <a:lnTo>
                    <a:pt x="7216" y="3968"/>
                  </a:lnTo>
                  <a:cubicBezTo>
                    <a:pt x="7104" y="3894"/>
                    <a:pt x="6945" y="3876"/>
                    <a:pt x="6826" y="3944"/>
                  </a:cubicBezTo>
                  <a:close/>
                  <a:moveTo>
                    <a:pt x="7387" y="4957"/>
                  </a:moveTo>
                  <a:lnTo>
                    <a:pt x="16289" y="10745"/>
                  </a:lnTo>
                  <a:cubicBezTo>
                    <a:pt x="16289" y="10745"/>
                    <a:pt x="7387" y="16533"/>
                    <a:pt x="7387" y="16533"/>
                  </a:cubicBezTo>
                  <a:lnTo>
                    <a:pt x="7387" y="4957"/>
                  </a:lnTo>
                  <a:close/>
                  <a:moveTo>
                    <a:pt x="8095" y="6276"/>
                  </a:moveTo>
                  <a:cubicBezTo>
                    <a:pt x="8006" y="6217"/>
                    <a:pt x="7898" y="6244"/>
                    <a:pt x="7839" y="6325"/>
                  </a:cubicBezTo>
                  <a:cubicBezTo>
                    <a:pt x="7777" y="6407"/>
                    <a:pt x="7805" y="6534"/>
                    <a:pt x="7888" y="6594"/>
                  </a:cubicBezTo>
                  <a:lnTo>
                    <a:pt x="14176" y="10672"/>
                  </a:lnTo>
                  <a:cubicBezTo>
                    <a:pt x="14206" y="10695"/>
                    <a:pt x="14238" y="10696"/>
                    <a:pt x="14274" y="10696"/>
                  </a:cubicBezTo>
                  <a:cubicBezTo>
                    <a:pt x="14333" y="10696"/>
                    <a:pt x="14395" y="10674"/>
                    <a:pt x="14433" y="10623"/>
                  </a:cubicBezTo>
                  <a:cubicBezTo>
                    <a:pt x="14492" y="10534"/>
                    <a:pt x="14465" y="10413"/>
                    <a:pt x="14384" y="10354"/>
                  </a:cubicBezTo>
                  <a:lnTo>
                    <a:pt x="8095" y="6276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50" name="Shape 1675"/>
          <p:cNvSpPr/>
          <p:nvPr/>
        </p:nvSpPr>
        <p:spPr>
          <a:xfrm>
            <a:off x="13502458" y="3801033"/>
            <a:ext cx="848835" cy="10352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32" y="10802"/>
                </a:moveTo>
                <a:cubicBezTo>
                  <a:pt x="8199" y="10802"/>
                  <a:pt x="7359" y="11390"/>
                  <a:pt x="7359" y="12113"/>
                </a:cubicBezTo>
                <a:cubicBezTo>
                  <a:pt x="7359" y="12835"/>
                  <a:pt x="8199" y="13422"/>
                  <a:pt x="9232" y="13422"/>
                </a:cubicBezTo>
                <a:lnTo>
                  <a:pt x="10342" y="13422"/>
                </a:lnTo>
                <a:lnTo>
                  <a:pt x="10342" y="10802"/>
                </a:lnTo>
                <a:cubicBezTo>
                  <a:pt x="10342" y="10802"/>
                  <a:pt x="9232" y="10802"/>
                  <a:pt x="9232" y="10802"/>
                </a:cubicBezTo>
                <a:close/>
                <a:moveTo>
                  <a:pt x="11260" y="16685"/>
                </a:moveTo>
                <a:lnTo>
                  <a:pt x="12370" y="16685"/>
                </a:lnTo>
                <a:cubicBezTo>
                  <a:pt x="13404" y="16685"/>
                  <a:pt x="14244" y="16098"/>
                  <a:pt x="14244" y="15376"/>
                </a:cubicBezTo>
                <a:cubicBezTo>
                  <a:pt x="14244" y="14653"/>
                  <a:pt x="13404" y="14066"/>
                  <a:pt x="12370" y="14066"/>
                </a:cubicBezTo>
                <a:lnTo>
                  <a:pt x="11260" y="14066"/>
                </a:lnTo>
                <a:cubicBezTo>
                  <a:pt x="11260" y="14066"/>
                  <a:pt x="11260" y="16685"/>
                  <a:pt x="11260" y="16685"/>
                </a:cubicBezTo>
                <a:close/>
                <a:moveTo>
                  <a:pt x="10801" y="18454"/>
                </a:moveTo>
                <a:cubicBezTo>
                  <a:pt x="10548" y="18454"/>
                  <a:pt x="10342" y="18312"/>
                  <a:pt x="10342" y="18133"/>
                </a:cubicBezTo>
                <a:lnTo>
                  <a:pt x="10342" y="17329"/>
                </a:lnTo>
                <a:lnTo>
                  <a:pt x="6901" y="17329"/>
                </a:lnTo>
                <a:cubicBezTo>
                  <a:pt x="6646" y="17329"/>
                  <a:pt x="6440" y="17184"/>
                  <a:pt x="6440" y="17008"/>
                </a:cubicBezTo>
                <a:cubicBezTo>
                  <a:pt x="6440" y="16830"/>
                  <a:pt x="6646" y="16685"/>
                  <a:pt x="6901" y="16685"/>
                </a:cubicBezTo>
                <a:lnTo>
                  <a:pt x="10342" y="16685"/>
                </a:lnTo>
                <a:lnTo>
                  <a:pt x="10342" y="14066"/>
                </a:lnTo>
                <a:lnTo>
                  <a:pt x="9232" y="14066"/>
                </a:lnTo>
                <a:cubicBezTo>
                  <a:pt x="7692" y="14066"/>
                  <a:pt x="6440" y="13190"/>
                  <a:pt x="6440" y="12113"/>
                </a:cubicBezTo>
                <a:cubicBezTo>
                  <a:pt x="6440" y="11035"/>
                  <a:pt x="7692" y="10160"/>
                  <a:pt x="9232" y="10160"/>
                </a:cubicBezTo>
                <a:lnTo>
                  <a:pt x="10342" y="10160"/>
                </a:lnTo>
                <a:lnTo>
                  <a:pt x="10342" y="9532"/>
                </a:lnTo>
                <a:cubicBezTo>
                  <a:pt x="10342" y="9354"/>
                  <a:pt x="10548" y="9210"/>
                  <a:pt x="10801" y="9210"/>
                </a:cubicBezTo>
                <a:cubicBezTo>
                  <a:pt x="11055" y="9210"/>
                  <a:pt x="11260" y="9354"/>
                  <a:pt x="11260" y="9532"/>
                </a:cubicBezTo>
                <a:lnTo>
                  <a:pt x="11260" y="10160"/>
                </a:lnTo>
                <a:lnTo>
                  <a:pt x="14703" y="10160"/>
                </a:lnTo>
                <a:cubicBezTo>
                  <a:pt x="14958" y="10160"/>
                  <a:pt x="15161" y="10304"/>
                  <a:pt x="15161" y="10482"/>
                </a:cubicBezTo>
                <a:cubicBezTo>
                  <a:pt x="15161" y="10659"/>
                  <a:pt x="14958" y="10802"/>
                  <a:pt x="14703" y="10802"/>
                </a:cubicBezTo>
                <a:lnTo>
                  <a:pt x="11260" y="10802"/>
                </a:lnTo>
                <a:lnTo>
                  <a:pt x="11260" y="13422"/>
                </a:lnTo>
                <a:lnTo>
                  <a:pt x="12370" y="13422"/>
                </a:lnTo>
                <a:cubicBezTo>
                  <a:pt x="13910" y="13422"/>
                  <a:pt x="15161" y="14298"/>
                  <a:pt x="15161" y="15376"/>
                </a:cubicBezTo>
                <a:cubicBezTo>
                  <a:pt x="15161" y="16453"/>
                  <a:pt x="13910" y="17329"/>
                  <a:pt x="12370" y="17329"/>
                </a:cubicBezTo>
                <a:lnTo>
                  <a:pt x="11260" y="17329"/>
                </a:lnTo>
                <a:lnTo>
                  <a:pt x="11260" y="18133"/>
                </a:lnTo>
                <a:cubicBezTo>
                  <a:pt x="11260" y="18312"/>
                  <a:pt x="11055" y="18454"/>
                  <a:pt x="10801" y="18454"/>
                </a:cubicBezTo>
                <a:cubicBezTo>
                  <a:pt x="10801" y="18454"/>
                  <a:pt x="10801" y="18454"/>
                  <a:pt x="10801" y="18454"/>
                </a:cubicBezTo>
                <a:close/>
                <a:moveTo>
                  <a:pt x="11736" y="4169"/>
                </a:moveTo>
                <a:lnTo>
                  <a:pt x="12438" y="4169"/>
                </a:lnTo>
                <a:cubicBezTo>
                  <a:pt x="12438" y="4131"/>
                  <a:pt x="12439" y="4094"/>
                  <a:pt x="12445" y="4056"/>
                </a:cubicBezTo>
                <a:cubicBezTo>
                  <a:pt x="12549" y="3083"/>
                  <a:pt x="13190" y="1959"/>
                  <a:pt x="13745" y="1327"/>
                </a:cubicBezTo>
                <a:lnTo>
                  <a:pt x="14385" y="642"/>
                </a:lnTo>
                <a:lnTo>
                  <a:pt x="7221" y="642"/>
                </a:lnTo>
                <a:lnTo>
                  <a:pt x="7442" y="879"/>
                </a:lnTo>
                <a:cubicBezTo>
                  <a:pt x="7444" y="884"/>
                  <a:pt x="7449" y="888"/>
                  <a:pt x="7454" y="892"/>
                </a:cubicBezTo>
                <a:cubicBezTo>
                  <a:pt x="7511" y="962"/>
                  <a:pt x="8882" y="2619"/>
                  <a:pt x="9032" y="4056"/>
                </a:cubicBezTo>
                <a:cubicBezTo>
                  <a:pt x="9038" y="4094"/>
                  <a:pt x="9038" y="4131"/>
                  <a:pt x="9038" y="4169"/>
                </a:cubicBezTo>
                <a:lnTo>
                  <a:pt x="9516" y="4169"/>
                </a:lnTo>
                <a:lnTo>
                  <a:pt x="8696" y="2638"/>
                </a:lnTo>
                <a:cubicBezTo>
                  <a:pt x="8606" y="2473"/>
                  <a:pt x="8725" y="2287"/>
                  <a:pt x="8963" y="2225"/>
                </a:cubicBezTo>
                <a:cubicBezTo>
                  <a:pt x="9201" y="2162"/>
                  <a:pt x="9465" y="2246"/>
                  <a:pt x="9555" y="2412"/>
                </a:cubicBezTo>
                <a:lnTo>
                  <a:pt x="10497" y="4169"/>
                </a:lnTo>
                <a:lnTo>
                  <a:pt x="10725" y="4169"/>
                </a:lnTo>
                <a:lnTo>
                  <a:pt x="11446" y="3078"/>
                </a:lnTo>
                <a:cubicBezTo>
                  <a:pt x="11554" y="2917"/>
                  <a:pt x="11826" y="2847"/>
                  <a:pt x="12056" y="2922"/>
                </a:cubicBezTo>
                <a:cubicBezTo>
                  <a:pt x="12287" y="2996"/>
                  <a:pt x="12388" y="3187"/>
                  <a:pt x="12279" y="3349"/>
                </a:cubicBezTo>
                <a:cubicBezTo>
                  <a:pt x="12279" y="3349"/>
                  <a:pt x="11736" y="4169"/>
                  <a:pt x="11736" y="4169"/>
                </a:cubicBezTo>
                <a:close/>
                <a:moveTo>
                  <a:pt x="7066" y="6239"/>
                </a:moveTo>
                <a:cubicBezTo>
                  <a:pt x="3389" y="8191"/>
                  <a:pt x="921" y="12496"/>
                  <a:pt x="921" y="15292"/>
                </a:cubicBezTo>
                <a:cubicBezTo>
                  <a:pt x="921" y="19469"/>
                  <a:pt x="6025" y="20958"/>
                  <a:pt x="10801" y="20958"/>
                </a:cubicBezTo>
                <a:cubicBezTo>
                  <a:pt x="15579" y="20958"/>
                  <a:pt x="20685" y="19469"/>
                  <a:pt x="20685" y="15292"/>
                </a:cubicBezTo>
                <a:cubicBezTo>
                  <a:pt x="20685" y="12297"/>
                  <a:pt x="17922" y="7727"/>
                  <a:pt x="13963" y="5958"/>
                </a:cubicBezTo>
                <a:cubicBezTo>
                  <a:pt x="13956" y="5955"/>
                  <a:pt x="13953" y="5953"/>
                  <a:pt x="13944" y="5949"/>
                </a:cubicBezTo>
                <a:cubicBezTo>
                  <a:pt x="13442" y="5702"/>
                  <a:pt x="12900" y="5297"/>
                  <a:pt x="12623" y="4812"/>
                </a:cubicBezTo>
                <a:lnTo>
                  <a:pt x="11682" y="4812"/>
                </a:lnTo>
                <a:lnTo>
                  <a:pt x="12505" y="6343"/>
                </a:lnTo>
                <a:cubicBezTo>
                  <a:pt x="12593" y="6510"/>
                  <a:pt x="12473" y="6694"/>
                  <a:pt x="12233" y="6757"/>
                </a:cubicBezTo>
                <a:cubicBezTo>
                  <a:pt x="11998" y="6819"/>
                  <a:pt x="11732" y="6735"/>
                  <a:pt x="11644" y="6569"/>
                </a:cubicBezTo>
                <a:lnTo>
                  <a:pt x="10701" y="4812"/>
                </a:lnTo>
                <a:lnTo>
                  <a:pt x="10474" y="4812"/>
                </a:lnTo>
                <a:lnTo>
                  <a:pt x="9632" y="6087"/>
                </a:lnTo>
                <a:cubicBezTo>
                  <a:pt x="9525" y="6247"/>
                  <a:pt x="9252" y="6316"/>
                  <a:pt x="9024" y="6242"/>
                </a:cubicBezTo>
                <a:cubicBezTo>
                  <a:pt x="8792" y="6168"/>
                  <a:pt x="8692" y="5976"/>
                  <a:pt x="8798" y="5815"/>
                </a:cubicBezTo>
                <a:lnTo>
                  <a:pt x="9463" y="4812"/>
                </a:lnTo>
                <a:lnTo>
                  <a:pt x="8834" y="4812"/>
                </a:lnTo>
                <a:cubicBezTo>
                  <a:pt x="8356" y="5593"/>
                  <a:pt x="7199" y="6174"/>
                  <a:pt x="7066" y="6239"/>
                </a:cubicBezTo>
                <a:cubicBezTo>
                  <a:pt x="7066" y="6239"/>
                  <a:pt x="7066" y="6239"/>
                  <a:pt x="7066" y="6239"/>
                </a:cubicBezTo>
                <a:close/>
                <a:moveTo>
                  <a:pt x="10801" y="21600"/>
                </a:moveTo>
                <a:cubicBezTo>
                  <a:pt x="4241" y="21600"/>
                  <a:pt x="0" y="19123"/>
                  <a:pt x="0" y="15292"/>
                </a:cubicBezTo>
                <a:cubicBezTo>
                  <a:pt x="0" y="12350"/>
                  <a:pt x="2493" y="7856"/>
                  <a:pt x="6517" y="5723"/>
                </a:cubicBezTo>
                <a:cubicBezTo>
                  <a:pt x="6522" y="5719"/>
                  <a:pt x="6530" y="5717"/>
                  <a:pt x="6536" y="5713"/>
                </a:cubicBezTo>
                <a:cubicBezTo>
                  <a:pt x="6834" y="5569"/>
                  <a:pt x="7430" y="5219"/>
                  <a:pt x="7798" y="4812"/>
                </a:cubicBezTo>
                <a:lnTo>
                  <a:pt x="7721" y="4812"/>
                </a:lnTo>
                <a:cubicBezTo>
                  <a:pt x="7466" y="4812"/>
                  <a:pt x="7261" y="4669"/>
                  <a:pt x="7261" y="4491"/>
                </a:cubicBezTo>
                <a:cubicBezTo>
                  <a:pt x="7261" y="4313"/>
                  <a:pt x="7466" y="4169"/>
                  <a:pt x="7721" y="4169"/>
                </a:cubicBezTo>
                <a:lnTo>
                  <a:pt x="8120" y="4169"/>
                </a:lnTo>
                <a:cubicBezTo>
                  <a:pt x="8120" y="4147"/>
                  <a:pt x="8120" y="4124"/>
                  <a:pt x="8116" y="4103"/>
                </a:cubicBezTo>
                <a:cubicBezTo>
                  <a:pt x="7988" y="2855"/>
                  <a:pt x="6755" y="1333"/>
                  <a:pt x="6665" y="1221"/>
                </a:cubicBezTo>
                <a:lnTo>
                  <a:pt x="5989" y="497"/>
                </a:lnTo>
                <a:cubicBezTo>
                  <a:pt x="5896" y="397"/>
                  <a:pt x="5889" y="272"/>
                  <a:pt x="5969" y="167"/>
                </a:cubicBezTo>
                <a:cubicBezTo>
                  <a:pt x="6049" y="64"/>
                  <a:pt x="6205" y="0"/>
                  <a:pt x="6373" y="0"/>
                </a:cubicBezTo>
                <a:lnTo>
                  <a:pt x="15229" y="0"/>
                </a:lnTo>
                <a:cubicBezTo>
                  <a:pt x="15399" y="0"/>
                  <a:pt x="15554" y="64"/>
                  <a:pt x="15635" y="167"/>
                </a:cubicBezTo>
                <a:cubicBezTo>
                  <a:pt x="15714" y="272"/>
                  <a:pt x="15707" y="397"/>
                  <a:pt x="15615" y="497"/>
                </a:cubicBezTo>
                <a:lnTo>
                  <a:pt x="14521" y="1671"/>
                </a:lnTo>
                <a:cubicBezTo>
                  <a:pt x="14031" y="2232"/>
                  <a:pt x="13451" y="3237"/>
                  <a:pt x="13361" y="4103"/>
                </a:cubicBezTo>
                <a:cubicBezTo>
                  <a:pt x="13359" y="4124"/>
                  <a:pt x="13356" y="4147"/>
                  <a:pt x="13356" y="4169"/>
                </a:cubicBezTo>
                <a:lnTo>
                  <a:pt x="13880" y="4169"/>
                </a:lnTo>
                <a:cubicBezTo>
                  <a:pt x="14135" y="4169"/>
                  <a:pt x="14341" y="4314"/>
                  <a:pt x="14341" y="4491"/>
                </a:cubicBezTo>
                <a:cubicBezTo>
                  <a:pt x="14341" y="4669"/>
                  <a:pt x="14135" y="4812"/>
                  <a:pt x="13880" y="4812"/>
                </a:cubicBezTo>
                <a:lnTo>
                  <a:pt x="13650" y="4812"/>
                </a:lnTo>
                <a:cubicBezTo>
                  <a:pt x="13866" y="5056"/>
                  <a:pt x="14167" y="5272"/>
                  <a:pt x="14468" y="5421"/>
                </a:cubicBezTo>
                <a:cubicBezTo>
                  <a:pt x="18735" y="7333"/>
                  <a:pt x="21600" y="12067"/>
                  <a:pt x="21600" y="15292"/>
                </a:cubicBezTo>
                <a:cubicBezTo>
                  <a:pt x="21600" y="19123"/>
                  <a:pt x="17364" y="21600"/>
                  <a:pt x="10801" y="21600"/>
                </a:cubicBezTo>
                <a:cubicBezTo>
                  <a:pt x="10801" y="21600"/>
                  <a:pt x="10801" y="21600"/>
                  <a:pt x="10801" y="2160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Shape 2620"/>
          <p:cNvSpPr/>
          <p:nvPr/>
        </p:nvSpPr>
        <p:spPr>
          <a:xfrm>
            <a:off x="13359495" y="8644143"/>
            <a:ext cx="914133" cy="843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3" h="21600" extrusionOk="0">
                <a:moveTo>
                  <a:pt x="13666" y="0"/>
                </a:moveTo>
                <a:cubicBezTo>
                  <a:pt x="13403" y="0"/>
                  <a:pt x="13341" y="171"/>
                  <a:pt x="13528" y="377"/>
                </a:cubicBezTo>
                <a:lnTo>
                  <a:pt x="15942" y="3016"/>
                </a:lnTo>
                <a:lnTo>
                  <a:pt x="14953" y="4096"/>
                </a:lnTo>
                <a:lnTo>
                  <a:pt x="10378" y="9097"/>
                </a:lnTo>
                <a:lnTo>
                  <a:pt x="7964" y="6459"/>
                </a:lnTo>
                <a:cubicBezTo>
                  <a:pt x="7778" y="6255"/>
                  <a:pt x="7474" y="6255"/>
                  <a:pt x="7286" y="6459"/>
                </a:cubicBezTo>
                <a:lnTo>
                  <a:pt x="562" y="13809"/>
                </a:lnTo>
                <a:cubicBezTo>
                  <a:pt x="-187" y="14627"/>
                  <a:pt x="-187" y="15959"/>
                  <a:pt x="562" y="16775"/>
                </a:cubicBezTo>
                <a:lnTo>
                  <a:pt x="608" y="16825"/>
                </a:lnTo>
                <a:cubicBezTo>
                  <a:pt x="1355" y="17642"/>
                  <a:pt x="2563" y="17642"/>
                  <a:pt x="3309" y="16825"/>
                </a:cubicBezTo>
                <a:lnTo>
                  <a:pt x="7620" y="12113"/>
                </a:lnTo>
                <a:lnTo>
                  <a:pt x="10045" y="14752"/>
                </a:lnTo>
                <a:cubicBezTo>
                  <a:pt x="10232" y="14953"/>
                  <a:pt x="10536" y="14953"/>
                  <a:pt x="10723" y="14752"/>
                </a:cubicBezTo>
                <a:lnTo>
                  <a:pt x="18689" y="6031"/>
                </a:lnTo>
                <a:cubicBezTo>
                  <a:pt x="18689" y="6031"/>
                  <a:pt x="21080" y="8632"/>
                  <a:pt x="21080" y="8632"/>
                </a:cubicBezTo>
                <a:cubicBezTo>
                  <a:pt x="21267" y="8837"/>
                  <a:pt x="21413" y="8770"/>
                  <a:pt x="21413" y="8482"/>
                </a:cubicBezTo>
                <a:lnTo>
                  <a:pt x="21413" y="1005"/>
                </a:lnTo>
                <a:cubicBezTo>
                  <a:pt x="21413" y="472"/>
                  <a:pt x="20944" y="0"/>
                  <a:pt x="20459" y="0"/>
                </a:cubicBezTo>
                <a:lnTo>
                  <a:pt x="13666" y="0"/>
                </a:lnTo>
                <a:close/>
                <a:moveTo>
                  <a:pt x="18309" y="8457"/>
                </a:moveTo>
                <a:cubicBezTo>
                  <a:pt x="18248" y="8429"/>
                  <a:pt x="18162" y="8467"/>
                  <a:pt x="18068" y="8570"/>
                </a:cubicBezTo>
                <a:cubicBezTo>
                  <a:pt x="18068" y="8570"/>
                  <a:pt x="16884" y="9851"/>
                  <a:pt x="16884" y="9851"/>
                </a:cubicBezTo>
                <a:cubicBezTo>
                  <a:pt x="16697" y="10056"/>
                  <a:pt x="16551" y="10456"/>
                  <a:pt x="16551" y="10743"/>
                </a:cubicBezTo>
                <a:lnTo>
                  <a:pt x="16551" y="21273"/>
                </a:lnTo>
                <a:lnTo>
                  <a:pt x="18413" y="21273"/>
                </a:lnTo>
                <a:lnTo>
                  <a:pt x="18413" y="8720"/>
                </a:lnTo>
                <a:cubicBezTo>
                  <a:pt x="18413" y="8576"/>
                  <a:pt x="18371" y="8484"/>
                  <a:pt x="18309" y="8457"/>
                </a:cubicBezTo>
                <a:close/>
                <a:moveTo>
                  <a:pt x="15505" y="11673"/>
                </a:moveTo>
                <a:cubicBezTo>
                  <a:pt x="15443" y="11645"/>
                  <a:pt x="15355" y="11684"/>
                  <a:pt x="15263" y="11786"/>
                </a:cubicBezTo>
                <a:cubicBezTo>
                  <a:pt x="15263" y="11786"/>
                  <a:pt x="13942" y="13231"/>
                  <a:pt x="13942" y="13231"/>
                </a:cubicBezTo>
                <a:cubicBezTo>
                  <a:pt x="13755" y="13438"/>
                  <a:pt x="13608" y="13835"/>
                  <a:pt x="13608" y="14124"/>
                </a:cubicBezTo>
                <a:lnTo>
                  <a:pt x="13608" y="21449"/>
                </a:lnTo>
                <a:lnTo>
                  <a:pt x="15608" y="21449"/>
                </a:lnTo>
                <a:lnTo>
                  <a:pt x="15608" y="11937"/>
                </a:lnTo>
                <a:cubicBezTo>
                  <a:pt x="15608" y="11793"/>
                  <a:pt x="15566" y="11701"/>
                  <a:pt x="15505" y="11673"/>
                </a:cubicBezTo>
                <a:close/>
                <a:moveTo>
                  <a:pt x="12562" y="14890"/>
                </a:moveTo>
                <a:cubicBezTo>
                  <a:pt x="12501" y="14863"/>
                  <a:pt x="12415" y="14901"/>
                  <a:pt x="12321" y="15003"/>
                </a:cubicBezTo>
                <a:cubicBezTo>
                  <a:pt x="12321" y="15003"/>
                  <a:pt x="11068" y="16373"/>
                  <a:pt x="11068" y="16373"/>
                </a:cubicBezTo>
                <a:cubicBezTo>
                  <a:pt x="11068" y="16373"/>
                  <a:pt x="10972" y="16477"/>
                  <a:pt x="10861" y="16599"/>
                </a:cubicBezTo>
                <a:cubicBezTo>
                  <a:pt x="10752" y="16721"/>
                  <a:pt x="10666" y="17050"/>
                  <a:pt x="10666" y="17340"/>
                </a:cubicBezTo>
                <a:lnTo>
                  <a:pt x="10666" y="21462"/>
                </a:lnTo>
                <a:lnTo>
                  <a:pt x="12666" y="21462"/>
                </a:lnTo>
                <a:lnTo>
                  <a:pt x="12666" y="15154"/>
                </a:lnTo>
                <a:cubicBezTo>
                  <a:pt x="12666" y="15010"/>
                  <a:pt x="12623" y="14918"/>
                  <a:pt x="12562" y="14890"/>
                </a:cubicBezTo>
                <a:close/>
                <a:moveTo>
                  <a:pt x="7045" y="15292"/>
                </a:moveTo>
                <a:cubicBezTo>
                  <a:pt x="6984" y="15264"/>
                  <a:pt x="6897" y="15303"/>
                  <a:pt x="6803" y="15405"/>
                </a:cubicBezTo>
                <a:cubicBezTo>
                  <a:pt x="6803" y="15405"/>
                  <a:pt x="5482" y="16850"/>
                  <a:pt x="5482" y="16850"/>
                </a:cubicBezTo>
                <a:cubicBezTo>
                  <a:pt x="5296" y="17054"/>
                  <a:pt x="5148" y="17452"/>
                  <a:pt x="5148" y="17742"/>
                </a:cubicBezTo>
                <a:lnTo>
                  <a:pt x="5148" y="21499"/>
                </a:lnTo>
                <a:lnTo>
                  <a:pt x="7148" y="21499"/>
                </a:lnTo>
                <a:lnTo>
                  <a:pt x="7148" y="15556"/>
                </a:lnTo>
                <a:cubicBezTo>
                  <a:pt x="7148" y="15413"/>
                  <a:pt x="7106" y="15320"/>
                  <a:pt x="7045" y="15292"/>
                </a:cubicBezTo>
                <a:close/>
                <a:moveTo>
                  <a:pt x="8194" y="15292"/>
                </a:moveTo>
                <a:cubicBezTo>
                  <a:pt x="8133" y="15320"/>
                  <a:pt x="8091" y="15412"/>
                  <a:pt x="8091" y="15556"/>
                </a:cubicBezTo>
                <a:lnTo>
                  <a:pt x="8091" y="21600"/>
                </a:lnTo>
                <a:lnTo>
                  <a:pt x="10091" y="21600"/>
                </a:lnTo>
                <a:lnTo>
                  <a:pt x="10091" y="17730"/>
                </a:lnTo>
                <a:cubicBezTo>
                  <a:pt x="10091" y="17443"/>
                  <a:pt x="9946" y="17058"/>
                  <a:pt x="9769" y="16863"/>
                </a:cubicBezTo>
                <a:lnTo>
                  <a:pt x="9447" y="16511"/>
                </a:lnTo>
                <a:cubicBezTo>
                  <a:pt x="9447" y="16511"/>
                  <a:pt x="8436" y="15405"/>
                  <a:pt x="8436" y="15405"/>
                </a:cubicBezTo>
                <a:cubicBezTo>
                  <a:pt x="8343" y="15304"/>
                  <a:pt x="8256" y="15264"/>
                  <a:pt x="8194" y="15292"/>
                </a:cubicBezTo>
                <a:close/>
                <a:moveTo>
                  <a:pt x="3964" y="18509"/>
                </a:moveTo>
                <a:cubicBezTo>
                  <a:pt x="3903" y="18481"/>
                  <a:pt x="3816" y="18520"/>
                  <a:pt x="3723" y="18622"/>
                </a:cubicBezTo>
                <a:cubicBezTo>
                  <a:pt x="3723" y="18622"/>
                  <a:pt x="2815" y="19615"/>
                  <a:pt x="2815" y="19615"/>
                </a:cubicBezTo>
                <a:lnTo>
                  <a:pt x="2171" y="20318"/>
                </a:lnTo>
                <a:cubicBezTo>
                  <a:pt x="1984" y="20522"/>
                  <a:pt x="1838" y="20870"/>
                  <a:pt x="1838" y="21097"/>
                </a:cubicBezTo>
                <a:lnTo>
                  <a:pt x="1838" y="21512"/>
                </a:lnTo>
                <a:lnTo>
                  <a:pt x="4068" y="21512"/>
                </a:lnTo>
                <a:lnTo>
                  <a:pt x="4068" y="18773"/>
                </a:lnTo>
                <a:cubicBezTo>
                  <a:pt x="4068" y="18629"/>
                  <a:pt x="4026" y="18537"/>
                  <a:pt x="3964" y="18509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31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4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536" y="317988"/>
            <a:ext cx="20828000" cy="1934805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latin typeface="Arial" charset="0"/>
                <a:ea typeface="Arial" charset="0"/>
                <a:cs typeface="Arial" charset="0"/>
              </a:rPr>
              <a:t>Региональный консорциум сетей сообществ (РКСС)</a:t>
            </a:r>
          </a:p>
        </p:txBody>
      </p:sp>
      <p:grpSp>
        <p:nvGrpSpPr>
          <p:cNvPr id="19" name="Group 296"/>
          <p:cNvGrpSpPr/>
          <p:nvPr/>
        </p:nvGrpSpPr>
        <p:grpSpPr>
          <a:xfrm>
            <a:off x="726406" y="3669194"/>
            <a:ext cx="2140954" cy="2271223"/>
            <a:chOff x="0" y="0"/>
            <a:chExt cx="5047854" cy="5047854"/>
          </a:xfrm>
        </p:grpSpPr>
        <p:pic>
          <p:nvPicPr>
            <p:cNvPr id="20" name="05_Presentation Title (Round Image).pn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41309"/>
              <a:ext cx="5047854" cy="3365236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1" name="Shape 295"/>
            <p:cNvSpPr/>
            <p:nvPr/>
          </p:nvSpPr>
          <p:spPr>
            <a:xfrm>
              <a:off x="0" y="0"/>
              <a:ext cx="5047854" cy="5047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8035" y="0"/>
                    <a:pt x="5273" y="1055"/>
                    <a:pt x="3164" y="3164"/>
                  </a:cubicBezTo>
                  <a:cubicBezTo>
                    <a:pt x="1055" y="5273"/>
                    <a:pt x="0" y="8035"/>
                    <a:pt x="0" y="10799"/>
                  </a:cubicBezTo>
                  <a:cubicBezTo>
                    <a:pt x="0" y="13563"/>
                    <a:pt x="1055" y="16327"/>
                    <a:pt x="3164" y="18436"/>
                  </a:cubicBezTo>
                  <a:cubicBezTo>
                    <a:pt x="5273" y="20545"/>
                    <a:pt x="8035" y="21600"/>
                    <a:pt x="10799" y="21600"/>
                  </a:cubicBezTo>
                  <a:cubicBezTo>
                    <a:pt x="13563" y="21600"/>
                    <a:pt x="16327" y="20545"/>
                    <a:pt x="18436" y="18436"/>
                  </a:cubicBezTo>
                  <a:cubicBezTo>
                    <a:pt x="20545" y="16327"/>
                    <a:pt x="21600" y="13563"/>
                    <a:pt x="21600" y="10799"/>
                  </a:cubicBezTo>
                  <a:cubicBezTo>
                    <a:pt x="21600" y="8035"/>
                    <a:pt x="20545" y="5273"/>
                    <a:pt x="18436" y="3164"/>
                  </a:cubicBezTo>
                  <a:cubicBezTo>
                    <a:pt x="16327" y="1055"/>
                    <a:pt x="13563" y="0"/>
                    <a:pt x="10799" y="0"/>
                  </a:cubicBezTo>
                  <a:close/>
                </a:path>
              </a:pathLst>
            </a:custGeom>
            <a:ln w="254000" cap="flat">
              <a:solidFill>
                <a:srgbClr val="FFFFFF"/>
              </a:solidFill>
              <a:prstDash val="solid"/>
              <a:miter lim="400000"/>
            </a:ln>
          </p:spPr>
          <p:txBody>
            <a:bodyPr/>
            <a:lstStyle/>
            <a:p>
              <a:pPr lvl="0"/>
              <a:endParaRPr/>
            </a:p>
          </p:txBody>
        </p:sp>
      </p:grpSp>
      <p:grpSp>
        <p:nvGrpSpPr>
          <p:cNvPr id="22" name="Group 296"/>
          <p:cNvGrpSpPr/>
          <p:nvPr/>
        </p:nvGrpSpPr>
        <p:grpSpPr>
          <a:xfrm>
            <a:off x="3952349" y="3639668"/>
            <a:ext cx="2679899" cy="2669124"/>
            <a:chOff x="0" y="0"/>
            <a:chExt cx="5047854" cy="5047854"/>
          </a:xfrm>
        </p:grpSpPr>
        <p:pic>
          <p:nvPicPr>
            <p:cNvPr id="23" name="05_Presentation Title (Round Image)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508" y="841310"/>
              <a:ext cx="4494346" cy="2901311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4" name="Shape 295"/>
            <p:cNvSpPr/>
            <p:nvPr/>
          </p:nvSpPr>
          <p:spPr>
            <a:xfrm>
              <a:off x="0" y="0"/>
              <a:ext cx="5047854" cy="5047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8035" y="0"/>
                    <a:pt x="5273" y="1055"/>
                    <a:pt x="3164" y="3164"/>
                  </a:cubicBezTo>
                  <a:cubicBezTo>
                    <a:pt x="1055" y="5273"/>
                    <a:pt x="0" y="8035"/>
                    <a:pt x="0" y="10799"/>
                  </a:cubicBezTo>
                  <a:cubicBezTo>
                    <a:pt x="0" y="13563"/>
                    <a:pt x="1055" y="16327"/>
                    <a:pt x="3164" y="18436"/>
                  </a:cubicBezTo>
                  <a:cubicBezTo>
                    <a:pt x="5273" y="20545"/>
                    <a:pt x="8035" y="21600"/>
                    <a:pt x="10799" y="21600"/>
                  </a:cubicBezTo>
                  <a:cubicBezTo>
                    <a:pt x="13563" y="21600"/>
                    <a:pt x="16327" y="20545"/>
                    <a:pt x="18436" y="18436"/>
                  </a:cubicBezTo>
                  <a:cubicBezTo>
                    <a:pt x="20545" y="16327"/>
                    <a:pt x="21600" y="13563"/>
                    <a:pt x="21600" y="10799"/>
                  </a:cubicBezTo>
                  <a:cubicBezTo>
                    <a:pt x="21600" y="8035"/>
                    <a:pt x="20545" y="5273"/>
                    <a:pt x="18436" y="3164"/>
                  </a:cubicBezTo>
                  <a:cubicBezTo>
                    <a:pt x="16327" y="1055"/>
                    <a:pt x="13563" y="0"/>
                    <a:pt x="10799" y="0"/>
                  </a:cubicBezTo>
                  <a:close/>
                </a:path>
              </a:pathLst>
            </a:custGeom>
            <a:ln w="254000" cap="flat">
              <a:solidFill>
                <a:srgbClr val="FFFFFF"/>
              </a:solidFill>
              <a:prstDash val="solid"/>
              <a:miter lim="400000"/>
            </a:ln>
          </p:spPr>
          <p:txBody>
            <a:bodyPr/>
            <a:lstStyle/>
            <a:p>
              <a:pPr lvl="0"/>
              <a:endParaRPr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25" name="Group 296"/>
          <p:cNvGrpSpPr/>
          <p:nvPr/>
        </p:nvGrpSpPr>
        <p:grpSpPr>
          <a:xfrm>
            <a:off x="7817113" y="3531511"/>
            <a:ext cx="2668461" cy="2640132"/>
            <a:chOff x="0" y="0"/>
            <a:chExt cx="5047854" cy="5047854"/>
          </a:xfrm>
        </p:grpSpPr>
        <p:pic>
          <p:nvPicPr>
            <p:cNvPr id="26" name="05_Presentation Title (Round Image).png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63877"/>
              <a:ext cx="5047854" cy="212010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7" name="Shape 295"/>
            <p:cNvSpPr/>
            <p:nvPr/>
          </p:nvSpPr>
          <p:spPr>
            <a:xfrm>
              <a:off x="0" y="0"/>
              <a:ext cx="5047854" cy="5047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8035" y="0"/>
                    <a:pt x="5273" y="1055"/>
                    <a:pt x="3164" y="3164"/>
                  </a:cubicBezTo>
                  <a:cubicBezTo>
                    <a:pt x="1055" y="5273"/>
                    <a:pt x="0" y="8035"/>
                    <a:pt x="0" y="10799"/>
                  </a:cubicBezTo>
                  <a:cubicBezTo>
                    <a:pt x="0" y="13563"/>
                    <a:pt x="1055" y="16327"/>
                    <a:pt x="3164" y="18436"/>
                  </a:cubicBezTo>
                  <a:cubicBezTo>
                    <a:pt x="5273" y="20545"/>
                    <a:pt x="8035" y="21600"/>
                    <a:pt x="10799" y="21600"/>
                  </a:cubicBezTo>
                  <a:cubicBezTo>
                    <a:pt x="13563" y="21600"/>
                    <a:pt x="16327" y="20545"/>
                    <a:pt x="18436" y="18436"/>
                  </a:cubicBezTo>
                  <a:cubicBezTo>
                    <a:pt x="20545" y="16327"/>
                    <a:pt x="21600" y="13563"/>
                    <a:pt x="21600" y="10799"/>
                  </a:cubicBezTo>
                  <a:cubicBezTo>
                    <a:pt x="21600" y="8035"/>
                    <a:pt x="20545" y="5273"/>
                    <a:pt x="18436" y="3164"/>
                  </a:cubicBezTo>
                  <a:cubicBezTo>
                    <a:pt x="16327" y="1055"/>
                    <a:pt x="13563" y="0"/>
                    <a:pt x="10799" y="0"/>
                  </a:cubicBezTo>
                  <a:close/>
                </a:path>
              </a:pathLst>
            </a:custGeom>
            <a:ln w="254000" cap="flat">
              <a:solidFill>
                <a:srgbClr val="FFFFFF"/>
              </a:solidFill>
              <a:prstDash val="solid"/>
              <a:miter lim="400000"/>
            </a:ln>
          </p:spPr>
          <p:txBody>
            <a:bodyPr/>
            <a:lstStyle/>
            <a:p>
              <a:pPr lvl="0"/>
              <a:endParaRPr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28" name="Group 296"/>
          <p:cNvGrpSpPr/>
          <p:nvPr/>
        </p:nvGrpSpPr>
        <p:grpSpPr>
          <a:xfrm>
            <a:off x="16002000" y="3583506"/>
            <a:ext cx="1953298" cy="1938256"/>
            <a:chOff x="0" y="0"/>
            <a:chExt cx="5047854" cy="5047854"/>
          </a:xfrm>
        </p:grpSpPr>
        <p:pic>
          <p:nvPicPr>
            <p:cNvPr id="29" name="05_Presentation Title (Round Image).png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047853" cy="5047854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30" name="Shape 295"/>
            <p:cNvSpPr/>
            <p:nvPr/>
          </p:nvSpPr>
          <p:spPr>
            <a:xfrm>
              <a:off x="0" y="0"/>
              <a:ext cx="5047854" cy="5047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8035" y="0"/>
                    <a:pt x="5273" y="1055"/>
                    <a:pt x="3164" y="3164"/>
                  </a:cubicBezTo>
                  <a:cubicBezTo>
                    <a:pt x="1055" y="5273"/>
                    <a:pt x="0" y="8035"/>
                    <a:pt x="0" y="10799"/>
                  </a:cubicBezTo>
                  <a:cubicBezTo>
                    <a:pt x="0" y="13563"/>
                    <a:pt x="1055" y="16327"/>
                    <a:pt x="3164" y="18436"/>
                  </a:cubicBezTo>
                  <a:cubicBezTo>
                    <a:pt x="5273" y="20545"/>
                    <a:pt x="8035" y="21600"/>
                    <a:pt x="10799" y="21600"/>
                  </a:cubicBezTo>
                  <a:cubicBezTo>
                    <a:pt x="13563" y="21600"/>
                    <a:pt x="16327" y="20545"/>
                    <a:pt x="18436" y="18436"/>
                  </a:cubicBezTo>
                  <a:cubicBezTo>
                    <a:pt x="20545" y="16327"/>
                    <a:pt x="21600" y="13563"/>
                    <a:pt x="21600" y="10799"/>
                  </a:cubicBezTo>
                  <a:cubicBezTo>
                    <a:pt x="21600" y="8035"/>
                    <a:pt x="20545" y="5273"/>
                    <a:pt x="18436" y="3164"/>
                  </a:cubicBezTo>
                  <a:cubicBezTo>
                    <a:pt x="16327" y="1055"/>
                    <a:pt x="13563" y="0"/>
                    <a:pt x="10799" y="0"/>
                  </a:cubicBezTo>
                  <a:close/>
                </a:path>
              </a:pathLst>
            </a:custGeom>
            <a:ln w="254000" cap="flat">
              <a:solidFill>
                <a:srgbClr val="FFFFFF"/>
              </a:solidFill>
              <a:prstDash val="solid"/>
              <a:miter lim="400000"/>
            </a:ln>
          </p:spPr>
          <p:txBody>
            <a:bodyPr/>
            <a:lstStyle/>
            <a:p>
              <a:pPr lvl="0"/>
              <a:endParaRPr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1" name="Group 296"/>
          <p:cNvGrpSpPr/>
          <p:nvPr/>
        </p:nvGrpSpPr>
        <p:grpSpPr>
          <a:xfrm>
            <a:off x="11814958" y="3382674"/>
            <a:ext cx="2511508" cy="2407209"/>
            <a:chOff x="0" y="0"/>
            <a:chExt cx="5047854" cy="5047854"/>
          </a:xfrm>
        </p:grpSpPr>
        <p:pic>
          <p:nvPicPr>
            <p:cNvPr id="32" name="05_Presentation Title (Round Image).png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41309"/>
              <a:ext cx="5047854" cy="3365236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33" name="Shape 295"/>
            <p:cNvSpPr/>
            <p:nvPr/>
          </p:nvSpPr>
          <p:spPr>
            <a:xfrm>
              <a:off x="0" y="0"/>
              <a:ext cx="5047854" cy="5047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8035" y="0"/>
                    <a:pt x="5273" y="1055"/>
                    <a:pt x="3164" y="3164"/>
                  </a:cubicBezTo>
                  <a:cubicBezTo>
                    <a:pt x="1055" y="5273"/>
                    <a:pt x="0" y="8035"/>
                    <a:pt x="0" y="10799"/>
                  </a:cubicBezTo>
                  <a:cubicBezTo>
                    <a:pt x="0" y="13563"/>
                    <a:pt x="1055" y="16327"/>
                    <a:pt x="3164" y="18436"/>
                  </a:cubicBezTo>
                  <a:cubicBezTo>
                    <a:pt x="5273" y="20545"/>
                    <a:pt x="8035" y="21600"/>
                    <a:pt x="10799" y="21600"/>
                  </a:cubicBezTo>
                  <a:cubicBezTo>
                    <a:pt x="13563" y="21600"/>
                    <a:pt x="16327" y="20545"/>
                    <a:pt x="18436" y="18436"/>
                  </a:cubicBezTo>
                  <a:cubicBezTo>
                    <a:pt x="20545" y="16327"/>
                    <a:pt x="21600" y="13563"/>
                    <a:pt x="21600" y="10799"/>
                  </a:cubicBezTo>
                  <a:cubicBezTo>
                    <a:pt x="21600" y="8035"/>
                    <a:pt x="20545" y="5273"/>
                    <a:pt x="18436" y="3164"/>
                  </a:cubicBezTo>
                  <a:cubicBezTo>
                    <a:pt x="16327" y="1055"/>
                    <a:pt x="13563" y="0"/>
                    <a:pt x="10799" y="0"/>
                  </a:cubicBezTo>
                  <a:close/>
                </a:path>
              </a:pathLst>
            </a:custGeom>
            <a:ln w="254000" cap="flat">
              <a:solidFill>
                <a:srgbClr val="FFFFFF"/>
              </a:solidFill>
              <a:prstDash val="solid"/>
              <a:miter lim="400000"/>
            </a:ln>
          </p:spPr>
          <p:txBody>
            <a:bodyPr/>
            <a:lstStyle/>
            <a:p>
              <a:pPr lvl="0"/>
              <a:endParaRPr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807177" y="5618632"/>
            <a:ext cx="2892121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200" dirty="0" err="1">
                <a:solidFill>
                  <a:srgbClr val="38A373"/>
                </a:solidFill>
                <a:latin typeface="Arial" charset="0"/>
                <a:ea typeface="Arial" charset="0"/>
                <a:cs typeface="Arial" charset="0"/>
              </a:rPr>
              <a:t>Евразийск</a:t>
            </a:r>
            <a:r>
              <a:rPr lang="ru-RU" sz="2200" dirty="0" err="1">
                <a:solidFill>
                  <a:srgbClr val="38A373"/>
                </a:solidFill>
                <a:latin typeface="Arial" charset="0"/>
                <a:ea typeface="Arial" charset="0"/>
                <a:cs typeface="Arial" charset="0"/>
              </a:rPr>
              <a:t>ая</a:t>
            </a:r>
            <a:r>
              <a:rPr lang="en-US" sz="2200" dirty="0">
                <a:solidFill>
                  <a:srgbClr val="38A37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38A373"/>
                </a:solidFill>
                <a:latin typeface="Arial" charset="0"/>
                <a:ea typeface="Arial" charset="0"/>
                <a:cs typeface="Arial" charset="0"/>
              </a:rPr>
              <a:t>женск</a:t>
            </a:r>
            <a:r>
              <a:rPr lang="ru-RU" sz="2200" dirty="0" err="1">
                <a:solidFill>
                  <a:srgbClr val="38A373"/>
                </a:solidFill>
                <a:latin typeface="Arial" charset="0"/>
                <a:ea typeface="Arial" charset="0"/>
                <a:cs typeface="Arial" charset="0"/>
              </a:rPr>
              <a:t>ая</a:t>
            </a:r>
            <a:r>
              <a:rPr lang="en-US" sz="2200" dirty="0">
                <a:solidFill>
                  <a:srgbClr val="38A37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38A373"/>
                </a:solidFill>
                <a:latin typeface="Arial" charset="0"/>
                <a:ea typeface="Arial" charset="0"/>
                <a:cs typeface="Arial" charset="0"/>
              </a:rPr>
              <a:t>сеть</a:t>
            </a:r>
            <a:r>
              <a:rPr lang="en-US" sz="2200" dirty="0">
                <a:solidFill>
                  <a:srgbClr val="38A37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rgbClr val="38A373"/>
                </a:solidFill>
                <a:latin typeface="Arial" charset="0"/>
                <a:ea typeface="Arial" charset="0"/>
                <a:cs typeface="Arial" charset="0"/>
              </a:rPr>
              <a:t>по</a:t>
            </a:r>
            <a:r>
              <a:rPr lang="en-US" sz="2200" dirty="0" smtClean="0">
                <a:solidFill>
                  <a:srgbClr val="38A373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38A373"/>
                </a:solidFill>
                <a:latin typeface="Arial" charset="0"/>
                <a:ea typeface="Arial" charset="0"/>
                <a:cs typeface="Arial" charset="0"/>
              </a:rPr>
              <a:t>СПИДу</a:t>
            </a:r>
            <a:r>
              <a:rPr lang="en-US" sz="2200" dirty="0">
                <a:solidFill>
                  <a:srgbClr val="38A373"/>
                </a:solidFill>
                <a:latin typeface="Arial" charset="0"/>
                <a:ea typeface="Arial" charset="0"/>
                <a:cs typeface="Arial" charset="0"/>
              </a:rPr>
              <a:t> (</a:t>
            </a:r>
            <a:r>
              <a:rPr lang="ru-RU" sz="2200" dirty="0">
                <a:solidFill>
                  <a:srgbClr val="38A373"/>
                </a:solidFill>
                <a:latin typeface="Arial" charset="0"/>
                <a:ea typeface="Arial" charset="0"/>
                <a:cs typeface="Arial" charset="0"/>
              </a:rPr>
              <a:t>ЕЖСС</a:t>
            </a:r>
            <a:r>
              <a:rPr lang="en-US" sz="2200" dirty="0" smtClean="0">
                <a:solidFill>
                  <a:srgbClr val="38A373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ru-RU" sz="2200" dirty="0">
              <a:solidFill>
                <a:srgbClr val="38A37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53501" y="5535617"/>
            <a:ext cx="3039387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spcBef>
                <a:spcPts val="0"/>
              </a:spcBef>
            </a:pPr>
            <a:r>
              <a:rPr lang="ru-RU" sz="2200" dirty="0">
                <a:solidFill>
                  <a:srgbClr val="932890"/>
                </a:solidFill>
                <a:latin typeface="Arial" charset="0"/>
                <a:ea typeface="Arial" charset="0"/>
                <a:cs typeface="Arial" charset="0"/>
              </a:rPr>
              <a:t>Евразийская ассоциация снижения вреда (ЕАСВ</a:t>
            </a:r>
            <a:r>
              <a:rPr lang="ru-RU" sz="2200" dirty="0" smtClean="0">
                <a:solidFill>
                  <a:srgbClr val="932890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ru-RU" sz="2200" dirty="0">
              <a:solidFill>
                <a:srgbClr val="93289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23695" y="5649749"/>
            <a:ext cx="3217752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spcBef>
                <a:spcPts val="0"/>
              </a:spcBef>
            </a:pPr>
            <a:r>
              <a:rPr lang="ru-RU" sz="2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Евразийская коалиция </a:t>
            </a:r>
            <a:r>
              <a:rPr lang="ru-RU" sz="2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по </a:t>
            </a:r>
            <a:r>
              <a:rPr lang="ru-RU" sz="2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мужскому здоровью (ЕКОМ</a:t>
            </a:r>
            <a:r>
              <a:rPr lang="ru-RU" sz="2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ru-RU" sz="22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918516" y="5640868"/>
            <a:ext cx="3039387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200" dirty="0" err="1">
                <a:solidFill>
                  <a:srgbClr val="AA1E2D"/>
                </a:solidFill>
                <a:latin typeface="Arial" charset="0"/>
                <a:ea typeface="Arial" charset="0"/>
                <a:cs typeface="Arial" charset="0"/>
              </a:rPr>
              <a:t>Сеть</a:t>
            </a:r>
            <a:r>
              <a:rPr lang="ru-RU" sz="2200" dirty="0">
                <a:solidFill>
                  <a:srgbClr val="AA1E2D"/>
                </a:solidFill>
                <a:latin typeface="Arial" charset="0"/>
                <a:ea typeface="Arial" charset="0"/>
                <a:cs typeface="Arial" charset="0"/>
              </a:rPr>
              <a:t> организаций </a:t>
            </a:r>
            <a:r>
              <a:rPr lang="ru-RU" sz="2200" dirty="0" smtClean="0">
                <a:solidFill>
                  <a:srgbClr val="AA1E2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ru-RU" sz="2200" dirty="0" smtClean="0">
                <a:solidFill>
                  <a:srgbClr val="AA1E2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2200" dirty="0" smtClean="0">
                <a:solidFill>
                  <a:srgbClr val="AA1E2D"/>
                </a:solidFill>
                <a:latin typeface="Arial" charset="0"/>
                <a:ea typeface="Arial" charset="0"/>
                <a:cs typeface="Arial" charset="0"/>
              </a:rPr>
              <a:t>по </a:t>
            </a:r>
            <a:r>
              <a:rPr lang="ru-RU" sz="2200" dirty="0">
                <a:solidFill>
                  <a:srgbClr val="AA1E2D"/>
                </a:solidFill>
                <a:latin typeface="Arial" charset="0"/>
                <a:ea typeface="Arial" charset="0"/>
                <a:cs typeface="Arial" charset="0"/>
              </a:rPr>
              <a:t>защите прав секс-работников </a:t>
            </a:r>
            <a:r>
              <a:rPr lang="en-US" sz="2200" dirty="0">
                <a:solidFill>
                  <a:srgbClr val="AA1E2D"/>
                </a:solidFill>
                <a:latin typeface="Arial" charset="0"/>
                <a:ea typeface="Arial" charset="0"/>
                <a:cs typeface="Arial" charset="0"/>
              </a:rPr>
              <a:t>(SWAN</a:t>
            </a:r>
            <a:r>
              <a:rPr lang="en-US" sz="2200" dirty="0" smtClean="0">
                <a:solidFill>
                  <a:srgbClr val="AA1E2D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ru-RU" sz="2200" dirty="0">
              <a:solidFill>
                <a:srgbClr val="AA1E2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619601" y="5699933"/>
            <a:ext cx="3328102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200" dirty="0" err="1">
                <a:solidFill>
                  <a:srgbClr val="0088BD"/>
                </a:solidFill>
                <a:latin typeface="Arial" charset="0"/>
                <a:ea typeface="Arial" charset="0"/>
                <a:cs typeface="Arial" charset="0"/>
              </a:rPr>
              <a:t>Евразийск</a:t>
            </a:r>
            <a:r>
              <a:rPr lang="ru-RU" sz="2200" dirty="0" err="1">
                <a:solidFill>
                  <a:srgbClr val="0088BD"/>
                </a:solidFill>
                <a:latin typeface="Arial" charset="0"/>
                <a:ea typeface="Arial" charset="0"/>
                <a:cs typeface="Arial" charset="0"/>
              </a:rPr>
              <a:t>ая</a:t>
            </a:r>
            <a:r>
              <a:rPr lang="en-US" sz="2200" dirty="0">
                <a:solidFill>
                  <a:srgbClr val="0088BD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88BD"/>
                </a:solidFill>
                <a:latin typeface="Arial" charset="0"/>
                <a:ea typeface="Arial" charset="0"/>
                <a:cs typeface="Arial" charset="0"/>
              </a:rPr>
              <a:t>сеть</a:t>
            </a:r>
            <a:r>
              <a:rPr lang="en-US" sz="2200" dirty="0">
                <a:solidFill>
                  <a:srgbClr val="0088BD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88BD"/>
                </a:solidFill>
                <a:latin typeface="Arial" charset="0"/>
                <a:ea typeface="Arial" charset="0"/>
                <a:cs typeface="Arial" charset="0"/>
              </a:rPr>
              <a:t>людей</a:t>
            </a:r>
            <a:r>
              <a:rPr lang="en-US" sz="2200" dirty="0">
                <a:solidFill>
                  <a:srgbClr val="0088BD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200" dirty="0" err="1">
                <a:solidFill>
                  <a:srgbClr val="0088BD"/>
                </a:solidFill>
                <a:latin typeface="Arial" charset="0"/>
                <a:ea typeface="Arial" charset="0"/>
                <a:cs typeface="Arial" charset="0"/>
              </a:rPr>
              <a:t>употребляющих</a:t>
            </a:r>
            <a:r>
              <a:rPr lang="en-US" sz="2200" dirty="0">
                <a:solidFill>
                  <a:srgbClr val="0088BD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88BD"/>
                </a:solidFill>
                <a:latin typeface="Arial" charset="0"/>
                <a:ea typeface="Arial" charset="0"/>
                <a:cs typeface="Arial" charset="0"/>
              </a:rPr>
              <a:t>наркотики</a:t>
            </a:r>
            <a:r>
              <a:rPr lang="en-US" sz="2200" dirty="0">
                <a:solidFill>
                  <a:srgbClr val="0088BD"/>
                </a:solidFill>
                <a:latin typeface="Arial" charset="0"/>
                <a:ea typeface="Arial" charset="0"/>
                <a:cs typeface="Arial" charset="0"/>
              </a:rPr>
              <a:t> (ЕСЛУН</a:t>
            </a:r>
            <a:r>
              <a:rPr lang="en-US" sz="2200" dirty="0" smtClean="0">
                <a:solidFill>
                  <a:srgbClr val="0088BD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ru-RU" sz="2200" dirty="0">
              <a:solidFill>
                <a:srgbClr val="0088BD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2087" y="7322489"/>
            <a:ext cx="1066800" cy="10668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7084" y="7363063"/>
            <a:ext cx="1066800" cy="10668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15485" y="7300718"/>
            <a:ext cx="1066800" cy="10668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85991" y="7226451"/>
            <a:ext cx="1066800" cy="10668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5261274" y="7437239"/>
            <a:ext cx="2395763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93289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194</a:t>
            </a: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0081C7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 </a:t>
            </a: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/>
            </a:r>
            <a:b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</a:b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члена - организации и активисты</a:t>
            </a:r>
            <a:b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</a:br>
            <a:endParaRPr lang="ru-RU" sz="1800" baseline="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b="1" baseline="0" dirty="0" smtClean="0">
                <a:solidFill>
                  <a:srgbClr val="932890"/>
                </a:solidFill>
                <a:latin typeface="Arial" charset="0"/>
                <a:ea typeface="Arial" charset="0"/>
                <a:cs typeface="Arial" charset="0"/>
              </a:rPr>
              <a:t>28</a:t>
            </a:r>
          </a:p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стран региона </a:t>
            </a:r>
            <a:br>
              <a:rPr lang="ru-RU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ЦВЕЦА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881184" y="7437163"/>
            <a:ext cx="2320215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spc="0" normalizeH="0" baseline="0" dirty="0" smtClean="0">
                <a:ln>
                  <a:noFill/>
                </a:ln>
                <a:solidFill>
                  <a:srgbClr val="E41D2D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42</a:t>
            </a: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E41D2D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 </a:t>
            </a: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/>
            </a:r>
            <a:b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</a:b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члена - организации и активисты</a:t>
            </a:r>
            <a:b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</a:br>
            <a:endParaRPr lang="ru-RU" sz="1800" baseline="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b="1" baseline="0" dirty="0" smtClean="0">
                <a:solidFill>
                  <a:srgbClr val="E41D2D"/>
                </a:solidFill>
                <a:latin typeface="Arial" charset="0"/>
                <a:ea typeface="Arial" charset="0"/>
                <a:cs typeface="Arial" charset="0"/>
              </a:rPr>
              <a:t>14</a:t>
            </a:r>
          </a:p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стран региона </a:t>
            </a:r>
            <a:br>
              <a:rPr lang="ru-RU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ВЕЦА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3270486" y="7487708"/>
            <a:ext cx="2255400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spc="0" normalizeH="0" baseline="0" dirty="0" smtClean="0">
                <a:ln>
                  <a:noFill/>
                </a:ln>
                <a:solidFill>
                  <a:srgbClr val="AA1E2D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31</a:t>
            </a: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/>
            </a:r>
            <a:b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</a:b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член - организации и активисты</a:t>
            </a:r>
            <a:b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</a:br>
            <a:endParaRPr lang="ru-RU" sz="1800" baseline="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b="1" baseline="0" dirty="0" smtClean="0">
                <a:solidFill>
                  <a:srgbClr val="AA1E2D"/>
                </a:solidFill>
                <a:latin typeface="Arial" charset="0"/>
                <a:ea typeface="Arial" charset="0"/>
                <a:cs typeface="Arial" charset="0"/>
              </a:rPr>
              <a:t>19</a:t>
            </a:r>
          </a:p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стран региона </a:t>
            </a:r>
            <a:br>
              <a:rPr lang="ru-RU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ЦВЕЦА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7023200" y="7577854"/>
            <a:ext cx="2255400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spc="0" normalizeH="0" baseline="0" dirty="0" smtClean="0">
                <a:ln>
                  <a:noFill/>
                </a:ln>
                <a:solidFill>
                  <a:srgbClr val="0088BD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300</a:t>
            </a: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/>
            </a:r>
            <a:b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</a:b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и</a:t>
            </a:r>
            <a:r>
              <a:rPr lang="ru-RU" sz="1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н</a:t>
            </a: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дивидуальных </a:t>
            </a:r>
          </a:p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членов </a:t>
            </a:r>
            <a:b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</a:br>
            <a:endParaRPr lang="ru-RU" sz="1800" baseline="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b="1" baseline="0" dirty="0" smtClean="0">
                <a:solidFill>
                  <a:srgbClr val="0088BD"/>
                </a:solidFill>
                <a:latin typeface="Arial" charset="0"/>
                <a:ea typeface="Arial" charset="0"/>
                <a:cs typeface="Arial" charset="0"/>
              </a:rPr>
              <a:t>13</a:t>
            </a:r>
          </a:p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стран региона </a:t>
            </a:r>
            <a:br>
              <a:rPr lang="ru-RU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ВЕЦА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7136" y="7226451"/>
            <a:ext cx="1066800" cy="106680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517586" y="7364951"/>
            <a:ext cx="2316300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spc="0" normalizeH="0" baseline="0" dirty="0" smtClean="0">
                <a:ln>
                  <a:noFill/>
                </a:ln>
                <a:solidFill>
                  <a:srgbClr val="38A373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33</a:t>
            </a: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/>
            </a:r>
            <a:b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</a:b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члена - организации</a:t>
            </a:r>
            <a:r>
              <a:rPr kumimoji="0" lang="ru-RU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 и активисты</a:t>
            </a: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/>
            </a:r>
            <a:b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</a:br>
            <a:endParaRPr lang="ru-RU" sz="1800" baseline="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b="1" baseline="0" dirty="0" smtClean="0">
                <a:solidFill>
                  <a:srgbClr val="38A373"/>
                </a:solidFill>
                <a:latin typeface="Arial" charset="0"/>
                <a:ea typeface="Arial" charset="0"/>
                <a:cs typeface="Arial" charset="0"/>
              </a:rPr>
              <a:t>12</a:t>
            </a:r>
          </a:p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стран региона </a:t>
            </a:r>
            <a:br>
              <a:rPr lang="ru-RU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ВЕЦА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609003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9" name="Shape 28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algn="l">
              <a:defRPr sz="1800" b="0">
                <a:solidFill>
                  <a:srgbClr val="000000"/>
                </a:solidFill>
              </a:defRPr>
            </a:pPr>
            <a:r>
              <a:rPr lang="ru-RU" sz="85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Цель проекта</a:t>
            </a:r>
            <a:endParaRPr sz="85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41" name="Shape 2841"/>
          <p:cNvSpPr/>
          <p:nvPr/>
        </p:nvSpPr>
        <p:spPr>
          <a:xfrm flipV="1">
            <a:off x="7619999" y="2768554"/>
            <a:ext cx="1" cy="1864718"/>
          </a:xfrm>
          <a:prstGeom prst="line">
            <a:avLst/>
          </a:prstGeom>
          <a:ln w="38100">
            <a:solidFill>
              <a:srgbClr val="FFFFFF"/>
            </a:solidFill>
            <a:miter lim="400000"/>
            <a:headEnd type="oval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842" name="Shape 2842"/>
          <p:cNvSpPr/>
          <p:nvPr/>
        </p:nvSpPr>
        <p:spPr>
          <a:xfrm>
            <a:off x="10210800" y="4633272"/>
            <a:ext cx="11734800" cy="4739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b="1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Повышение силами сообществ устойчивости и доступности высококачественных, </a:t>
            </a:r>
            <a:r>
              <a:rPr lang="ru-RU" sz="4400" b="1" i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научно</a:t>
            </a:r>
            <a:r>
              <a:rPr lang="en-US" sz="4400" b="1" i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4400" b="1" i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обоснованных</a:t>
            </a:r>
            <a:r>
              <a:rPr lang="ru-RU" sz="4400" b="1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недискриминационных и гендерно-ориентированных услуг в сфере ВИЧ для ключевых групп в регионе ВЕЦА.</a:t>
            </a:r>
            <a:endParaRPr lang="ru-RU" sz="4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43" name="Shape 2843"/>
          <p:cNvSpPr/>
          <p:nvPr/>
        </p:nvSpPr>
        <p:spPr>
          <a:xfrm flipV="1">
            <a:off x="7620000" y="7543800"/>
            <a:ext cx="2" cy="6101021"/>
          </a:xfrm>
          <a:prstGeom prst="line">
            <a:avLst/>
          </a:prstGeom>
          <a:ln w="38100">
            <a:solidFill>
              <a:srgbClr val="FFFFFF"/>
            </a:solidFill>
            <a:miter lim="400000"/>
            <a:headEnd type="oval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844" name="Shape 2844"/>
          <p:cNvSpPr/>
          <p:nvPr/>
        </p:nvSpPr>
        <p:spPr>
          <a:xfrm>
            <a:off x="5567922" y="9501515"/>
            <a:ext cx="4927956" cy="312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lnSpc>
                <a:spcPct val="110000"/>
              </a:lnSpc>
              <a:defRPr sz="1800"/>
            </a:pPr>
            <a:endParaRPr sz="2000" dirty="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grpSp>
        <p:nvGrpSpPr>
          <p:cNvPr id="2854" name="Group 2854"/>
          <p:cNvGrpSpPr/>
          <p:nvPr/>
        </p:nvGrpSpPr>
        <p:grpSpPr>
          <a:xfrm>
            <a:off x="6418503" y="4865251"/>
            <a:ext cx="2339210" cy="2339210"/>
            <a:chOff x="0" y="0"/>
            <a:chExt cx="2339209" cy="2339209"/>
          </a:xfrm>
        </p:grpSpPr>
        <p:sp>
          <p:nvSpPr>
            <p:cNvPr id="2852" name="Shape 2852"/>
            <p:cNvSpPr/>
            <p:nvPr/>
          </p:nvSpPr>
          <p:spPr>
            <a:xfrm>
              <a:off x="201671" y="585404"/>
              <a:ext cx="1935866" cy="307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>
                <a:defRPr sz="1800"/>
              </a:pPr>
              <a:endParaRPr sz="2000" b="1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2853" name="Shape 2853"/>
            <p:cNvSpPr/>
            <p:nvPr/>
          </p:nvSpPr>
          <p:spPr>
            <a:xfrm>
              <a:off x="0" y="0"/>
              <a:ext cx="2339209" cy="2339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270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559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1" grpId="0" animBg="1" advAuto="0"/>
      <p:bldP spid="2842" grpId="0" animBg="1" advAuto="0"/>
      <p:bldP spid="2843" grpId="0" animBg="1" advAuto="0"/>
      <p:bldP spid="2844" grpId="0" animBg="1" advAuto="0"/>
      <p:bldP spid="2854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" name="Shape 38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5000" dirty="0" smtClean="0"/>
              <a:t>Задача </a:t>
            </a:r>
            <a:r>
              <a:rPr lang="en-US" sz="5000" dirty="0" smtClean="0"/>
              <a:t>I. </a:t>
            </a:r>
            <a:r>
              <a:rPr lang="ru-RU" sz="5000" dirty="0" smtClean="0">
                <a:latin typeface="Arial" charset="0"/>
                <a:ea typeface="Arial" charset="0"/>
                <a:cs typeface="Arial" charset="0"/>
              </a:rPr>
              <a:t>Добиваться </a:t>
            </a:r>
            <a:r>
              <a:rPr lang="ru-RU" sz="5000" dirty="0">
                <a:latin typeface="Arial" charset="0"/>
                <a:ea typeface="Arial" charset="0"/>
                <a:cs typeface="Arial" charset="0"/>
              </a:rPr>
              <a:t>увеличения национального финансирования научно-обоснованных, ориентированных на </a:t>
            </a:r>
            <a:r>
              <a:rPr lang="ru-RU" sz="5000" dirty="0" smtClean="0">
                <a:latin typeface="Arial" charset="0"/>
                <a:ea typeface="Arial" charset="0"/>
                <a:cs typeface="Arial" charset="0"/>
              </a:rPr>
              <a:t>соблюдени</a:t>
            </a:r>
            <a:r>
              <a:rPr lang="ru-RU" sz="5000" dirty="0">
                <a:latin typeface="Arial" charset="0"/>
                <a:ea typeface="Arial" charset="0"/>
                <a:cs typeface="Arial" charset="0"/>
              </a:rPr>
              <a:t>е</a:t>
            </a:r>
            <a:r>
              <a:rPr lang="ru-RU" sz="5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5000" dirty="0">
                <a:latin typeface="Arial" charset="0"/>
                <a:ea typeface="Arial" charset="0"/>
                <a:cs typeface="Arial" charset="0"/>
              </a:rPr>
              <a:t>прав человека услуг в сфере ВИЧ для ключевых </a:t>
            </a:r>
            <a:r>
              <a:rPr lang="ru-RU" sz="5000" dirty="0" smtClean="0">
                <a:latin typeface="Arial" charset="0"/>
                <a:ea typeface="Arial" charset="0"/>
                <a:cs typeface="Arial" charset="0"/>
              </a:rPr>
              <a:t>групп</a:t>
            </a:r>
            <a:endParaRPr lang="ru-RU" sz="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21" name="Shape 3821"/>
          <p:cNvSpPr>
            <a:spLocks noGrp="1"/>
          </p:cNvSpPr>
          <p:nvPr>
            <p:ph type="sldNum" sz="quarter" idx="4294967295"/>
          </p:nvPr>
        </p:nvSpPr>
        <p:spPr>
          <a:xfrm>
            <a:off x="23847425" y="13017500"/>
            <a:ext cx="536575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000"/>
              <a:t>5</a:t>
            </a:fld>
            <a:endParaRPr sz="2000"/>
          </a:p>
        </p:txBody>
      </p:sp>
      <p:sp>
        <p:nvSpPr>
          <p:cNvPr id="3822" name="Shape 3822"/>
          <p:cNvSpPr/>
          <p:nvPr/>
        </p:nvSpPr>
        <p:spPr>
          <a:xfrm>
            <a:off x="4388900" y="4777653"/>
            <a:ext cx="6745187" cy="1854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 defTabSz="1054100">
              <a:lnSpc>
                <a:spcPct val="130000"/>
              </a:lnSpc>
              <a:defRPr sz="1800"/>
            </a:pPr>
            <a:r>
              <a:rPr lang="ru-RU" sz="2800" dirty="0" err="1">
                <a:latin typeface="Arial" charset="0"/>
                <a:ea typeface="Arial" charset="0"/>
                <a:cs typeface="Arial" charset="0"/>
              </a:rPr>
              <a:t>Адвокация</a:t>
            </a:r>
            <a:r>
              <a:rPr lang="ru-RU" sz="2800" dirty="0">
                <a:latin typeface="Arial" charset="0"/>
                <a:ea typeface="Arial" charset="0"/>
                <a:cs typeface="Arial" charset="0"/>
              </a:rPr>
              <a:t> создания\улучшения и имплементации на национальном уровне механизмов финансирования </a:t>
            </a:r>
            <a:r>
              <a:rPr lang="ru-RU" sz="2800" dirty="0" smtClean="0">
                <a:latin typeface="Arial" charset="0"/>
                <a:ea typeface="Arial" charset="0"/>
                <a:cs typeface="Arial" charset="0"/>
              </a:rPr>
              <a:t>НКО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sz="28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825" name="Group 3825"/>
          <p:cNvGrpSpPr/>
          <p:nvPr/>
        </p:nvGrpSpPr>
        <p:grpSpPr>
          <a:xfrm>
            <a:off x="1910928" y="4191000"/>
            <a:ext cx="2125111" cy="2746671"/>
            <a:chOff x="0" y="-267624"/>
            <a:chExt cx="2125109" cy="2746669"/>
          </a:xfrm>
        </p:grpSpPr>
        <p:sp>
          <p:nvSpPr>
            <p:cNvPr id="3823" name="Shape 3823"/>
            <p:cNvSpPr/>
            <p:nvPr/>
          </p:nvSpPr>
          <p:spPr>
            <a:xfrm>
              <a:off x="0" y="-267624"/>
              <a:ext cx="2125109" cy="27466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1054100">
                <a:lnSpc>
                  <a:spcPct val="130000"/>
                </a:lnSpc>
                <a:defRPr sz="13000" b="1">
                  <a:solidFill>
                    <a:srgbClr val="A7C804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3000" b="1" dirty="0" smtClean="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sz="130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824" name="Shape 3824"/>
            <p:cNvSpPr/>
            <p:nvPr/>
          </p:nvSpPr>
          <p:spPr>
            <a:xfrm>
              <a:off x="34530" y="1845050"/>
              <a:ext cx="2005248" cy="13621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826" name="Shape 3826"/>
          <p:cNvSpPr/>
          <p:nvPr/>
        </p:nvSpPr>
        <p:spPr>
          <a:xfrm>
            <a:off x="4388900" y="7718058"/>
            <a:ext cx="6745187" cy="1854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 defTabSz="1054100">
              <a:lnSpc>
                <a:spcPct val="130000"/>
              </a:lnSpc>
              <a:defRPr sz="1800"/>
            </a:pPr>
            <a:r>
              <a:rPr lang="ru-RU" sz="2800" dirty="0">
                <a:latin typeface="Arial" charset="0"/>
                <a:ea typeface="Arial" charset="0"/>
                <a:cs typeface="Arial" charset="0"/>
              </a:rPr>
              <a:t>Развитие потенциала гражданского общества по вопросам бюджетного анализа, мониторинга и </a:t>
            </a:r>
            <a:r>
              <a:rPr lang="ru-RU" sz="2800" dirty="0" err="1" smtClean="0">
                <a:latin typeface="Arial" charset="0"/>
                <a:ea typeface="Arial" charset="0"/>
                <a:cs typeface="Arial" charset="0"/>
              </a:rPr>
              <a:t>адвокации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sz="28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829" name="Group 3829"/>
          <p:cNvGrpSpPr/>
          <p:nvPr/>
        </p:nvGrpSpPr>
        <p:grpSpPr>
          <a:xfrm>
            <a:off x="1910928" y="7131406"/>
            <a:ext cx="2125111" cy="2746670"/>
            <a:chOff x="0" y="-267624"/>
            <a:chExt cx="2125109" cy="2746669"/>
          </a:xfrm>
        </p:grpSpPr>
        <p:sp>
          <p:nvSpPr>
            <p:cNvPr id="3827" name="Shape 3827"/>
            <p:cNvSpPr/>
            <p:nvPr/>
          </p:nvSpPr>
          <p:spPr>
            <a:xfrm>
              <a:off x="0" y="-267624"/>
              <a:ext cx="2125109" cy="27466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1054100">
                <a:lnSpc>
                  <a:spcPct val="130000"/>
                </a:lnSpc>
                <a:defRPr sz="13000" b="1">
                  <a:solidFill>
                    <a:srgbClr val="0B7AB1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3000" b="1" dirty="0" smtClean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  <a:endParaRPr sz="130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828" name="Shape 3828"/>
            <p:cNvSpPr/>
            <p:nvPr/>
          </p:nvSpPr>
          <p:spPr>
            <a:xfrm>
              <a:off x="34530" y="1845050"/>
              <a:ext cx="2005248" cy="13621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834" name="Shape 3834"/>
          <p:cNvSpPr/>
          <p:nvPr/>
        </p:nvSpPr>
        <p:spPr>
          <a:xfrm>
            <a:off x="15508173" y="4777653"/>
            <a:ext cx="6745186" cy="1854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 defTabSz="1054100">
              <a:lnSpc>
                <a:spcPct val="130000"/>
              </a:lnSpc>
              <a:defRPr sz="1800"/>
            </a:pPr>
            <a:r>
              <a:rPr lang="ru-RU" sz="2800" dirty="0">
                <a:latin typeface="Arial" charset="0"/>
                <a:ea typeface="Arial" charset="0"/>
                <a:cs typeface="Arial" charset="0"/>
              </a:rPr>
              <a:t>Разработка и </a:t>
            </a:r>
            <a:r>
              <a:rPr lang="ru-RU" sz="2800" dirty="0" err="1">
                <a:latin typeface="Arial" charset="0"/>
                <a:ea typeface="Arial" charset="0"/>
                <a:cs typeface="Arial" charset="0"/>
              </a:rPr>
              <a:t>адвокация</a:t>
            </a:r>
            <a:r>
              <a:rPr lang="ru-RU" sz="2800" dirty="0">
                <a:latin typeface="Arial" charset="0"/>
                <a:ea typeface="Arial" charset="0"/>
                <a:cs typeface="Arial" charset="0"/>
              </a:rPr>
              <a:t> внедрения стандартных пакетов услуг по ВИЧ для представителей ключевых групп </a:t>
            </a:r>
            <a:r>
              <a:rPr lang="ru-RU" sz="2800" dirty="0" smtClean="0">
                <a:latin typeface="Arial" charset="0"/>
                <a:ea typeface="Arial" charset="0"/>
                <a:cs typeface="Arial" charset="0"/>
              </a:rPr>
              <a:t>населения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sz="28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837" name="Group 3837"/>
          <p:cNvGrpSpPr/>
          <p:nvPr/>
        </p:nvGrpSpPr>
        <p:grpSpPr>
          <a:xfrm>
            <a:off x="13030200" y="4191000"/>
            <a:ext cx="2125110" cy="2746671"/>
            <a:chOff x="0" y="-267624"/>
            <a:chExt cx="2125109" cy="2746669"/>
          </a:xfrm>
        </p:grpSpPr>
        <p:sp>
          <p:nvSpPr>
            <p:cNvPr id="3835" name="Shape 3835"/>
            <p:cNvSpPr/>
            <p:nvPr/>
          </p:nvSpPr>
          <p:spPr>
            <a:xfrm>
              <a:off x="0" y="-267624"/>
              <a:ext cx="2125109" cy="27466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1054100">
                <a:lnSpc>
                  <a:spcPct val="130000"/>
                </a:lnSpc>
                <a:defRPr sz="13000" b="1">
                  <a:solidFill>
                    <a:srgbClr val="A7C804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lang="ru-RU" sz="13000" b="1" dirty="0" smtClean="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  <a:endParaRPr sz="130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836" name="Shape 3836"/>
            <p:cNvSpPr/>
            <p:nvPr/>
          </p:nvSpPr>
          <p:spPr>
            <a:xfrm>
              <a:off x="34530" y="1845050"/>
              <a:ext cx="2005248" cy="13621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838" name="Shape 3838"/>
          <p:cNvSpPr/>
          <p:nvPr/>
        </p:nvSpPr>
        <p:spPr>
          <a:xfrm>
            <a:off x="15508173" y="7718058"/>
            <a:ext cx="6745186" cy="1854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algn="l" defTabSz="1054100">
              <a:lnSpc>
                <a:spcPct val="130000"/>
              </a:lnSpc>
              <a:spcBef>
                <a:spcPts val="0"/>
              </a:spcBef>
              <a:defRPr sz="1800"/>
            </a:pPr>
            <a:r>
              <a:rPr lang="ru-RU" sz="2800" dirty="0">
                <a:latin typeface="Arial" charset="0"/>
                <a:ea typeface="Arial" charset="0"/>
                <a:cs typeface="Arial" charset="0"/>
              </a:rPr>
              <a:t>Обеспечение значимого участия представителей гражданского общества и сообществ в процессах разработки, мониторинга и реализации национальных стратегий по ВИЧ.</a:t>
            </a:r>
          </a:p>
        </p:txBody>
      </p:sp>
      <p:grpSp>
        <p:nvGrpSpPr>
          <p:cNvPr id="3841" name="Group 3841"/>
          <p:cNvGrpSpPr/>
          <p:nvPr/>
        </p:nvGrpSpPr>
        <p:grpSpPr>
          <a:xfrm>
            <a:off x="13030200" y="7131406"/>
            <a:ext cx="2125110" cy="2746670"/>
            <a:chOff x="0" y="-267624"/>
            <a:chExt cx="2125109" cy="2746669"/>
          </a:xfrm>
        </p:grpSpPr>
        <p:sp>
          <p:nvSpPr>
            <p:cNvPr id="3839" name="Shape 3839"/>
            <p:cNvSpPr/>
            <p:nvPr/>
          </p:nvSpPr>
          <p:spPr>
            <a:xfrm>
              <a:off x="0" y="-267624"/>
              <a:ext cx="2125109" cy="27466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1054100">
                <a:lnSpc>
                  <a:spcPct val="130000"/>
                </a:lnSpc>
                <a:defRPr sz="13000" b="1">
                  <a:solidFill>
                    <a:srgbClr val="0B7AB1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lang="ru-RU" sz="13000" b="1" dirty="0" smtClean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4</a:t>
              </a:r>
              <a:endParaRPr sz="130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840" name="Shape 3840"/>
            <p:cNvSpPr/>
            <p:nvPr/>
          </p:nvSpPr>
          <p:spPr>
            <a:xfrm>
              <a:off x="34530" y="1845050"/>
              <a:ext cx="2005248" cy="13621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212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" name="Shape 38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5400" dirty="0" smtClean="0">
                <a:latin typeface="Arial" charset="0"/>
                <a:ea typeface="Arial" charset="0"/>
                <a:cs typeface="Arial" charset="0"/>
              </a:rPr>
              <a:t>Задача </a:t>
            </a:r>
            <a:r>
              <a:rPr lang="en-US" sz="5400" dirty="0" smtClean="0">
                <a:latin typeface="Arial" charset="0"/>
                <a:ea typeface="Arial" charset="0"/>
                <a:cs typeface="Arial" charset="0"/>
              </a:rPr>
              <a:t>II. </a:t>
            </a:r>
            <a:r>
              <a:rPr lang="ru-RU" sz="5400" dirty="0" smtClean="0">
                <a:latin typeface="Arial" charset="0"/>
                <a:ea typeface="Arial" charset="0"/>
                <a:cs typeface="Arial" charset="0"/>
              </a:rPr>
              <a:t>Усилить </a:t>
            </a:r>
            <a:r>
              <a:rPr lang="ru-RU" sz="5400" dirty="0">
                <a:latin typeface="Arial" charset="0"/>
                <a:ea typeface="Arial" charset="0"/>
                <a:cs typeface="Arial" charset="0"/>
              </a:rPr>
              <a:t>механизмы обеспечения значимого участия сообществ в мониторинге закупок средств для профилактики и лечения ВИЧ и адвокации снижения цен</a:t>
            </a:r>
            <a:endParaRPr lang="ru-RU" sz="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21" name="Shape 3821"/>
          <p:cNvSpPr>
            <a:spLocks noGrp="1"/>
          </p:cNvSpPr>
          <p:nvPr>
            <p:ph type="sldNum" sz="quarter" idx="4294967295"/>
          </p:nvPr>
        </p:nvSpPr>
        <p:spPr>
          <a:xfrm>
            <a:off x="23847425" y="13017500"/>
            <a:ext cx="536575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000"/>
              <a:t>6</a:t>
            </a:fld>
            <a:endParaRPr sz="2000"/>
          </a:p>
        </p:txBody>
      </p:sp>
      <p:sp>
        <p:nvSpPr>
          <p:cNvPr id="3822" name="Shape 3822"/>
          <p:cNvSpPr/>
          <p:nvPr/>
        </p:nvSpPr>
        <p:spPr>
          <a:xfrm>
            <a:off x="4388900" y="4777653"/>
            <a:ext cx="6745187" cy="1854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latin typeface="Arial" charset="0"/>
                <a:ea typeface="Arial" charset="0"/>
                <a:cs typeface="Arial" charset="0"/>
              </a:rPr>
              <a:t>Пересмотр и анализ национального законодательства, регулирующего вопросы интеллектуальной собственности, а также механизмы регистрации, дистрибуции, закупки лекарственных препаратов и т.д</a:t>
            </a:r>
            <a:r>
              <a:rPr lang="ru-RU" sz="2800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ru-RU" sz="28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825" name="Group 3825"/>
          <p:cNvGrpSpPr/>
          <p:nvPr/>
        </p:nvGrpSpPr>
        <p:grpSpPr>
          <a:xfrm>
            <a:off x="1910928" y="4191000"/>
            <a:ext cx="2125111" cy="2746671"/>
            <a:chOff x="0" y="-267624"/>
            <a:chExt cx="2125109" cy="2746669"/>
          </a:xfrm>
        </p:grpSpPr>
        <p:sp>
          <p:nvSpPr>
            <p:cNvPr id="3823" name="Shape 3823"/>
            <p:cNvSpPr/>
            <p:nvPr/>
          </p:nvSpPr>
          <p:spPr>
            <a:xfrm>
              <a:off x="0" y="-267624"/>
              <a:ext cx="2125109" cy="27466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1054100">
                <a:lnSpc>
                  <a:spcPct val="130000"/>
                </a:lnSpc>
                <a:defRPr sz="13000" b="1">
                  <a:solidFill>
                    <a:srgbClr val="A7C804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3000" b="1" dirty="0" smtClean="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sz="130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824" name="Shape 3824"/>
            <p:cNvSpPr/>
            <p:nvPr/>
          </p:nvSpPr>
          <p:spPr>
            <a:xfrm>
              <a:off x="34530" y="1845050"/>
              <a:ext cx="2005248" cy="13621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826" name="Shape 3826"/>
          <p:cNvSpPr/>
          <p:nvPr/>
        </p:nvSpPr>
        <p:spPr>
          <a:xfrm>
            <a:off x="4388900" y="7718058"/>
            <a:ext cx="6745187" cy="1854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 defTabSz="1054100">
              <a:lnSpc>
                <a:spcPct val="130000"/>
              </a:lnSpc>
              <a:defRPr sz="1800"/>
            </a:pPr>
            <a:r>
              <a:rPr lang="ru-RU" sz="2800" dirty="0">
                <a:latin typeface="Arial" charset="0"/>
                <a:ea typeface="Arial" charset="0"/>
                <a:cs typeface="Arial" charset="0"/>
              </a:rPr>
              <a:t>Развитие потенциала НКО и сообществ в области мониторинга закупок препаратов для лечения ВИЧ и адвокации снижения цен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sz="28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829" name="Group 3829"/>
          <p:cNvGrpSpPr/>
          <p:nvPr/>
        </p:nvGrpSpPr>
        <p:grpSpPr>
          <a:xfrm>
            <a:off x="1910928" y="7131406"/>
            <a:ext cx="2125111" cy="2746670"/>
            <a:chOff x="0" y="-267624"/>
            <a:chExt cx="2125109" cy="2746669"/>
          </a:xfrm>
        </p:grpSpPr>
        <p:sp>
          <p:nvSpPr>
            <p:cNvPr id="3827" name="Shape 3827"/>
            <p:cNvSpPr/>
            <p:nvPr/>
          </p:nvSpPr>
          <p:spPr>
            <a:xfrm>
              <a:off x="0" y="-267624"/>
              <a:ext cx="2125109" cy="27466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1054100">
                <a:lnSpc>
                  <a:spcPct val="130000"/>
                </a:lnSpc>
                <a:defRPr sz="13000" b="1">
                  <a:solidFill>
                    <a:srgbClr val="0B7AB1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3000" b="1" dirty="0" smtClean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  <a:endParaRPr sz="130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828" name="Shape 3828"/>
            <p:cNvSpPr/>
            <p:nvPr/>
          </p:nvSpPr>
          <p:spPr>
            <a:xfrm>
              <a:off x="34530" y="1845050"/>
              <a:ext cx="2005248" cy="13621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834" name="Shape 3834"/>
          <p:cNvSpPr/>
          <p:nvPr/>
        </p:nvSpPr>
        <p:spPr>
          <a:xfrm>
            <a:off x="15508173" y="4777653"/>
            <a:ext cx="6745186" cy="1854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 defTabSz="1054100">
              <a:lnSpc>
                <a:spcPct val="130000"/>
              </a:lnSpc>
              <a:defRPr sz="1800"/>
            </a:pPr>
            <a:r>
              <a:rPr lang="ru-RU" sz="2800" dirty="0">
                <a:latin typeface="Arial" charset="0"/>
                <a:ea typeface="Arial" charset="0"/>
                <a:cs typeface="Arial" charset="0"/>
              </a:rPr>
              <a:t>Повышение грамотности представителей сообществ в вопросах лечения </a:t>
            </a:r>
            <a:r>
              <a:rPr lang="ru-RU" sz="2800" dirty="0" smtClean="0">
                <a:latin typeface="Arial" charset="0"/>
                <a:ea typeface="Arial" charset="0"/>
                <a:cs typeface="Arial" charset="0"/>
              </a:rPr>
              <a:t>ВИЧ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sz="28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837" name="Group 3837"/>
          <p:cNvGrpSpPr/>
          <p:nvPr/>
        </p:nvGrpSpPr>
        <p:grpSpPr>
          <a:xfrm>
            <a:off x="13030200" y="4191000"/>
            <a:ext cx="2125110" cy="2746671"/>
            <a:chOff x="0" y="-267624"/>
            <a:chExt cx="2125109" cy="2746669"/>
          </a:xfrm>
        </p:grpSpPr>
        <p:sp>
          <p:nvSpPr>
            <p:cNvPr id="3835" name="Shape 3835"/>
            <p:cNvSpPr/>
            <p:nvPr/>
          </p:nvSpPr>
          <p:spPr>
            <a:xfrm>
              <a:off x="0" y="-267624"/>
              <a:ext cx="2125109" cy="27466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1054100">
                <a:lnSpc>
                  <a:spcPct val="130000"/>
                </a:lnSpc>
                <a:defRPr sz="13000" b="1">
                  <a:solidFill>
                    <a:srgbClr val="A7C804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lang="ru-RU" sz="13000" b="1" dirty="0" smtClean="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  <a:endParaRPr sz="130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836" name="Shape 3836"/>
            <p:cNvSpPr/>
            <p:nvPr/>
          </p:nvSpPr>
          <p:spPr>
            <a:xfrm>
              <a:off x="34530" y="1845050"/>
              <a:ext cx="2005248" cy="13621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838" name="Shape 3838"/>
          <p:cNvSpPr/>
          <p:nvPr/>
        </p:nvSpPr>
        <p:spPr>
          <a:xfrm>
            <a:off x="15508173" y="7718058"/>
            <a:ext cx="6745186" cy="1854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latin typeface="Arial" charset="0"/>
                <a:ea typeface="Arial" charset="0"/>
                <a:cs typeface="Arial" charset="0"/>
              </a:rPr>
              <a:t>Поддержка </a:t>
            </a:r>
            <a:r>
              <a:rPr lang="ru-RU" sz="2800" dirty="0" err="1">
                <a:latin typeface="Arial" charset="0"/>
                <a:ea typeface="Arial" charset="0"/>
                <a:cs typeface="Arial" charset="0"/>
              </a:rPr>
              <a:t>адвокационной</a:t>
            </a:r>
            <a:r>
              <a:rPr lang="ru-RU" sz="2800" dirty="0">
                <a:latin typeface="Arial" charset="0"/>
                <a:ea typeface="Arial" charset="0"/>
                <a:cs typeface="Arial" charset="0"/>
              </a:rPr>
              <a:t> деятельности организаций гражданского общества и представителей сообществ по мониторингу закупок препаратов для лечения ВИЧ и адвокации снижения </a:t>
            </a:r>
            <a:r>
              <a:rPr lang="ru-RU" sz="2800" dirty="0" smtClean="0">
                <a:latin typeface="Arial" charset="0"/>
                <a:ea typeface="Arial" charset="0"/>
                <a:cs typeface="Arial" charset="0"/>
              </a:rPr>
              <a:t>цен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ru-RU" sz="28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841" name="Group 3841"/>
          <p:cNvGrpSpPr/>
          <p:nvPr/>
        </p:nvGrpSpPr>
        <p:grpSpPr>
          <a:xfrm>
            <a:off x="13030200" y="7131406"/>
            <a:ext cx="2125110" cy="2746670"/>
            <a:chOff x="0" y="-267624"/>
            <a:chExt cx="2125109" cy="2746669"/>
          </a:xfrm>
        </p:grpSpPr>
        <p:sp>
          <p:nvSpPr>
            <p:cNvPr id="3839" name="Shape 3839"/>
            <p:cNvSpPr/>
            <p:nvPr/>
          </p:nvSpPr>
          <p:spPr>
            <a:xfrm>
              <a:off x="0" y="-267624"/>
              <a:ext cx="2125109" cy="27466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1054100">
                <a:lnSpc>
                  <a:spcPct val="130000"/>
                </a:lnSpc>
                <a:defRPr sz="13000" b="1">
                  <a:solidFill>
                    <a:srgbClr val="0B7AB1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lang="ru-RU" sz="13000" b="1" dirty="0" smtClean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4</a:t>
              </a:r>
              <a:endParaRPr sz="130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840" name="Shape 3840"/>
            <p:cNvSpPr/>
            <p:nvPr/>
          </p:nvSpPr>
          <p:spPr>
            <a:xfrm>
              <a:off x="34530" y="1845050"/>
              <a:ext cx="2005248" cy="13621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050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" name="Shape 38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5400" dirty="0" smtClean="0">
                <a:latin typeface="Arial" charset="0"/>
                <a:ea typeface="Arial" charset="0"/>
                <a:cs typeface="Arial" charset="0"/>
              </a:rPr>
              <a:t>Задача </a:t>
            </a:r>
            <a:r>
              <a:rPr lang="en-US" sz="5400" dirty="0" smtClean="0">
                <a:latin typeface="Arial" charset="0"/>
                <a:ea typeface="Arial" charset="0"/>
                <a:cs typeface="Arial" charset="0"/>
              </a:rPr>
              <a:t>III. </a:t>
            </a:r>
            <a:r>
              <a:rPr lang="ru-RU" sz="5400" dirty="0" smtClean="0">
                <a:latin typeface="Arial" charset="0"/>
                <a:ea typeface="Arial" charset="0"/>
                <a:cs typeface="Arial" charset="0"/>
              </a:rPr>
              <a:t>Повысить </a:t>
            </a:r>
            <a:r>
              <a:rPr lang="ru-RU" sz="5400" dirty="0">
                <a:latin typeface="Arial" charset="0"/>
                <a:ea typeface="Arial" charset="0"/>
                <a:cs typeface="Arial" charset="0"/>
              </a:rPr>
              <a:t>эффективность деятельности сообществ по преодолению правовых барьеров для обеспечения доступа к услугам по ВИЧ и защите прав ключевых групп населения</a:t>
            </a:r>
            <a:endParaRPr lang="ru-RU" sz="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21" name="Shape 3821"/>
          <p:cNvSpPr>
            <a:spLocks noGrp="1"/>
          </p:cNvSpPr>
          <p:nvPr>
            <p:ph type="sldNum" sz="quarter" idx="4294967295"/>
          </p:nvPr>
        </p:nvSpPr>
        <p:spPr>
          <a:xfrm>
            <a:off x="23847425" y="13017500"/>
            <a:ext cx="536575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000"/>
              <a:t>7</a:t>
            </a:fld>
            <a:endParaRPr sz="2000"/>
          </a:p>
        </p:txBody>
      </p:sp>
      <p:sp>
        <p:nvSpPr>
          <p:cNvPr id="3822" name="Shape 3822"/>
          <p:cNvSpPr/>
          <p:nvPr/>
        </p:nvSpPr>
        <p:spPr>
          <a:xfrm>
            <a:off x="4388900" y="4777653"/>
            <a:ext cx="6745187" cy="1854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 defTabSz="1054100">
              <a:lnSpc>
                <a:spcPct val="130000"/>
              </a:lnSpc>
              <a:defRPr sz="1800"/>
            </a:pPr>
            <a:r>
              <a:rPr lang="ru-RU" sz="2800" dirty="0">
                <a:latin typeface="Arial" charset="0"/>
                <a:ea typeface="Arial" charset="0"/>
                <a:cs typeface="Arial" charset="0"/>
              </a:rPr>
              <a:t>Проведение исследования по индексу дискриминации в отношении представителей ключевых групп </a:t>
            </a:r>
            <a:r>
              <a:rPr lang="ru-RU" sz="2800" dirty="0" smtClean="0">
                <a:latin typeface="Arial" charset="0"/>
                <a:ea typeface="Arial" charset="0"/>
                <a:cs typeface="Arial" charset="0"/>
              </a:rPr>
              <a:t>населения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sz="28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825" name="Group 3825"/>
          <p:cNvGrpSpPr/>
          <p:nvPr/>
        </p:nvGrpSpPr>
        <p:grpSpPr>
          <a:xfrm>
            <a:off x="1910928" y="4191000"/>
            <a:ext cx="2125111" cy="2746671"/>
            <a:chOff x="0" y="-267624"/>
            <a:chExt cx="2125109" cy="2746669"/>
          </a:xfrm>
        </p:grpSpPr>
        <p:sp>
          <p:nvSpPr>
            <p:cNvPr id="3823" name="Shape 3823"/>
            <p:cNvSpPr/>
            <p:nvPr/>
          </p:nvSpPr>
          <p:spPr>
            <a:xfrm>
              <a:off x="0" y="-267624"/>
              <a:ext cx="2125109" cy="27466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1054100">
                <a:lnSpc>
                  <a:spcPct val="130000"/>
                </a:lnSpc>
                <a:defRPr sz="13000" b="1">
                  <a:solidFill>
                    <a:srgbClr val="A7C804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3000" b="1" dirty="0" smtClean="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sz="130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824" name="Shape 3824"/>
            <p:cNvSpPr/>
            <p:nvPr/>
          </p:nvSpPr>
          <p:spPr>
            <a:xfrm>
              <a:off x="34530" y="1845050"/>
              <a:ext cx="2005248" cy="13621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826" name="Shape 3826"/>
          <p:cNvSpPr/>
          <p:nvPr/>
        </p:nvSpPr>
        <p:spPr>
          <a:xfrm>
            <a:off x="4388900" y="7718058"/>
            <a:ext cx="6745187" cy="1854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 defTabSz="1054100">
              <a:lnSpc>
                <a:spcPct val="130000"/>
              </a:lnSpc>
              <a:defRPr sz="1800"/>
            </a:pPr>
            <a:r>
              <a:rPr lang="ru-RU" sz="2800" dirty="0">
                <a:latin typeface="Arial" charset="0"/>
                <a:ea typeface="Arial" charset="0"/>
                <a:cs typeface="Arial" charset="0"/>
              </a:rPr>
              <a:t>Проведение стратегической адвокации на национальном и региональном </a:t>
            </a:r>
            <a:r>
              <a:rPr lang="ru-RU" sz="2800" dirty="0" smtClean="0">
                <a:latin typeface="Arial" charset="0"/>
                <a:ea typeface="Arial" charset="0"/>
                <a:cs typeface="Arial" charset="0"/>
              </a:rPr>
              <a:t>уровня</a:t>
            </a:r>
            <a:r>
              <a:rPr lang="ru-RU" sz="2800" dirty="0">
                <a:latin typeface="Arial" charset="0"/>
                <a:ea typeface="Arial" charset="0"/>
                <a:cs typeface="Arial" charset="0"/>
              </a:rPr>
              <a:t>х</a:t>
            </a:r>
            <a:r>
              <a:rPr lang="ru-RU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800" dirty="0">
                <a:latin typeface="Arial" charset="0"/>
                <a:ea typeface="Arial" charset="0"/>
                <a:cs typeface="Arial" charset="0"/>
              </a:rPr>
              <a:t>в целях борьбы с нарушениями прав человека в отношении представителей ключевых групп </a:t>
            </a:r>
            <a:r>
              <a:rPr lang="ru-RU" sz="2800" dirty="0" smtClean="0">
                <a:latin typeface="Arial" charset="0"/>
                <a:ea typeface="Arial" charset="0"/>
                <a:cs typeface="Arial" charset="0"/>
              </a:rPr>
              <a:t>населения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sz="28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829" name="Group 3829"/>
          <p:cNvGrpSpPr/>
          <p:nvPr/>
        </p:nvGrpSpPr>
        <p:grpSpPr>
          <a:xfrm>
            <a:off x="1910928" y="7131406"/>
            <a:ext cx="2125111" cy="2746670"/>
            <a:chOff x="0" y="-267624"/>
            <a:chExt cx="2125109" cy="2746669"/>
          </a:xfrm>
        </p:grpSpPr>
        <p:sp>
          <p:nvSpPr>
            <p:cNvPr id="3827" name="Shape 3827"/>
            <p:cNvSpPr/>
            <p:nvPr/>
          </p:nvSpPr>
          <p:spPr>
            <a:xfrm>
              <a:off x="0" y="-267624"/>
              <a:ext cx="2125109" cy="27466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1054100">
                <a:lnSpc>
                  <a:spcPct val="130000"/>
                </a:lnSpc>
                <a:defRPr sz="13000" b="1">
                  <a:solidFill>
                    <a:srgbClr val="0B7AB1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3000" b="1" dirty="0" smtClean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  <a:endParaRPr sz="130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828" name="Shape 3828"/>
            <p:cNvSpPr/>
            <p:nvPr/>
          </p:nvSpPr>
          <p:spPr>
            <a:xfrm>
              <a:off x="34530" y="1845050"/>
              <a:ext cx="2005248" cy="13621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834" name="Shape 3834"/>
          <p:cNvSpPr/>
          <p:nvPr/>
        </p:nvSpPr>
        <p:spPr>
          <a:xfrm>
            <a:off x="15508173" y="4777653"/>
            <a:ext cx="6745186" cy="1854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 defTabSz="1054100">
              <a:lnSpc>
                <a:spcPct val="130000"/>
              </a:lnSpc>
              <a:defRPr sz="1800"/>
            </a:pPr>
            <a:r>
              <a:rPr lang="ru-RU" sz="2800" dirty="0" err="1">
                <a:latin typeface="Arial" charset="0"/>
                <a:ea typeface="Arial" charset="0"/>
                <a:cs typeface="Arial" charset="0"/>
              </a:rPr>
              <a:t>Адвокационная</a:t>
            </a:r>
            <a:r>
              <a:rPr lang="ru-RU" sz="2800" dirty="0">
                <a:latin typeface="Arial" charset="0"/>
                <a:ea typeface="Arial" charset="0"/>
                <a:cs typeface="Arial" charset="0"/>
              </a:rPr>
              <a:t> региональная </a:t>
            </a:r>
            <a:r>
              <a:rPr lang="ru-RU" sz="2800" dirty="0" smtClean="0">
                <a:latin typeface="Arial" charset="0"/>
                <a:ea typeface="Arial" charset="0"/>
                <a:cs typeface="Arial" charset="0"/>
              </a:rPr>
              <a:t>кампания, направленная </a:t>
            </a:r>
            <a:r>
              <a:rPr lang="ru-RU" sz="2800" dirty="0">
                <a:latin typeface="Arial" charset="0"/>
                <a:ea typeface="Arial" charset="0"/>
                <a:cs typeface="Arial" charset="0"/>
              </a:rPr>
              <a:t>на повышение осведомленности и привлечение дополнительных ресурсов для борьбы с криминализацией и дискриминацией в отношении ключевых групп </a:t>
            </a:r>
            <a:r>
              <a:rPr lang="ru-RU" sz="2800" dirty="0" smtClean="0">
                <a:latin typeface="Arial" charset="0"/>
                <a:ea typeface="Arial" charset="0"/>
                <a:cs typeface="Arial" charset="0"/>
              </a:rPr>
              <a:t>населения.</a:t>
            </a:r>
            <a:endParaRPr sz="28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837" name="Group 3837"/>
          <p:cNvGrpSpPr/>
          <p:nvPr/>
        </p:nvGrpSpPr>
        <p:grpSpPr>
          <a:xfrm>
            <a:off x="13030200" y="4191000"/>
            <a:ext cx="2125110" cy="2746671"/>
            <a:chOff x="0" y="-267624"/>
            <a:chExt cx="2125109" cy="2746669"/>
          </a:xfrm>
        </p:grpSpPr>
        <p:sp>
          <p:nvSpPr>
            <p:cNvPr id="3835" name="Shape 3835"/>
            <p:cNvSpPr/>
            <p:nvPr/>
          </p:nvSpPr>
          <p:spPr>
            <a:xfrm>
              <a:off x="0" y="-267624"/>
              <a:ext cx="2125109" cy="27466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1054100">
                <a:lnSpc>
                  <a:spcPct val="130000"/>
                </a:lnSpc>
                <a:defRPr sz="13000" b="1">
                  <a:solidFill>
                    <a:srgbClr val="A7C804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lang="ru-RU" sz="13000" b="1" dirty="0" smtClean="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rPr>
                <a:t>4</a:t>
              </a:r>
              <a:endParaRPr sz="130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836" name="Shape 3836"/>
            <p:cNvSpPr/>
            <p:nvPr/>
          </p:nvSpPr>
          <p:spPr>
            <a:xfrm>
              <a:off x="34530" y="1845050"/>
              <a:ext cx="2005248" cy="13621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838" name="Shape 3838"/>
          <p:cNvSpPr/>
          <p:nvPr/>
        </p:nvSpPr>
        <p:spPr>
          <a:xfrm>
            <a:off x="15508173" y="10184716"/>
            <a:ext cx="6745186" cy="1854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latin typeface="Arial" charset="0"/>
                <a:ea typeface="Arial" charset="0"/>
                <a:cs typeface="Arial" charset="0"/>
              </a:rPr>
              <a:t>Продвижение </a:t>
            </a:r>
            <a:r>
              <a:rPr lang="ru-RU" sz="2800" dirty="0" err="1">
                <a:latin typeface="Arial" charset="0"/>
                <a:ea typeface="Arial" charset="0"/>
                <a:cs typeface="Arial" charset="0"/>
              </a:rPr>
              <a:t>некарательных</a:t>
            </a:r>
            <a:r>
              <a:rPr lang="ru-RU" sz="2800" dirty="0">
                <a:latin typeface="Arial" charset="0"/>
                <a:ea typeface="Arial" charset="0"/>
                <a:cs typeface="Arial" charset="0"/>
              </a:rPr>
              <a:t> подходов в отношении употребления наркотиков/хранения в целях личного </a:t>
            </a:r>
            <a:r>
              <a:rPr lang="ru-RU" sz="2800" dirty="0" smtClean="0">
                <a:latin typeface="Arial" charset="0"/>
                <a:ea typeface="Arial" charset="0"/>
                <a:cs typeface="Arial" charset="0"/>
              </a:rPr>
              <a:t>употребления.</a:t>
            </a:r>
            <a:endParaRPr lang="ru-RU" sz="28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841" name="Group 3841"/>
          <p:cNvGrpSpPr/>
          <p:nvPr/>
        </p:nvGrpSpPr>
        <p:grpSpPr>
          <a:xfrm>
            <a:off x="13030200" y="9598064"/>
            <a:ext cx="2125110" cy="2746670"/>
            <a:chOff x="0" y="-267624"/>
            <a:chExt cx="2125109" cy="2746669"/>
          </a:xfrm>
        </p:grpSpPr>
        <p:sp>
          <p:nvSpPr>
            <p:cNvPr id="3839" name="Shape 3839"/>
            <p:cNvSpPr/>
            <p:nvPr/>
          </p:nvSpPr>
          <p:spPr>
            <a:xfrm>
              <a:off x="0" y="-267624"/>
              <a:ext cx="2125109" cy="27466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1054100">
                <a:lnSpc>
                  <a:spcPct val="130000"/>
                </a:lnSpc>
                <a:defRPr sz="13000" b="1">
                  <a:solidFill>
                    <a:srgbClr val="0B7AB1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lang="ru-RU" sz="13000" b="1" dirty="0" smtClean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5</a:t>
              </a:r>
              <a:endParaRPr sz="130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840" name="Shape 3840"/>
            <p:cNvSpPr/>
            <p:nvPr/>
          </p:nvSpPr>
          <p:spPr>
            <a:xfrm>
              <a:off x="34530" y="1845050"/>
              <a:ext cx="2005248" cy="13621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0" name="Shape 3826"/>
          <p:cNvSpPr/>
          <p:nvPr/>
        </p:nvSpPr>
        <p:spPr>
          <a:xfrm>
            <a:off x="4369108" y="11556423"/>
            <a:ext cx="6745187" cy="1854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 defTabSz="1054100">
              <a:lnSpc>
                <a:spcPct val="130000"/>
              </a:lnSpc>
              <a:defRPr sz="1800"/>
            </a:pPr>
            <a:r>
              <a:rPr lang="ru-RU" sz="2800" dirty="0"/>
              <a:t>Поддержка работы национальных форумов </a:t>
            </a:r>
            <a:r>
              <a:rPr lang="ru-RU" sz="2800" dirty="0" smtClean="0"/>
              <a:t>сообществ.</a:t>
            </a:r>
            <a:endParaRPr sz="2800" dirty="0"/>
          </a:p>
        </p:txBody>
      </p:sp>
      <p:grpSp>
        <p:nvGrpSpPr>
          <p:cNvPr id="21" name="Group 3829"/>
          <p:cNvGrpSpPr/>
          <p:nvPr/>
        </p:nvGrpSpPr>
        <p:grpSpPr>
          <a:xfrm>
            <a:off x="1771073" y="10664365"/>
            <a:ext cx="2125111" cy="2746670"/>
            <a:chOff x="0" y="-267624"/>
            <a:chExt cx="2125109" cy="2746669"/>
          </a:xfrm>
        </p:grpSpPr>
        <p:sp>
          <p:nvSpPr>
            <p:cNvPr id="22" name="Shape 3827"/>
            <p:cNvSpPr/>
            <p:nvPr/>
          </p:nvSpPr>
          <p:spPr>
            <a:xfrm>
              <a:off x="0" y="-267624"/>
              <a:ext cx="2125109" cy="27466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1054100">
                <a:lnSpc>
                  <a:spcPct val="130000"/>
                </a:lnSpc>
                <a:defRPr sz="13000" b="1">
                  <a:solidFill>
                    <a:srgbClr val="0B7AB1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lang="ru-RU" sz="13000" b="1" dirty="0" smtClean="0">
                  <a:solidFill>
                    <a:srgbClr val="DE9A26"/>
                  </a:solidFill>
                </a:rPr>
                <a:t>3</a:t>
              </a:r>
              <a:endParaRPr sz="13000" b="1" dirty="0">
                <a:solidFill>
                  <a:srgbClr val="DE9A26"/>
                </a:solidFill>
              </a:endParaRPr>
            </a:p>
          </p:txBody>
        </p:sp>
        <p:sp>
          <p:nvSpPr>
            <p:cNvPr id="23" name="Shape 3828"/>
            <p:cNvSpPr/>
            <p:nvPr/>
          </p:nvSpPr>
          <p:spPr>
            <a:xfrm>
              <a:off x="34530" y="1845050"/>
              <a:ext cx="2005248" cy="136214"/>
            </a:xfrm>
            <a:prstGeom prst="rect">
              <a:avLst/>
            </a:prstGeom>
            <a:solidFill>
              <a:srgbClr val="DE9A2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7599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" name="Shape 38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5400" dirty="0" smtClean="0">
                <a:latin typeface="Arial" charset="0"/>
                <a:ea typeface="Arial" charset="0"/>
                <a:cs typeface="Arial" charset="0"/>
              </a:rPr>
              <a:t>Задача </a:t>
            </a:r>
            <a:r>
              <a:rPr lang="en-US" sz="5400" dirty="0" smtClean="0">
                <a:latin typeface="Arial" charset="0"/>
                <a:ea typeface="Arial" charset="0"/>
                <a:cs typeface="Arial" charset="0"/>
              </a:rPr>
              <a:t>IV. </a:t>
            </a:r>
            <a:r>
              <a:rPr lang="ru-RU" sz="5400" dirty="0" smtClean="0">
                <a:latin typeface="Arial" charset="0"/>
                <a:ea typeface="Arial" charset="0"/>
                <a:cs typeface="Arial" charset="0"/>
              </a:rPr>
              <a:t>Укрепить </a:t>
            </a:r>
            <a:r>
              <a:rPr lang="ru-RU" sz="5400" dirty="0">
                <a:latin typeface="Arial" charset="0"/>
                <a:ea typeface="Arial" charset="0"/>
                <a:cs typeface="Arial" charset="0"/>
              </a:rPr>
              <a:t>потенциал сообществ по адвокации эффективного использования выделяемых на услуги в сфере ВИЧ государственных средств, а также мониторинга качества предоставляемых услуг</a:t>
            </a:r>
            <a:endParaRPr lang="ru-RU" sz="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21" name="Shape 3821"/>
          <p:cNvSpPr>
            <a:spLocks noGrp="1"/>
          </p:cNvSpPr>
          <p:nvPr>
            <p:ph type="sldNum" sz="quarter" idx="4294967295"/>
          </p:nvPr>
        </p:nvSpPr>
        <p:spPr>
          <a:xfrm>
            <a:off x="23847425" y="13017500"/>
            <a:ext cx="536575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000"/>
              <a:t>8</a:t>
            </a:fld>
            <a:endParaRPr sz="2000"/>
          </a:p>
        </p:txBody>
      </p:sp>
      <p:sp>
        <p:nvSpPr>
          <p:cNvPr id="3822" name="Shape 3822"/>
          <p:cNvSpPr/>
          <p:nvPr/>
        </p:nvSpPr>
        <p:spPr>
          <a:xfrm>
            <a:off x="4388900" y="4777653"/>
            <a:ext cx="6745187" cy="1854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 defTabSz="1054100">
              <a:lnSpc>
                <a:spcPct val="130000"/>
              </a:lnSpc>
              <a:defRPr sz="1800"/>
            </a:pPr>
            <a:r>
              <a:rPr lang="ru-RU" sz="2800" dirty="0">
                <a:latin typeface="Arial" charset="0"/>
                <a:ea typeface="Arial" charset="0"/>
                <a:cs typeface="Arial" charset="0"/>
              </a:rPr>
              <a:t>Усиление потенциала сообществ в области исследований в сфере </a:t>
            </a:r>
            <a:r>
              <a:rPr lang="ru-RU" sz="2800" dirty="0" smtClean="0">
                <a:latin typeface="Arial" charset="0"/>
                <a:ea typeface="Arial" charset="0"/>
                <a:cs typeface="Arial" charset="0"/>
              </a:rPr>
              <a:t>ВИЧ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sz="28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825" name="Group 3825"/>
          <p:cNvGrpSpPr/>
          <p:nvPr/>
        </p:nvGrpSpPr>
        <p:grpSpPr>
          <a:xfrm>
            <a:off x="1910928" y="4191000"/>
            <a:ext cx="2125111" cy="2746671"/>
            <a:chOff x="0" y="-267624"/>
            <a:chExt cx="2125109" cy="2746669"/>
          </a:xfrm>
        </p:grpSpPr>
        <p:sp>
          <p:nvSpPr>
            <p:cNvPr id="3823" name="Shape 3823"/>
            <p:cNvSpPr/>
            <p:nvPr/>
          </p:nvSpPr>
          <p:spPr>
            <a:xfrm>
              <a:off x="0" y="-267624"/>
              <a:ext cx="2125109" cy="27466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1054100">
                <a:lnSpc>
                  <a:spcPct val="130000"/>
                </a:lnSpc>
                <a:defRPr sz="13000" b="1">
                  <a:solidFill>
                    <a:srgbClr val="A7C804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3000" b="1" dirty="0" smtClean="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sz="130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824" name="Shape 3824"/>
            <p:cNvSpPr/>
            <p:nvPr/>
          </p:nvSpPr>
          <p:spPr>
            <a:xfrm>
              <a:off x="34530" y="1845050"/>
              <a:ext cx="2005248" cy="13621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826" name="Shape 3826"/>
          <p:cNvSpPr/>
          <p:nvPr/>
        </p:nvSpPr>
        <p:spPr>
          <a:xfrm>
            <a:off x="4388900" y="7718058"/>
            <a:ext cx="6745187" cy="1854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 defTabSz="1054100">
              <a:lnSpc>
                <a:spcPct val="130000"/>
              </a:lnSpc>
              <a:defRPr sz="1800"/>
            </a:pPr>
            <a:r>
              <a:rPr lang="ru-RU" sz="2800" dirty="0" err="1">
                <a:latin typeface="Arial" charset="0"/>
                <a:ea typeface="Arial" charset="0"/>
                <a:cs typeface="Arial" charset="0"/>
              </a:rPr>
              <a:t>Адвокация</a:t>
            </a:r>
            <a:r>
              <a:rPr lang="ru-RU" sz="2800" dirty="0">
                <a:latin typeface="Arial" charset="0"/>
                <a:ea typeface="Arial" charset="0"/>
                <a:cs typeface="Arial" charset="0"/>
              </a:rPr>
              <a:t> включения регулярного проведения интегрированного биологического и поведенческого </a:t>
            </a:r>
            <a:r>
              <a:rPr lang="ru-RU" sz="2800" dirty="0" err="1">
                <a:latin typeface="Arial" charset="0"/>
                <a:ea typeface="Arial" charset="0"/>
                <a:cs typeface="Arial" charset="0"/>
              </a:rPr>
              <a:t>эпиднадзора</a:t>
            </a:r>
            <a:r>
              <a:rPr lang="ru-RU" sz="2800" dirty="0">
                <a:latin typeface="Arial" charset="0"/>
                <a:ea typeface="Arial" charset="0"/>
                <a:cs typeface="Arial" charset="0"/>
              </a:rPr>
              <a:t>, а также оценки численности населения среди ключевых групп населения в планы реализации национальных программ по </a:t>
            </a:r>
            <a:r>
              <a:rPr lang="ru-RU" sz="2800" dirty="0" smtClean="0">
                <a:latin typeface="Arial" charset="0"/>
                <a:ea typeface="Arial" charset="0"/>
                <a:cs typeface="Arial" charset="0"/>
              </a:rPr>
              <a:t>ВИЧ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sz="28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829" name="Group 3829"/>
          <p:cNvGrpSpPr/>
          <p:nvPr/>
        </p:nvGrpSpPr>
        <p:grpSpPr>
          <a:xfrm>
            <a:off x="1910928" y="7131406"/>
            <a:ext cx="2125111" cy="2746670"/>
            <a:chOff x="0" y="-267624"/>
            <a:chExt cx="2125109" cy="2746669"/>
          </a:xfrm>
        </p:grpSpPr>
        <p:sp>
          <p:nvSpPr>
            <p:cNvPr id="3827" name="Shape 3827"/>
            <p:cNvSpPr/>
            <p:nvPr/>
          </p:nvSpPr>
          <p:spPr>
            <a:xfrm>
              <a:off x="0" y="-267624"/>
              <a:ext cx="2125109" cy="27466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1054100">
                <a:lnSpc>
                  <a:spcPct val="130000"/>
                </a:lnSpc>
                <a:defRPr sz="13000" b="1">
                  <a:solidFill>
                    <a:srgbClr val="0B7AB1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3000" b="1" dirty="0" smtClean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  <a:endParaRPr sz="130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828" name="Shape 3828"/>
            <p:cNvSpPr/>
            <p:nvPr/>
          </p:nvSpPr>
          <p:spPr>
            <a:xfrm>
              <a:off x="34530" y="1845050"/>
              <a:ext cx="2005248" cy="13621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834" name="Shape 3834"/>
          <p:cNvSpPr/>
          <p:nvPr/>
        </p:nvSpPr>
        <p:spPr>
          <a:xfrm>
            <a:off x="15508173" y="4777653"/>
            <a:ext cx="6745186" cy="1394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 defTabSz="1054100">
              <a:lnSpc>
                <a:spcPct val="130000"/>
              </a:lnSpc>
              <a:defRPr sz="1800"/>
            </a:pPr>
            <a:r>
              <a:rPr lang="ru-RU" sz="2800" dirty="0">
                <a:latin typeface="Arial" charset="0"/>
                <a:ea typeface="Arial" charset="0"/>
                <a:cs typeface="Arial" charset="0"/>
              </a:rPr>
              <a:t>Усиление потенциала сообществ в области мониторинга качества услуг по ВИЧ для ключевых групп </a:t>
            </a:r>
            <a:r>
              <a:rPr lang="ru-RU" sz="2800" dirty="0" smtClean="0">
                <a:latin typeface="Arial" charset="0"/>
                <a:ea typeface="Arial" charset="0"/>
                <a:cs typeface="Arial" charset="0"/>
              </a:rPr>
              <a:t>населения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sz="28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837" name="Group 3837"/>
          <p:cNvGrpSpPr/>
          <p:nvPr/>
        </p:nvGrpSpPr>
        <p:grpSpPr>
          <a:xfrm>
            <a:off x="13030200" y="4191000"/>
            <a:ext cx="2125110" cy="2746671"/>
            <a:chOff x="0" y="-267624"/>
            <a:chExt cx="2125109" cy="2746669"/>
          </a:xfrm>
        </p:grpSpPr>
        <p:sp>
          <p:nvSpPr>
            <p:cNvPr id="3835" name="Shape 3835"/>
            <p:cNvSpPr/>
            <p:nvPr/>
          </p:nvSpPr>
          <p:spPr>
            <a:xfrm>
              <a:off x="0" y="-267624"/>
              <a:ext cx="2125109" cy="27466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1054100">
                <a:lnSpc>
                  <a:spcPct val="130000"/>
                </a:lnSpc>
                <a:defRPr sz="13000" b="1">
                  <a:solidFill>
                    <a:srgbClr val="A7C804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lang="ru-RU" sz="13000" b="1" dirty="0" smtClean="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rPr>
                <a:t>3</a:t>
              </a:r>
              <a:endParaRPr sz="130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836" name="Shape 3836"/>
            <p:cNvSpPr/>
            <p:nvPr/>
          </p:nvSpPr>
          <p:spPr>
            <a:xfrm>
              <a:off x="34530" y="1845050"/>
              <a:ext cx="2005248" cy="13621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838" name="Shape 3838"/>
          <p:cNvSpPr/>
          <p:nvPr/>
        </p:nvSpPr>
        <p:spPr>
          <a:xfrm>
            <a:off x="15508173" y="7718058"/>
            <a:ext cx="6745186" cy="1854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latin typeface="Arial" charset="0"/>
                <a:ea typeface="Arial" charset="0"/>
                <a:cs typeface="Arial" charset="0"/>
              </a:rPr>
              <a:t>Поддержка усилий сообществ по адвокации улучшения качества предоставляемых услуг в контексте ВИЧ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.</a:t>
            </a:r>
            <a:endParaRPr lang="ru-RU" sz="28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841" name="Group 3841"/>
          <p:cNvGrpSpPr/>
          <p:nvPr/>
        </p:nvGrpSpPr>
        <p:grpSpPr>
          <a:xfrm>
            <a:off x="13030200" y="7131406"/>
            <a:ext cx="2125110" cy="2746670"/>
            <a:chOff x="0" y="-267624"/>
            <a:chExt cx="2125109" cy="2746669"/>
          </a:xfrm>
        </p:grpSpPr>
        <p:sp>
          <p:nvSpPr>
            <p:cNvPr id="3839" name="Shape 3839"/>
            <p:cNvSpPr/>
            <p:nvPr/>
          </p:nvSpPr>
          <p:spPr>
            <a:xfrm>
              <a:off x="0" y="-267624"/>
              <a:ext cx="2125109" cy="27466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1054100">
                <a:lnSpc>
                  <a:spcPct val="130000"/>
                </a:lnSpc>
                <a:defRPr sz="13000" b="1">
                  <a:solidFill>
                    <a:srgbClr val="0B7AB1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lang="ru-RU" sz="13000" b="1" dirty="0" smtClean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4</a:t>
              </a:r>
              <a:endParaRPr sz="130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840" name="Shape 3840"/>
            <p:cNvSpPr/>
            <p:nvPr/>
          </p:nvSpPr>
          <p:spPr>
            <a:xfrm>
              <a:off x="34530" y="1845050"/>
              <a:ext cx="2005248" cy="13621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0" name="Shape 3838"/>
          <p:cNvSpPr/>
          <p:nvPr/>
        </p:nvSpPr>
        <p:spPr>
          <a:xfrm>
            <a:off x="15528226" y="11002915"/>
            <a:ext cx="6745186" cy="1854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latin typeface="Arial" charset="0"/>
                <a:ea typeface="Arial" charset="0"/>
                <a:cs typeface="Arial" charset="0"/>
              </a:rPr>
              <a:t>Усиление гендерно ориентированного компонента в рамках ответа на ВИЧ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.</a:t>
            </a:r>
            <a:endParaRPr lang="ru-RU" sz="28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1" name="Group 3841"/>
          <p:cNvGrpSpPr/>
          <p:nvPr/>
        </p:nvGrpSpPr>
        <p:grpSpPr>
          <a:xfrm>
            <a:off x="13003481" y="10082783"/>
            <a:ext cx="2125110" cy="2746670"/>
            <a:chOff x="0" y="-267624"/>
            <a:chExt cx="2125109" cy="2746669"/>
          </a:xfrm>
        </p:grpSpPr>
        <p:sp>
          <p:nvSpPr>
            <p:cNvPr id="22" name="Shape 3839"/>
            <p:cNvSpPr/>
            <p:nvPr/>
          </p:nvSpPr>
          <p:spPr>
            <a:xfrm>
              <a:off x="0" y="-267624"/>
              <a:ext cx="2125109" cy="27466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1054100">
                <a:lnSpc>
                  <a:spcPct val="130000"/>
                </a:lnSpc>
                <a:defRPr sz="13000" b="1">
                  <a:solidFill>
                    <a:srgbClr val="0B7AB1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lang="ru-RU" sz="13000" b="1" smtClean="0">
                  <a:solidFill>
                    <a:srgbClr val="DE9A26"/>
                  </a:solidFill>
                  <a:latin typeface="Arial" charset="0"/>
                  <a:ea typeface="Arial" charset="0"/>
                  <a:cs typeface="Arial" charset="0"/>
                </a:rPr>
                <a:t>5</a:t>
              </a:r>
              <a:endParaRPr sz="13000" b="1" dirty="0">
                <a:solidFill>
                  <a:srgbClr val="DE9A26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3" name="Shape 3840"/>
            <p:cNvSpPr/>
            <p:nvPr/>
          </p:nvSpPr>
          <p:spPr>
            <a:xfrm>
              <a:off x="34530" y="1845050"/>
              <a:ext cx="2005248" cy="136214"/>
            </a:xfrm>
            <a:prstGeom prst="rect">
              <a:avLst/>
            </a:prstGeom>
            <a:solidFill>
              <a:srgbClr val="DE9A2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366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1" name="Group 2721"/>
          <p:cNvGrpSpPr/>
          <p:nvPr/>
        </p:nvGrpSpPr>
        <p:grpSpPr>
          <a:xfrm>
            <a:off x="6339273" y="5909991"/>
            <a:ext cx="3066783" cy="3066782"/>
            <a:chOff x="0" y="0"/>
            <a:chExt cx="3066781" cy="3066781"/>
          </a:xfrm>
        </p:grpSpPr>
        <p:sp>
          <p:nvSpPr>
            <p:cNvPr id="2718" name="Shape 2718"/>
            <p:cNvSpPr/>
            <p:nvPr/>
          </p:nvSpPr>
          <p:spPr>
            <a:xfrm>
              <a:off x="0" y="0"/>
              <a:ext cx="3066781" cy="3066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719" name="Shape 2719"/>
            <p:cNvSpPr/>
            <p:nvPr/>
          </p:nvSpPr>
          <p:spPr>
            <a:xfrm>
              <a:off x="276686" y="276686"/>
              <a:ext cx="2513408" cy="2513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2726" name="Group 2726"/>
          <p:cNvGrpSpPr/>
          <p:nvPr/>
        </p:nvGrpSpPr>
        <p:grpSpPr>
          <a:xfrm>
            <a:off x="6315210" y="2222819"/>
            <a:ext cx="3066783" cy="3066782"/>
            <a:chOff x="0" y="0"/>
            <a:chExt cx="3066781" cy="3066781"/>
          </a:xfrm>
        </p:grpSpPr>
        <p:sp>
          <p:nvSpPr>
            <p:cNvPr id="2723" name="Shape 2723"/>
            <p:cNvSpPr/>
            <p:nvPr/>
          </p:nvSpPr>
          <p:spPr>
            <a:xfrm>
              <a:off x="0" y="0"/>
              <a:ext cx="3066781" cy="3066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724" name="Shape 2724"/>
            <p:cNvSpPr/>
            <p:nvPr/>
          </p:nvSpPr>
          <p:spPr>
            <a:xfrm>
              <a:off x="276686" y="276686"/>
              <a:ext cx="2513408" cy="2513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727" name="Shape 2727"/>
          <p:cNvSpPr/>
          <p:nvPr/>
        </p:nvSpPr>
        <p:spPr>
          <a:xfrm flipV="1">
            <a:off x="7848600" y="-28699"/>
            <a:ext cx="1" cy="2141011"/>
          </a:xfrm>
          <a:prstGeom prst="line">
            <a:avLst/>
          </a:prstGeom>
          <a:ln w="50800">
            <a:solidFill>
              <a:srgbClr val="69727B"/>
            </a:solidFill>
            <a:miter lim="400000"/>
            <a:headEnd type="oval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728" name="Shape 2728"/>
          <p:cNvSpPr/>
          <p:nvPr/>
        </p:nvSpPr>
        <p:spPr>
          <a:xfrm>
            <a:off x="228601" y="2615750"/>
            <a:ext cx="5758788" cy="4136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r">
              <a:lnSpc>
                <a:spcPct val="120000"/>
              </a:lnSpc>
              <a:defRPr sz="1800"/>
            </a:pPr>
            <a:r>
              <a:rPr lang="ru-RU" sz="2800" b="1" dirty="0">
                <a:latin typeface="Arial" charset="0"/>
                <a:ea typeface="Arial" charset="0"/>
                <a:cs typeface="Arial" charset="0"/>
              </a:rPr>
              <a:t>П</a:t>
            </a:r>
            <a:r>
              <a:rPr lang="ru-RU" sz="2800" b="1" dirty="0" smtClean="0">
                <a:latin typeface="Arial" charset="0"/>
                <a:ea typeface="Arial" charset="0"/>
                <a:cs typeface="Arial" charset="0"/>
              </a:rPr>
              <a:t>овышение </a:t>
            </a:r>
            <a:r>
              <a:rPr lang="ru-RU" sz="2800" b="1" dirty="0">
                <a:latin typeface="Arial" charset="0"/>
                <a:ea typeface="Arial" charset="0"/>
                <a:cs typeface="Arial" charset="0"/>
              </a:rPr>
              <a:t>финансовой эффективности, программной и административной гибкости национальных и местных программ за счет внедрения эффективных схем участия НПО в исполнении </a:t>
            </a:r>
            <a:r>
              <a:rPr lang="ru-RU" sz="2800" b="1" dirty="0" smtClean="0">
                <a:latin typeface="Arial" charset="0"/>
                <a:ea typeface="Arial" charset="0"/>
                <a:cs typeface="Arial" charset="0"/>
              </a:rPr>
              <a:t>госпрограмм.</a:t>
            </a:r>
            <a:endParaRPr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29" name="Shape 2729"/>
          <p:cNvSpPr/>
          <p:nvPr/>
        </p:nvSpPr>
        <p:spPr>
          <a:xfrm flipV="1">
            <a:off x="7848598" y="5364848"/>
            <a:ext cx="3" cy="617924"/>
          </a:xfrm>
          <a:prstGeom prst="line">
            <a:avLst/>
          </a:prstGeom>
          <a:ln w="50800">
            <a:solidFill>
              <a:srgbClr val="69727B"/>
            </a:solidFill>
            <a:miter lim="400000"/>
            <a:headEnd type="oval"/>
            <a:tailEnd type="oval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30" name="Shape 2730"/>
          <p:cNvSpPr/>
          <p:nvPr/>
        </p:nvSpPr>
        <p:spPr>
          <a:xfrm>
            <a:off x="9709812" y="5638800"/>
            <a:ext cx="6391102" cy="3571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l">
              <a:lnSpc>
                <a:spcPct val="120000"/>
              </a:lnSpc>
              <a:defRPr sz="1800"/>
            </a:pPr>
            <a:r>
              <a:rPr lang="ru-RU" sz="2800" b="1" dirty="0">
                <a:latin typeface="Arial" charset="0"/>
                <a:ea typeface="Arial" charset="0"/>
                <a:cs typeface="Arial" charset="0"/>
              </a:rPr>
              <a:t>С</a:t>
            </a:r>
            <a:r>
              <a:rPr lang="ru-RU" sz="2800" b="1" dirty="0" smtClean="0">
                <a:latin typeface="Arial" charset="0"/>
                <a:ea typeface="Arial" charset="0"/>
                <a:cs typeface="Arial" charset="0"/>
              </a:rPr>
              <a:t>оздание </a:t>
            </a:r>
            <a:r>
              <a:rPr lang="ru-RU" sz="2800" b="1" dirty="0">
                <a:latin typeface="Arial" charset="0"/>
                <a:ea typeface="Arial" charset="0"/>
                <a:cs typeface="Arial" charset="0"/>
              </a:rPr>
              <a:t>необходимых условий и механизмов на национальном уровне для обеспечения значимого участия и влияния сообществ на процедуры закупок, ценообразование и принятие </a:t>
            </a:r>
            <a:r>
              <a:rPr lang="ru-RU" sz="2800" b="1" dirty="0" smtClean="0">
                <a:latin typeface="Arial" charset="0"/>
                <a:ea typeface="Arial" charset="0"/>
                <a:cs typeface="Arial" charset="0"/>
              </a:rPr>
              <a:t>решений.</a:t>
            </a:r>
            <a:endParaRPr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31" name="Shape 2731"/>
          <p:cNvSpPr/>
          <p:nvPr/>
        </p:nvSpPr>
        <p:spPr>
          <a:xfrm flipH="1" flipV="1">
            <a:off x="7848598" y="13411199"/>
            <a:ext cx="1" cy="304684"/>
          </a:xfrm>
          <a:prstGeom prst="line">
            <a:avLst/>
          </a:prstGeom>
          <a:ln w="50800">
            <a:solidFill>
              <a:srgbClr val="69727B"/>
            </a:solidFill>
            <a:miter lim="400000"/>
            <a:tailEnd type="oval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8839200" y="451901"/>
            <a:ext cx="10990189" cy="11798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7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Ожидаемые</a:t>
            </a:r>
            <a:r>
              <a:rPr kumimoji="0" lang="ru-RU" sz="7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 результаты</a:t>
            </a:r>
            <a:endParaRPr kumimoji="0" lang="ru-RU" sz="7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</p:txBody>
      </p:sp>
      <p:sp>
        <p:nvSpPr>
          <p:cNvPr id="14" name="Shape 2729"/>
          <p:cNvSpPr/>
          <p:nvPr/>
        </p:nvSpPr>
        <p:spPr>
          <a:xfrm flipH="1" flipV="1">
            <a:off x="7848598" y="9038878"/>
            <a:ext cx="1" cy="1057042"/>
          </a:xfrm>
          <a:prstGeom prst="line">
            <a:avLst/>
          </a:prstGeom>
          <a:ln w="50800">
            <a:solidFill>
              <a:srgbClr val="69727B"/>
            </a:solidFill>
            <a:miter lim="400000"/>
            <a:headEnd type="oval"/>
            <a:tailEnd type="oval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5" name="Group 2721"/>
          <p:cNvGrpSpPr/>
          <p:nvPr/>
        </p:nvGrpSpPr>
        <p:grpSpPr>
          <a:xfrm>
            <a:off x="6307188" y="10282312"/>
            <a:ext cx="3066783" cy="3066782"/>
            <a:chOff x="0" y="0"/>
            <a:chExt cx="3066781" cy="3066781"/>
          </a:xfrm>
        </p:grpSpPr>
        <p:sp>
          <p:nvSpPr>
            <p:cNvPr id="16" name="Shape 2718"/>
            <p:cNvSpPr/>
            <p:nvPr/>
          </p:nvSpPr>
          <p:spPr>
            <a:xfrm>
              <a:off x="0" y="0"/>
              <a:ext cx="3066781" cy="3066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7" name="Shape 2719"/>
            <p:cNvSpPr/>
            <p:nvPr/>
          </p:nvSpPr>
          <p:spPr>
            <a:xfrm>
              <a:off x="276686" y="276686"/>
              <a:ext cx="2513408" cy="2513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38A3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81000" y="8906150"/>
            <a:ext cx="5910145" cy="441146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0" latinLnBrk="1" hangingPunct="0"/>
            <a:r>
              <a:rPr lang="ru-RU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Повышение </a:t>
            </a:r>
            <a:r>
              <a:rPr lang="ru-RU" sz="28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конструктивности </a:t>
            </a:r>
            <a:r>
              <a:rPr lang="ru-RU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сотрудничества </a:t>
            </a:r>
            <a:r>
              <a:rPr lang="ru-RU" sz="28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с активистами сообществ за счет повышения </a:t>
            </a:r>
            <a:r>
              <a:rPr lang="ru-RU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их </a:t>
            </a:r>
            <a:r>
              <a:rPr lang="ru-RU" sz="28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уровня знаний о принципах </a:t>
            </a:r>
            <a:r>
              <a:rPr lang="ru-RU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и </a:t>
            </a:r>
            <a:r>
              <a:rPr lang="ru-RU" sz="28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подходах работы </a:t>
            </a:r>
            <a:r>
              <a:rPr lang="ru-RU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национальной </a:t>
            </a:r>
            <a:r>
              <a:rPr lang="ru-RU" sz="28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программы и </a:t>
            </a:r>
            <a:r>
              <a:rPr lang="ru-RU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внедрения </a:t>
            </a:r>
            <a:r>
              <a:rPr lang="ru-RU" sz="28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адвокационных </a:t>
            </a:r>
            <a:r>
              <a:rPr lang="ru-RU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стратегий</a:t>
            </a:r>
            <a:r>
              <a:rPr lang="ru-RU" sz="28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, основанных на </a:t>
            </a:r>
            <a:r>
              <a:rPr lang="ru-RU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научно </a:t>
            </a:r>
            <a:r>
              <a:rPr lang="ru-RU" sz="28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обоснованных подходах к профилактике и лечению.</a:t>
            </a:r>
            <a:endParaRPr kumimoji="0" lang="ru-RU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5685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Space_Multi 14">
      <a:dk1>
        <a:srgbClr val="000000"/>
      </a:dk1>
      <a:lt1>
        <a:srgbClr val="FFFFFF"/>
      </a:lt1>
      <a:dk2>
        <a:srgbClr val="FFFFFF"/>
      </a:dk2>
      <a:lt2>
        <a:srgbClr val="E3E8EB"/>
      </a:lt2>
      <a:accent1>
        <a:srgbClr val="FF4A5E"/>
      </a:accent1>
      <a:accent2>
        <a:srgbClr val="0081C7"/>
      </a:accent2>
      <a:accent3>
        <a:srgbClr val="DE9A26"/>
      </a:accent3>
      <a:accent4>
        <a:srgbClr val="212830"/>
      </a:accent4>
      <a:accent5>
        <a:srgbClr val="434F5A"/>
      </a:accent5>
      <a:accent6>
        <a:srgbClr val="69727B"/>
      </a:accent6>
      <a:hlink>
        <a:srgbClr val="9AA1A6"/>
      </a:hlink>
      <a:folHlink>
        <a:srgbClr val="C6CACC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1061</TotalTime>
  <Words>1900</Words>
  <Application>Microsoft Macintosh PowerPoint</Application>
  <PresentationFormat>Другой</PresentationFormat>
  <Paragraphs>178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Gill Sans</vt:lpstr>
      <vt:lpstr>Helvetica</vt:lpstr>
      <vt:lpstr>Helvetica Light</vt:lpstr>
      <vt:lpstr>Helvetica Neue</vt:lpstr>
      <vt:lpstr>Wingdings</vt:lpstr>
      <vt:lpstr>White</vt:lpstr>
      <vt:lpstr>Презентация PowerPoint</vt:lpstr>
      <vt:lpstr>Конкурс Мультистрановых грантов ГФ</vt:lpstr>
      <vt:lpstr>Региональный консорциум сетей сообществ (РКСС)</vt:lpstr>
      <vt:lpstr>Цель проекта</vt:lpstr>
      <vt:lpstr>Задача I. Добиваться увеличения национального финансирования научно-обоснованных, ориентированных на соблюдение прав человека услуг в сфере ВИЧ для ключевых групп</vt:lpstr>
      <vt:lpstr>Задача II. Усилить механизмы обеспечения значимого участия сообществ в мониторинге закупок средств для профилактики и лечения ВИЧ и адвокации снижения цен</vt:lpstr>
      <vt:lpstr>Задача III. Повысить эффективность деятельности сообществ по преодолению правовых барьеров для обеспечения доступа к услугам по ВИЧ и защите прав ключевых групп населения</vt:lpstr>
      <vt:lpstr>Задача IV. Укрепить потенциал сообществ по адвокации эффективного использования выделяемых на услуги в сфере ВИЧ государственных средств, а также мониторинга качества предоставляемых услуг</vt:lpstr>
      <vt:lpstr>Презентация PowerPoint</vt:lpstr>
      <vt:lpstr>Презентация PowerPoint</vt:lpstr>
      <vt:lpstr>Расширенный список стран заявки</vt:lpstr>
      <vt:lpstr>Конкурс заявок от национальных консорциумов</vt:lpstr>
      <vt:lpstr>Спасибо!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Rezaul Karim</dc:creator>
  <cp:lastModifiedBy>Natalya Podogova</cp:lastModifiedBy>
  <cp:revision>207</cp:revision>
  <dcterms:modified xsi:type="dcterms:W3CDTF">2018-03-21T13:24:30Z</dcterms:modified>
</cp:coreProperties>
</file>