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56" r:id="rId2"/>
    <p:sldId id="266" r:id="rId3"/>
    <p:sldId id="290" r:id="rId4"/>
    <p:sldId id="257" r:id="rId5"/>
    <p:sldId id="284" r:id="rId6"/>
    <p:sldId id="285" r:id="rId7"/>
    <p:sldId id="286" r:id="rId8"/>
    <p:sldId id="287" r:id="rId9"/>
    <p:sldId id="288" r:id="rId10"/>
    <p:sldId id="289" r:id="rId11"/>
    <p:sldId id="280" r:id="rId12"/>
    <p:sldId id="27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73" d="100"/>
          <a:sy n="73" d="100"/>
        </p:scale>
        <p:origin x="97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09A7C65E-AE20-47C5-920E-0ECBD39538CC}"/>
    <pc:docChg chg="modSld">
      <pc:chgData name="Ryssaldy Demeuova" userId="1b36aab8-03ea-4a7c-9005-27f2602792bf" providerId="ADAL" clId="{09A7C65E-AE20-47C5-920E-0ECBD39538CC}" dt="2021-01-21T05:17:49.060" v="0" actId="1076"/>
      <pc:docMkLst>
        <pc:docMk/>
      </pc:docMkLst>
      <pc:sldChg chg="modSp">
        <pc:chgData name="Ryssaldy Demeuova" userId="1b36aab8-03ea-4a7c-9005-27f2602792bf" providerId="ADAL" clId="{09A7C65E-AE20-47C5-920E-0ECBD39538CC}" dt="2021-01-21T05:17:49.060" v="0" actId="1076"/>
        <pc:sldMkLst>
          <pc:docMk/>
          <pc:sldMk cId="1751803896" sldId="256"/>
        </pc:sldMkLst>
        <pc:spChg chg="mod">
          <ac:chgData name="Ryssaldy Demeuova" userId="1b36aab8-03ea-4a7c-9005-27f2602792bf" providerId="ADAL" clId="{09A7C65E-AE20-47C5-920E-0ECBD39538CC}" dt="2021-01-21T05:17:49.060" v="0" actId="1076"/>
          <ac:spMkLst>
            <pc:docMk/>
            <pc:sldMk cId="1751803896" sldId="256"/>
            <ac:spMk id="4" creationId="{00000000-0000-0000-0000-000000000000}"/>
          </ac:spMkLst>
        </pc:spChg>
      </pc:sldChg>
    </pc:docChg>
  </pc:docChgLst>
  <pc:docChgLst>
    <pc:chgData name="Ainur Abusseitova" userId="a1fb3e91-84aa-40e9-8ec4-dcc58800c461" providerId="ADAL" clId="{71B22C65-3F1D-43D6-ACDB-33FEB31FA9FD}"/>
    <pc:docChg chg="modSld">
      <pc:chgData name="Ainur Abusseitova" userId="a1fb3e91-84aa-40e9-8ec4-dcc58800c461" providerId="ADAL" clId="{71B22C65-3F1D-43D6-ACDB-33FEB31FA9FD}" dt="2021-01-27T13:51:08.358" v="2" actId="6549"/>
      <pc:docMkLst>
        <pc:docMk/>
      </pc:docMkLst>
      <pc:sldChg chg="modSp mod">
        <pc:chgData name="Ainur Abusseitova" userId="a1fb3e91-84aa-40e9-8ec4-dcc58800c461" providerId="ADAL" clId="{71B22C65-3F1D-43D6-ACDB-33FEB31FA9FD}" dt="2021-01-27T13:51:08.358" v="2" actId="6549"/>
        <pc:sldMkLst>
          <pc:docMk/>
          <pc:sldMk cId="1751803896" sldId="256"/>
        </pc:sldMkLst>
        <pc:spChg chg="mod">
          <ac:chgData name="Ainur Abusseitova" userId="a1fb3e91-84aa-40e9-8ec4-dcc58800c461" providerId="ADAL" clId="{71B22C65-3F1D-43D6-ACDB-33FEB31FA9FD}" dt="2021-01-27T13:51:08.358" v="2" actId="6549"/>
          <ac:spMkLst>
            <pc:docMk/>
            <pc:sldMk cId="1751803896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97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86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87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28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38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85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59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4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80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23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FC8E1-293E-254E-A876-CB0BC98374CA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68D8-4C85-1C41-A276-6F9181EA50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61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meliya.oo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2058572" y="1798320"/>
            <a:ext cx="9144000" cy="3261360"/>
          </a:xfrm>
        </p:spPr>
        <p:txBody>
          <a:bodyPr>
            <a:normAutofit fontScale="90000"/>
          </a:bodyPr>
          <a:lstStyle/>
          <a:p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Стандарты оказания услуг для секс-работников. </a:t>
            </a:r>
            <a:b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b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Усиление взаимодействия с правоохранительными органами по профилактическим программам </a:t>
            </a:r>
            <a:b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среди секс-работников. </a:t>
            </a:r>
            <a:b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b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Принудительное обследование секс-работников на ВИЧ и ИППП. Обеспечение доступа к бесплатным контрацептивам на базе дружественных кабинетов.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3871"/>
            <a:ext cx="9144000" cy="2912012"/>
          </a:xfrm>
        </p:spPr>
        <p:txBody>
          <a:bodyPr>
            <a:normAutofit fontScale="92500" lnSpcReduction="20000"/>
          </a:bodyPr>
          <a:lstStyle/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endParaRPr lang="ru-RU" b="1" dirty="0"/>
          </a:p>
          <a:p>
            <a:pPr algn="r"/>
            <a:endParaRPr lang="ru-RU" b="1" dirty="0"/>
          </a:p>
          <a:p>
            <a:pPr algn="r"/>
            <a:r>
              <a:rPr lang="ru-RU" b="1" dirty="0"/>
              <a:t>Наталья </a:t>
            </a:r>
            <a:r>
              <a:rPr lang="ru-RU" b="1" dirty="0" err="1"/>
              <a:t>Жолнерова</a:t>
            </a:r>
            <a:r>
              <a:rPr lang="ru-RU" b="1" dirty="0"/>
              <a:t>, </a:t>
            </a:r>
          </a:p>
          <a:p>
            <a:pPr algn="r"/>
            <a:r>
              <a:rPr lang="ru-RU" b="1" dirty="0"/>
              <a:t>Член СКК, </a:t>
            </a:r>
          </a:p>
          <a:p>
            <a:pPr algn="r"/>
            <a:r>
              <a:rPr lang="ru-RU" b="1" dirty="0"/>
              <a:t>Руководитель ОО «</a:t>
            </a:r>
            <a:r>
              <a:rPr lang="ru-RU" b="1" dirty="0" err="1"/>
              <a:t>Амелия</a:t>
            </a:r>
            <a:r>
              <a:rPr lang="ru-RU" b="1" dirty="0"/>
              <a:t>»</a:t>
            </a:r>
          </a:p>
          <a:p>
            <a:pPr algn="r"/>
            <a:r>
              <a:rPr lang="ru-RU" b="1" dirty="0"/>
              <a:t> 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119" y="223834"/>
            <a:ext cx="980000" cy="91996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706472" y="520505"/>
            <a:ext cx="63378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Общественное объединение «</a:t>
            </a:r>
            <a:r>
              <a:rPr lang="ru-RU" sz="2800" b="1" dirty="0" err="1"/>
              <a:t>Амелия</a:t>
            </a:r>
            <a:r>
              <a:rPr lang="ru-RU" sz="2800" b="1" dirty="0"/>
              <a:t>»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5180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16745"/>
            <a:ext cx="10515600" cy="1325563"/>
          </a:xfrm>
        </p:spPr>
        <p:txBody>
          <a:bodyPr/>
          <a:lstStyle/>
          <a:p>
            <a:br>
              <a:rPr lang="ru-RU" sz="3200" b="1" dirty="0">
                <a:latin typeface="+mn-lt"/>
                <a:ea typeface="+mn-ea"/>
                <a:cs typeface="+mn-cs"/>
              </a:rPr>
            </a:br>
            <a:r>
              <a:rPr lang="ru-RU" sz="3200" b="1" dirty="0">
                <a:latin typeface="+mn-lt"/>
                <a:ea typeface="+mn-ea"/>
                <a:cs typeface="+mn-cs"/>
              </a:rPr>
              <a:t>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3398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Комитет так же рекомендует Государству – участнику не наказывать секс- работников за вид деятельности, а наоборот предложить альтернативу.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Мы, как представители гражданского общества, видим не соблюдение рекомендаций Комитета ООН КЛДЖ,  и наоборот, перевод 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декриминализованнной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секс- работы в разряд криминализации, за которую  секс-работницы подвергаются задержаниям, штрафам, тестированию на ВИЧ и постановке на учет.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Просим прекратить принудительное тестирование на ВИЧ секс- работников и Главе МВД пересмотреть статью «Приставание в общественных  местах», отменив наложение штрафов за секс- работу. Декриминализовать секс- работу.</a:t>
            </a: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51170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4604"/>
            <a:ext cx="10515600" cy="5233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ea typeface="+mj-ea"/>
                <a:cs typeface="+mj-cs"/>
              </a:rPr>
              <a:t>1. Проблемы :</a:t>
            </a: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Отсутствие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PREP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(до - контактная профилактика).</a:t>
            </a: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Отсутствие знаний о пост -контактной профилактике и доступа к ней.</a:t>
            </a:r>
            <a:endParaRPr lang="ru-RU" sz="22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Отсутствие качественных презервативов,  в том числе женских.</a:t>
            </a: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Отсутствие лубрикантов.</a:t>
            </a: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Отсутствие контрацептивов.</a:t>
            </a: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Недостаточное количество и качество обучающих программ для РС: по ВИЧ, ИППП, ТБ, социально-значимым заболеваниям и сексуально- репродуктивному здоровью и другим вопросам. </a:t>
            </a: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Секс- работники не проходят диагностику на туберкулез и </a:t>
            </a:r>
            <a:r>
              <a:rPr lang="ru-RU" sz="22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коронавирус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, учитывая максимальный риск при частой смене половых партнеров.</a:t>
            </a:r>
          </a:p>
          <a:p>
            <a:pPr algn="just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Отсутствие возможности наблюдения врача при медикаментозном аборте.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119" y="223834"/>
            <a:ext cx="980000" cy="91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457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4604"/>
            <a:ext cx="10515600" cy="478946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 </a:t>
            </a:r>
          </a:p>
          <a:p>
            <a:pPr algn="just">
              <a:buNone/>
            </a:pPr>
            <a:endParaRPr lang="ru-RU" sz="40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r>
              <a:rPr lang="ru-RU" sz="216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 Благодарю за внимание!</a:t>
            </a:r>
          </a:p>
          <a:p>
            <a:pPr algn="ctr">
              <a:buNone/>
            </a:pPr>
            <a:endParaRPr lang="ru-RU" sz="40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23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23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23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23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23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23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23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ctr">
              <a:buNone/>
            </a:pPr>
            <a:endParaRPr lang="ru-RU" sz="64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r">
              <a:buNone/>
            </a:pP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Общественное объединение «</a:t>
            </a:r>
            <a:r>
              <a:rPr lang="ru-RU" sz="64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Амелия</a:t>
            </a: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»</a:t>
            </a:r>
          </a:p>
          <a:p>
            <a:pPr algn="r">
              <a:buNone/>
            </a:pP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Республика Казахстан, город Талдыкорган, 04000 </a:t>
            </a:r>
          </a:p>
          <a:p>
            <a:pPr algn="r">
              <a:buNone/>
            </a:pP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Улица </a:t>
            </a:r>
            <a:r>
              <a:rPr lang="ru-RU" sz="64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Толебаева</a:t>
            </a: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100, офис 54.</a:t>
            </a:r>
          </a:p>
          <a:p>
            <a:pPr algn="r">
              <a:buNone/>
            </a:pP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Тел: 8(728) 241 38 61</a:t>
            </a:r>
          </a:p>
          <a:p>
            <a:pPr algn="r">
              <a:buNone/>
            </a:pP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е-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mail</a:t>
            </a:r>
            <a:r>
              <a:rPr lang="ru-RU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: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</a:t>
            </a:r>
            <a:r>
              <a:rPr lang="en-US" sz="6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  <a:hlinkClick r:id="rId2"/>
              </a:rPr>
              <a:t>ameliya.oo@mail.ru</a:t>
            </a:r>
            <a:endParaRPr lang="ru-RU" sz="64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r">
              <a:buNone/>
            </a:pPr>
            <a:endParaRPr lang="ru-RU" sz="40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/>
              <a:t>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119" y="223834"/>
            <a:ext cx="980000" cy="91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3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524000" y="3298628"/>
            <a:ext cx="9144000" cy="154881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 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3477" y="1099344"/>
            <a:ext cx="9144000" cy="5588058"/>
          </a:xfrm>
        </p:spPr>
        <p:txBody>
          <a:bodyPr>
            <a:normAutofit/>
          </a:bodyPr>
          <a:lstStyle/>
          <a:p>
            <a:pPr algn="just"/>
            <a:r>
              <a:rPr lang="ru-RU" sz="4500" b="1" dirty="0">
                <a:ea typeface="+mj-ea"/>
                <a:cs typeface="+mj-cs"/>
              </a:rPr>
              <a:t> </a:t>
            </a:r>
            <a:endParaRPr lang="ru-RU" sz="45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endParaRPr lang="en-US" sz="36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6738" y="2519122"/>
            <a:ext cx="103974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>
                <a:ea typeface="+mj-ea"/>
                <a:cs typeface="+mj-cs"/>
              </a:rPr>
              <a:t> </a:t>
            </a:r>
            <a:endParaRPr lang="ru-RU" altLang="ru-RU" sz="28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5009" y="1074766"/>
            <a:ext cx="11031940" cy="1146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</a:t>
            </a:r>
          </a:p>
          <a:p>
            <a:pPr>
              <a:spcAft>
                <a:spcPts val="100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82954" y="1458670"/>
            <a:ext cx="10358336" cy="4882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В рамках обзора эпидемиологической ситуации по ВИЧ-инфекции и результаты дозорного эпидемиологического надзора (ДЭН) в Республике Казахстан на 01.01.2020 года оценочная численность секс- работников составляет  19.100.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Распространенность ВИЧ 1,9 %.</a:t>
            </a:r>
            <a:r>
              <a:rPr lang="ru-RU" sz="2800" dirty="0"/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>
              <a:spcAft>
                <a:spcPts val="1000"/>
              </a:spcAft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119" y="223834"/>
            <a:ext cx="980000" cy="91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1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524000" y="3298628"/>
            <a:ext cx="9144000" cy="154881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 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3477" y="1099344"/>
            <a:ext cx="9144000" cy="5588058"/>
          </a:xfrm>
        </p:spPr>
        <p:txBody>
          <a:bodyPr>
            <a:normAutofit/>
          </a:bodyPr>
          <a:lstStyle/>
          <a:p>
            <a:pPr algn="just"/>
            <a:r>
              <a:rPr lang="ru-RU" sz="4500" b="1" dirty="0">
                <a:ea typeface="+mj-ea"/>
                <a:cs typeface="+mj-cs"/>
              </a:rPr>
              <a:t> </a:t>
            </a:r>
            <a:endParaRPr lang="ru-RU" sz="45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endParaRPr lang="en-US" sz="36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6738" y="2519122"/>
            <a:ext cx="103974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>
                <a:ea typeface="+mj-ea"/>
                <a:cs typeface="+mj-cs"/>
              </a:rPr>
              <a:t> </a:t>
            </a:r>
            <a:endParaRPr lang="ru-RU" altLang="ru-RU" sz="28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5009" y="1074766"/>
            <a:ext cx="11031940" cy="1146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</a:t>
            </a:r>
          </a:p>
          <a:p>
            <a:pPr>
              <a:spcAft>
                <a:spcPts val="100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82954" y="204514"/>
            <a:ext cx="10358336" cy="633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a typeface="+mj-ea"/>
                <a:cs typeface="+mj-cs"/>
              </a:rPr>
              <a:t>Обеспокоенность:</a:t>
            </a: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Регистрация РС (РС- мужчины, РС- МСМ, РС -ТГ, РС -ЛУИН) как ключевой группы по численности и регистрация случаев ВИЧ + влияет на распространенность в %% соотношении.</a:t>
            </a: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Вопросы ДЭН не адаптированы под КГ РС, тем самым не показывают достоверных данных. Координаторы проектов отмечают, что «работали на индикатор, приписывали правильные ответы, чтобы показать хороший результат». (Пересмотреть и переформулировать вопросы так, чтобы секс- работница не боялась дать настоящие ответы).</a:t>
            </a: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Отмечаются случаи, когда положительный результат ЭТ на ВИЧ среди СР не регистрируется и не входит в общую статистику по регистрации случаев ВИЧ среди КГ, потому как СР не прошла ИФА и ИБ. Зачастую это происходит из –за отсутствия документов удостоверяющих личность (Алматы, Караганда, Астана).</a:t>
            </a: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Вызывает обеспокоенность тестирования на ВИЧ СР в приемнике распределителе г. Алматы. Имеют ли право тестировать? За счет каких средств проводится тестирование и с какой целью? (нет ДКТ; у девушек был ВИЧ и сифилис, тесты показали – результат).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7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4604"/>
            <a:ext cx="10515600" cy="52337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/>
              <a:t>Секс- работники имеют доступ к следующим услугам при ОЦ СПИД:</a:t>
            </a:r>
            <a:endParaRPr lang="ru-RU" sz="3200" dirty="0"/>
          </a:p>
          <a:p>
            <a:pPr algn="just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Презервативы .</a:t>
            </a:r>
          </a:p>
          <a:p>
            <a:pPr algn="just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ДКТ и Тестирование на ВИЧ.</a:t>
            </a:r>
          </a:p>
          <a:p>
            <a:pPr algn="just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Обследование на ИППП.</a:t>
            </a:r>
          </a:p>
          <a:p>
            <a:pPr algn="just"/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Синдромальное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лечение ИППП.</a:t>
            </a:r>
          </a:p>
          <a:p>
            <a:pPr algn="just"/>
            <a:endParaRPr lang="ru-RU" sz="32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 algn="just"/>
            <a:endParaRPr lang="ru-RU" sz="32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  <a:p>
            <a:pPr>
              <a:buNone/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119" y="223834"/>
            <a:ext cx="980000" cy="91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457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+mn-lt"/>
                <a:ea typeface="+mn-ea"/>
                <a:cs typeface="+mn-cs"/>
              </a:rPr>
              <a:t>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Организации, ранее осуществляющие программы для секс- работников обеспокоены прекращением программы по ВИЧ для РС в рамках ГФСТМ.</a:t>
            </a:r>
          </a:p>
          <a:p>
            <a:pPr marL="0" indent="0" algn="just">
              <a:buNone/>
            </a:pPr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Секс- работники продолжают обращаться за услугами в НПО, но НПО не могут их оказать, так как отсутствует финансирование от ГФ, международных организаций и государственного социального  заказа. ГСЗ возможно будет выделен в </a:t>
            </a:r>
            <a:r>
              <a:rPr lang="ru-RU" sz="30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г.Шымкент</a:t>
            </a:r>
            <a:r>
              <a:rPr lang="ru-RU" sz="3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.</a:t>
            </a:r>
          </a:p>
          <a:p>
            <a:pPr marL="0" indent="0" algn="just">
              <a:buNone/>
            </a:pPr>
            <a:r>
              <a:rPr lang="ru-RU" sz="3000" b="1" dirty="0">
                <a:ea typeface="+mj-ea"/>
                <a:cs typeface="+mj-cs"/>
              </a:rPr>
              <a:t>Так как при НПО нет проектов для РС, просим обеспечить при ОЦ СПИД: психолога, юриста, социальное сопровождение к узким специалистам, в том числе оказать содействие в восстановлении документов, прикрепление к ПМСП, адресная прописка.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530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latin typeface="+mn-lt"/>
                <a:ea typeface="+mn-ea"/>
                <a:cs typeface="+mn-cs"/>
              </a:rPr>
              <a:t>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В Приказе Министра здравоохранения РК от 19 октября 2020 года № КР ДСМ 137/2020 утверждены «Правила проведения мероприятий  по профилактике  ВИЧ –инфекции» согласно Приложению, в котором имеются расчетные показатели по выдаче средств индивидуальной защиты. 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Для секс- работников –  200 презервативов в год, что составляет 0,5 презерватива в день. Лубриканты не предусмотрены, несмотря на обращения сообщества обеспечить лубрикантами ключевую группу (обращение было на заседаниях СКК и внесены в протокол).</a:t>
            </a:r>
          </a:p>
          <a:p>
            <a:pPr marL="0" indent="0" algn="just">
              <a:buNone/>
            </a:pPr>
            <a:r>
              <a:rPr lang="ru-RU" dirty="0"/>
              <a:t>Просим пересмотреть «Правила» и обеспечить секс- работников необходимыми средствами индивидуальной защиты, согласно потребностям сообщества (при разработке законов, приказов, приглашать ключевые группы).</a:t>
            </a:r>
          </a:p>
        </p:txBody>
      </p:sp>
    </p:spTree>
    <p:extLst>
      <p:ext uri="{BB962C8B-B14F-4D97-AF65-F5344CB8AC3E}">
        <p14:creationId xmlns:p14="http://schemas.microsoft.com/office/powerpoint/2010/main" val="307343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16745"/>
            <a:ext cx="10515600" cy="1325563"/>
          </a:xfrm>
        </p:spPr>
        <p:txBody>
          <a:bodyPr/>
          <a:lstStyle/>
          <a:p>
            <a:br>
              <a:rPr lang="ru-RU" sz="3200" b="1" dirty="0">
                <a:latin typeface="+mn-lt"/>
                <a:ea typeface="+mn-ea"/>
                <a:cs typeface="+mn-cs"/>
              </a:rPr>
            </a:br>
            <a:r>
              <a:rPr lang="ru-RU" sz="3200" b="1" dirty="0">
                <a:latin typeface="+mn-lt"/>
                <a:ea typeface="+mn-ea"/>
                <a:cs typeface="+mn-cs"/>
              </a:rPr>
              <a:t>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3398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Приказ Министра здравоохранения РК от 25 ноября 2020 года № КР ДСМ 204/2020 утверждены «Правила добровольного анонимного и /или конфиденциального медицинского обследования и консультирования по вопросам ВИЧ- инфекции в рамках ГОБМП в организациях здравоохранения, осуществляющих деятельность  в сфере профилактики ВИЧ- инфекции».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Согласно предоставленным данным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аутрич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- работниками, координаторами проектов по ВИЧ среди секс- работников,  а так же подтверждающими материалами средств массовой информации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TENGRINEWS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,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NUR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.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KZ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 на регулярной основе проводятся полицейские рейды, в ходе которых секс- работников принудительно тестируют на ВИЧ. За 1 рейд проводится тестирование от 20 до 50 секс- работниц.</a:t>
            </a:r>
          </a:p>
          <a:p>
            <a:pPr marL="514350" indent="-514350" algn="just">
              <a:buAutoNum type="arabicPeriod"/>
            </a:pPr>
            <a:r>
              <a:rPr lang="ru-RU" sz="2000" b="1" dirty="0">
                <a:ea typeface="+mj-ea"/>
                <a:cs typeface="+mj-cs"/>
              </a:rPr>
              <a:t>Это противоречит «Правилам добровольного тестирования на ВИЧ», нарушает права человека и подвергает секс- работниц к разглашению  +  статуса, так как при тестировании в Департаменте полиции не соблюдаются правила тестирования на ВИЧ.</a:t>
            </a:r>
          </a:p>
          <a:p>
            <a:pPr marL="514350" indent="-514350" algn="just">
              <a:buAutoNum type="arabicPeriod"/>
            </a:pPr>
            <a:r>
              <a:rPr lang="ru-RU" sz="2000" b="1" dirty="0"/>
              <a:t>Медицинские сотрудники и </a:t>
            </a:r>
            <a:r>
              <a:rPr lang="ru-RU" sz="2000" b="1" dirty="0" err="1"/>
              <a:t>аутрич</a:t>
            </a:r>
            <a:r>
              <a:rPr lang="ru-RU" sz="2000" b="1" dirty="0"/>
              <a:t>- работники центра СПИД проводят тестирование совместно с правоохранительными органами, что вызывает недоверие секс- работников к специалистам центра СПИД,  в том числе </a:t>
            </a:r>
            <a:r>
              <a:rPr lang="ru-RU" sz="2000" b="1" dirty="0" err="1"/>
              <a:t>аутрич</a:t>
            </a:r>
            <a:r>
              <a:rPr lang="ru-RU" sz="2000" b="1" dirty="0"/>
              <a:t>- работникам центра СПИД, так предоставление полиции информации о месте нахождении секс- работников, влечет за собой: задержание, штрафы, раскрытие принадлежности к ключевой группе, незаконному тестированию на ВИЧ и препятствию к реализации доверительных/дружественных  программ в НПО.</a:t>
            </a:r>
          </a:p>
        </p:txBody>
      </p:sp>
    </p:spTree>
    <p:extLst>
      <p:ext uri="{BB962C8B-B14F-4D97-AF65-F5344CB8AC3E}">
        <p14:creationId xmlns:p14="http://schemas.microsoft.com/office/powerpoint/2010/main" val="74537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16745"/>
            <a:ext cx="10515600" cy="1325563"/>
          </a:xfrm>
        </p:spPr>
        <p:txBody>
          <a:bodyPr/>
          <a:lstStyle/>
          <a:p>
            <a:br>
              <a:rPr lang="ru-RU" sz="3200" b="1" dirty="0">
                <a:latin typeface="+mn-lt"/>
                <a:ea typeface="+mn-ea"/>
                <a:cs typeface="+mn-cs"/>
              </a:rPr>
            </a:br>
            <a:r>
              <a:rPr lang="ru-RU" sz="3200" b="1" dirty="0">
                <a:latin typeface="+mn-lt"/>
                <a:ea typeface="+mn-ea"/>
                <a:cs typeface="+mn-cs"/>
              </a:rPr>
              <a:t>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3398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Во время полицейских рейдов происходит задержание секс- работниц. Их доставляют в Отдел полиции, где проверяют в базе данных по правонарушениям, тестируют на ВИЧ, а так же накладывают штраф по Статье 449 «Приставание в общественных местах». Приставание, то есть назойливое обращение в общественных местах в целях покупки, продажи, обмена или приобретения вещей иным способом, совершенное лицом, не являющимся субъектом предпринимательства, а так же в целях гадания, попрошайничества, оказания услуг сексуального характера либо навязывания иных услуг.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Полномочия данной статьи нарушают истинную ситуацию среди секс- работников, которые находясь в закрытых, безлюдных помещениях, не приставая к прохожим, вынуждены отдавать заработанные деньги оплачивая штрафы, за несуществующие правонарушения. Происходит вид экономического насилия и вызывает правовой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негилизм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, то есть недоверие к системе власти, которая обязуются защищать граждан республики.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</a:t>
            </a:r>
          </a:p>
          <a:p>
            <a:pPr marL="0" indent="0" algn="just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674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16745"/>
            <a:ext cx="10515600" cy="1325563"/>
          </a:xfrm>
        </p:spPr>
        <p:txBody>
          <a:bodyPr/>
          <a:lstStyle/>
          <a:p>
            <a:br>
              <a:rPr lang="ru-RU" sz="3200" b="1" dirty="0">
                <a:latin typeface="+mn-lt"/>
                <a:ea typeface="+mn-ea"/>
                <a:cs typeface="+mn-cs"/>
              </a:rPr>
            </a:br>
            <a:r>
              <a:rPr lang="ru-RU" sz="3200" b="1" dirty="0">
                <a:latin typeface="+mn-lt"/>
                <a:ea typeface="+mn-ea"/>
                <a:cs typeface="+mn-cs"/>
              </a:rPr>
              <a:t>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3398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Казахстан, 12 ноября 2019 года отчитался в 5 периодическом докладе перед комитетом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CEDAW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о мерах, принятых по ликвидации всех форм дискриминации в отношении женщин.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Членами гражданского общества был так же подготовлен альтернативный доклад о женщинах  из ключевых групп (секс- работницы, женщины, употребляющие ПАВ, женщины МЛС и женщины, живущие с ВИЧ).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Членами комиссии были рассмотрены доклады государства и гражданского общества и даны заключительные замечания по пятому периодическому докладу в Казахстане.</a:t>
            </a:r>
          </a:p>
          <a:p>
            <a:pPr marL="0" lvl="0" indent="0" algn="just">
              <a:buNone/>
            </a:pPr>
            <a:r>
              <a:rPr lang="ru-RU" sz="2000" dirty="0">
                <a:solidFill>
                  <a:prstClr val="black"/>
                </a:solidFill>
              </a:rPr>
              <a:t>Ст.28, п. Е. «Регистрировать, расследовать и преследовать в судебном порядке случаи гендерного насилия и дискриминации в отношении женщин, занимающихся проституцией,  и привлекать виновных к ответственности,  а так же положить конец практике принудительного тестирования на ВИЧ»;</a:t>
            </a:r>
          </a:p>
          <a:p>
            <a:pPr marL="0" lvl="0" indent="0" algn="just">
              <a:buNone/>
            </a:pPr>
            <a:r>
              <a:rPr lang="ru-RU" sz="2000" dirty="0">
                <a:solidFill>
                  <a:prstClr val="black"/>
                </a:solidFill>
              </a:rPr>
              <a:t>п.</a:t>
            </a:r>
            <a:r>
              <a:rPr lang="en-US" sz="2000" dirty="0">
                <a:solidFill>
                  <a:prstClr val="black"/>
                </a:solidFill>
              </a:rPr>
              <a:t>F</a:t>
            </a:r>
            <a:r>
              <a:rPr lang="ru-RU" sz="2000" dirty="0">
                <a:solidFill>
                  <a:prstClr val="black"/>
                </a:solidFill>
              </a:rPr>
              <a:t>. «Проводить информационно- просветительские кампании для опровержения стереотипных преставлений о женщинах, занимающихся проституцией, и преодоления связанной с проституцией стигматизации»;</a:t>
            </a:r>
          </a:p>
          <a:p>
            <a:pPr marL="0" lvl="0" indent="0" algn="just">
              <a:buNone/>
            </a:pPr>
            <a:r>
              <a:rPr lang="ru-RU" sz="2000" dirty="0">
                <a:solidFill>
                  <a:prstClr val="black"/>
                </a:solidFill>
              </a:rPr>
              <a:t>п.</a:t>
            </a:r>
            <a:r>
              <a:rPr lang="en-US" sz="2000" dirty="0">
                <a:solidFill>
                  <a:prstClr val="black"/>
                </a:solidFill>
              </a:rPr>
              <a:t>G</a:t>
            </a:r>
            <a:r>
              <a:rPr lang="ru-RU" sz="2000" dirty="0">
                <a:solidFill>
                  <a:prstClr val="black"/>
                </a:solidFill>
              </a:rPr>
              <a:t>. «Осуществлять программы помощи женщинам, желающим прекратить заниматься проституцией, и предлагать им альтернативные возможности для получения доходов».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930819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1286</Words>
  <Application>Microsoft Office PowerPoint</Application>
  <PresentationFormat>Широкоэкранный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Стандарты оказания услуг для секс-работников.   Усиление взаимодействия с правоохранительными органами по профилактическим программам  среди секс-работников.   Принудительное обследование секс-работников на ВИЧ и ИППП. Обеспечение доступа к бесплатным контрацептивам на базе дружественных кабинетов.</vt:lpstr>
      <vt:lpstr>  </vt:lpstr>
      <vt:lpstr>  </vt:lpstr>
      <vt:lpstr>Презентация PowerPoint</vt:lpstr>
      <vt:lpstr>Проблемы:</vt:lpstr>
      <vt:lpstr>Проблемы:</vt:lpstr>
      <vt:lpstr> Проблемы:</vt:lpstr>
      <vt:lpstr> Проблемы:</vt:lpstr>
      <vt:lpstr> Проблемы:</vt:lpstr>
      <vt:lpstr> Проблемы: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Проект: «Партнерство ради равного доступа к услугам в связи с ВИЧ-инфекцией для всех, кто в этом нуждается, в регионе ВЕЦА»</dc:title>
  <dc:creator>пользователь Microsoft Office</dc:creator>
  <cp:lastModifiedBy>Ainur Abusseitova</cp:lastModifiedBy>
  <cp:revision>110</cp:revision>
  <dcterms:created xsi:type="dcterms:W3CDTF">2017-10-26T06:13:06Z</dcterms:created>
  <dcterms:modified xsi:type="dcterms:W3CDTF">2021-01-27T13:51:21Z</dcterms:modified>
</cp:coreProperties>
</file>