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5" r:id="rId2"/>
    <p:sldId id="271" r:id="rId3"/>
    <p:sldId id="282" r:id="rId4"/>
    <p:sldId id="286" r:id="rId5"/>
    <p:sldId id="264" r:id="rId6"/>
    <p:sldId id="285" r:id="rId7"/>
    <p:sldId id="283" r:id="rId8"/>
    <p:sldId id="276" r:id="rId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nur Abusseitova" userId="a1fb3e91-84aa-40e9-8ec4-dcc58800c461" providerId="ADAL" clId="{5C8AD9AD-6019-4C34-945E-545619C3306A}"/>
    <pc:docChg chg="modSld">
      <pc:chgData name="Ainur Abusseitova" userId="a1fb3e91-84aa-40e9-8ec4-dcc58800c461" providerId="ADAL" clId="{5C8AD9AD-6019-4C34-945E-545619C3306A}" dt="2018-11-08T04:24:22.087" v="99" actId="20577"/>
      <pc:docMkLst>
        <pc:docMk/>
      </pc:docMkLst>
      <pc:sldChg chg="modSp">
        <pc:chgData name="Ainur Abusseitova" userId="a1fb3e91-84aa-40e9-8ec4-dcc58800c461" providerId="ADAL" clId="{5C8AD9AD-6019-4C34-945E-545619C3306A}" dt="2018-11-08T04:24:22.087" v="99" actId="20577"/>
        <pc:sldMkLst>
          <pc:docMk/>
          <pc:sldMk cId="3479076644" sldId="286"/>
        </pc:sldMkLst>
        <pc:spChg chg="mod">
          <ac:chgData name="Ainur Abusseitova" userId="a1fb3e91-84aa-40e9-8ec4-dcc58800c461" providerId="ADAL" clId="{5C8AD9AD-6019-4C34-945E-545619C3306A}" dt="2018-11-08T04:24:22.087" v="99" actId="20577"/>
          <ac:spMkLst>
            <pc:docMk/>
            <pc:sldMk cId="3479076644" sldId="286"/>
            <ac:spMk id="3" creationId="{93D30E6C-B918-41AF-B521-8516576235F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0FA41-0BA7-42C2-A60B-35BFC2D73AA5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30092"/>
            <a:ext cx="294565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C8403-D75A-4E65-9720-B00F953C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02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51872-D327-4EF8-BE6F-A2E0B5A6E3F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9FA70-6237-43B7-A6D1-D6D21EB6E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301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9FA70-6237-43B7-A6D1-D6D21EB6E0D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245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13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58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154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466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30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72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43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57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98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24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8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DF278-854B-4062-B809-FF6EAA755860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10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0DD56-0E1B-4DE6-8BF9-1F22256C29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2547715"/>
          </a:xfrm>
        </p:spPr>
        <p:txBody>
          <a:bodyPr>
            <a:normAutofit/>
          </a:bodyPr>
          <a:lstStyle/>
          <a:p>
            <a:r>
              <a:rPr lang="ru-RU" sz="3200" dirty="0"/>
              <a:t>Назначение Основного получателя для получения гранта Глобального фонда по компоненту Туберкулез на 2020-2022 годы</a:t>
            </a:r>
            <a:endParaRPr lang="en-GB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FAF28C-6295-48E5-8199-0B2DCE1848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63080"/>
          </a:xfrm>
        </p:spPr>
        <p:txBody>
          <a:bodyPr>
            <a:normAutofit/>
          </a:bodyPr>
          <a:lstStyle/>
          <a:p>
            <a:r>
              <a:rPr lang="ru-RU" dirty="0"/>
              <a:t>Демеуова Р.М.,</a:t>
            </a:r>
          </a:p>
          <a:p>
            <a:r>
              <a:rPr lang="ru-RU" dirty="0"/>
              <a:t>Координатор Секретариата СКК</a:t>
            </a:r>
            <a:endParaRPr lang="en-GB" dirty="0"/>
          </a:p>
          <a:p>
            <a:endParaRPr lang="ru-RU" dirty="0"/>
          </a:p>
          <a:p>
            <a:endParaRPr lang="ru-RU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09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F7753-D56C-4C6E-95B4-1575E57DD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7663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Квалификационный критерий № 2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75BBF-BD8D-476B-BD5C-65BF24C1F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70912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Предложить одного или нескольких кандидатов на роль Основного получателя при представлении запроса на финансирование.</a:t>
            </a:r>
            <a:endParaRPr lang="en-GB" dirty="0"/>
          </a:p>
          <a:p>
            <a:pPr lvl="0"/>
            <a:r>
              <a:rPr lang="ru-RU" dirty="0"/>
              <a:t>Документально оформить прозрачные процедуры выдвижения новых и действующих Основных получателей на основе четко определенных и объективных критериев. </a:t>
            </a:r>
            <a:endParaRPr lang="en-GB" dirty="0"/>
          </a:p>
          <a:p>
            <a:pPr lvl="0"/>
            <a:r>
              <a:rPr lang="ru-RU" dirty="0"/>
              <a:t>Документально оформить процедуры управления любыми потенциальными конфликтами интересов, способными повлиять на процесс выдвижения Основного получателя.</a:t>
            </a:r>
            <a:endParaRPr lang="en-GB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3199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D13B9-14E2-4C4E-844D-B7CB1D7E1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Этапы согласования процедуры назначения ОР на уровне ГФ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9D24C-F089-4F02-99A1-B5786231D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988840"/>
            <a:ext cx="7931224" cy="4137323"/>
          </a:xfrm>
        </p:spPr>
        <p:txBody>
          <a:bodyPr/>
          <a:lstStyle/>
          <a:p>
            <a:r>
              <a:rPr lang="ru-RU" dirty="0"/>
              <a:t>Консультация с отделом по доступу к финансированию Глобального фонда;</a:t>
            </a:r>
          </a:p>
          <a:p>
            <a:r>
              <a:rPr lang="ru-RU" dirty="0"/>
              <a:t>Переписка с СКК </a:t>
            </a:r>
            <a:r>
              <a:rPr lang="ru-RU" dirty="0" err="1"/>
              <a:t>Хаб</a:t>
            </a:r>
            <a:r>
              <a:rPr lang="ru-RU" dirty="0"/>
              <a:t> Глобального фонда;</a:t>
            </a:r>
          </a:p>
          <a:p>
            <a:r>
              <a:rPr lang="ru-RU" dirty="0"/>
              <a:t>Рекомендация Секретариата Глобального фонда.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8253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30E6C-B918-41AF-B521-851657623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6192688"/>
          </a:xfrm>
        </p:spPr>
        <p:txBody>
          <a:bodyPr>
            <a:noAutofit/>
          </a:bodyPr>
          <a:lstStyle/>
          <a:p>
            <a:r>
              <a:rPr lang="ru-RU" sz="1800" dirty="0"/>
              <a:t>У вас существует хорошо работающий основной получатель, у него рейтинг выше В2. Есть определенные условия для хорошо работающих основных получателей, их можно переизбрать упрощенным методом. </a:t>
            </a:r>
          </a:p>
          <a:p>
            <a:endParaRPr lang="ru-RU" sz="1800" dirty="0"/>
          </a:p>
          <a:p>
            <a:pPr lvl="0"/>
            <a:r>
              <a:rPr lang="ru-RU" sz="1800" dirty="0"/>
              <a:t>Процесс выбора Основного получателя должен быть прозрачным (нельзя выбирать путем тайного голосования) и необходимо выбирать согласно объективным критериям, обязательно с применением политики управления конфликтами интересов.</a:t>
            </a:r>
          </a:p>
          <a:p>
            <a:pPr lvl="0"/>
            <a:endParaRPr lang="en-GB" sz="1800" dirty="0"/>
          </a:p>
          <a:p>
            <a:pPr lvl="0"/>
            <a:r>
              <a:rPr lang="ru-RU" sz="1800" dirty="0"/>
              <a:t>На основании решения СКК действующему Основному получателю направить приглашение </a:t>
            </a:r>
            <a:r>
              <a:rPr lang="ru-RU" sz="1800"/>
              <a:t>с выражением </a:t>
            </a:r>
            <a:r>
              <a:rPr lang="ru-RU" sz="1800" dirty="0"/>
              <a:t>заинтересованности в продолжении реализации функций в качестве Основного получателя по тому же компоненту .</a:t>
            </a:r>
          </a:p>
          <a:p>
            <a:pPr lvl="0"/>
            <a:endParaRPr lang="en-GB" sz="1800" dirty="0"/>
          </a:p>
          <a:p>
            <a:pPr lvl="0"/>
            <a:r>
              <a:rPr lang="ru-RU" sz="1800" dirty="0"/>
              <a:t>Необходимо представить документальное подтверждение выдвижения Основного получателя на заседании СКК (Протоколы заседаний СКК). </a:t>
            </a:r>
          </a:p>
          <a:p>
            <a:pPr lvl="0"/>
            <a:r>
              <a:rPr lang="ru-RU" sz="1800" dirty="0"/>
              <a:t>Протокол должен включать краткое изложение обсуждения, список участников, принятые решения, а также отчет о том, кто и какие избирательные группы приняли участие в процессе принятия решений. </a:t>
            </a:r>
          </a:p>
          <a:p>
            <a:pPr lvl="0"/>
            <a:endParaRPr lang="ru-RU" sz="1800" dirty="0"/>
          </a:p>
          <a:p>
            <a:pPr lvl="0"/>
            <a:r>
              <a:rPr lang="ru-RU" sz="1800" dirty="0"/>
              <a:t>В протоколах заседаний СКК также должно быть отмечено, каким образом был урегулирован конфликт интересов.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479076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3" y="304665"/>
            <a:ext cx="8964487" cy="9789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latin typeface="+mn-lt"/>
              </a:rPr>
              <a:t>Утвердить действующего Основного получателя гранта по  компоненту туберкулез в РК согласно следующим критериям:</a:t>
            </a:r>
            <a:endParaRPr lang="en-GB" sz="27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3" y="1813596"/>
            <a:ext cx="8382140" cy="439505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согласно рекомендации ГФ, СКК вправе утвердить действующего ОП, если последний получил оценку ГФ не менее В2;</a:t>
            </a:r>
          </a:p>
          <a:p>
            <a:pPr>
              <a:defRPr/>
            </a:pPr>
            <a:r>
              <a:rPr lang="ru-RU" dirty="0"/>
              <a:t>ННЦФ - ведущая организация в РК по борьбе с ТБ;</a:t>
            </a:r>
          </a:p>
          <a:p>
            <a:pPr>
              <a:defRPr/>
            </a:pPr>
            <a:r>
              <a:rPr lang="ru-RU" dirty="0"/>
              <a:t>имеет опыт реализации грантов ГФ;</a:t>
            </a:r>
          </a:p>
          <a:p>
            <a:pPr>
              <a:defRPr/>
            </a:pPr>
            <a:r>
              <a:rPr lang="ru-RU" dirty="0"/>
              <a:t>достаточный технический и кадровый потенциал для реализации задач, представленных в заявке;</a:t>
            </a:r>
          </a:p>
          <a:p>
            <a:pPr>
              <a:defRPr/>
            </a:pPr>
            <a:r>
              <a:rPr lang="ru-RU" dirty="0"/>
              <a:t>ННЦФ имеет лечебно-диагностическую базу;</a:t>
            </a:r>
          </a:p>
          <a:p>
            <a:pPr>
              <a:defRPr/>
            </a:pPr>
            <a:r>
              <a:rPr lang="ru-RU" dirty="0"/>
              <a:t>опыт сотрудничества с НПО, международными организациями и государственными органами.</a:t>
            </a:r>
          </a:p>
          <a:p>
            <a:pPr marL="0" indent="0">
              <a:buNone/>
              <a:defRPr/>
            </a:pPr>
            <a:endParaRPr lang="ru-RU" dirty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>
            <a:off x="879764" y="1674669"/>
            <a:ext cx="7845947" cy="286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142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20080"/>
          </a:xfrm>
        </p:spPr>
        <p:txBody>
          <a:bodyPr>
            <a:noAutofit/>
          </a:bodyPr>
          <a:lstStyle/>
          <a:p>
            <a:r>
              <a:rPr lang="ru-RU" sz="2800" b="1" dirty="0"/>
              <a:t>Оценка ГФ результатов работы за 2017 г. ОП- ННЦФ РК –</a:t>
            </a:r>
            <a:r>
              <a:rPr lang="ru-RU" sz="2800" b="1" dirty="0">
                <a:solidFill>
                  <a:srgbClr val="FF0000"/>
                </a:solidFill>
              </a:rPr>
              <a:t> В1 </a:t>
            </a:r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 rotWithShape="1">
          <a:blip r:embed="rId2"/>
          <a:srcRect l="3366" t="15969" r="25121" b="3898"/>
          <a:stretch/>
        </p:blipFill>
        <p:spPr bwMode="auto">
          <a:xfrm>
            <a:off x="179512" y="980728"/>
            <a:ext cx="8784976" cy="5616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48200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B3068-CF23-4682-9BE1-84C39F15D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Решение: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4F2A8-C36B-48A4-BD9B-B874BB051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2.1 Принимая к сведению информацию Секретариата Глобального фонда по оценке действующего Основного получателя назначить Национальный научный центр фтизиопульмонологии МЗРК Основным получателем гранта Глобального фонда по компоненту туберкулез на 2020-2022 годы.</a:t>
            </a:r>
            <a:endParaRPr lang="en-GB" dirty="0"/>
          </a:p>
          <a:p>
            <a:r>
              <a:rPr lang="ru-RU" dirty="0"/>
              <a:t>2.2 Секретариату СКК направить письмо- приглашение в ННЦФ с информированием о решении СКК назначить ННЦФ Основным получателем гранта Глобального фонда.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9530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4CC5A-6318-44F8-83B2-AA78D956D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marL="0" indent="0" algn="ctr">
              <a:buNone/>
            </a:pPr>
            <a:r>
              <a:rPr lang="ru-RU" dirty="0"/>
              <a:t>Спасибо за внимание!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7592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402</Words>
  <Application>Microsoft Office PowerPoint</Application>
  <PresentationFormat>Экран (4:3)</PresentationFormat>
  <Paragraphs>37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Назначение Основного получателя для получения гранта Глобального фонда по компоненту Туберкулез на 2020-2022 годы</vt:lpstr>
      <vt:lpstr>Квалификационный критерий № 2</vt:lpstr>
      <vt:lpstr>Этапы согласования процедуры назначения ОР на уровне ГФ</vt:lpstr>
      <vt:lpstr>Презентация PowerPoint</vt:lpstr>
      <vt:lpstr>Утвердить действующего Основного получателя гранта по  компоненту туберкулез в РК согласно следующим критериям:</vt:lpstr>
      <vt:lpstr>Оценка ГФ результатов работы за 2017 г. ОП- ННЦФ РК – В1 </vt:lpstr>
      <vt:lpstr>Решение: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Ainur Abusseitova</cp:lastModifiedBy>
  <cp:revision>57</cp:revision>
  <cp:lastPrinted>2018-10-25T05:00:06Z</cp:lastPrinted>
  <dcterms:created xsi:type="dcterms:W3CDTF">2013-02-25T09:43:45Z</dcterms:created>
  <dcterms:modified xsi:type="dcterms:W3CDTF">2018-11-08T04:24:24Z</dcterms:modified>
</cp:coreProperties>
</file>