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8"/>
  </p:notesMasterIdLst>
  <p:sldIdLst>
    <p:sldId id="256" r:id="rId3"/>
    <p:sldId id="393" r:id="rId4"/>
    <p:sldId id="387" r:id="rId5"/>
    <p:sldId id="395" r:id="rId6"/>
    <p:sldId id="360" r:id="rId7"/>
    <p:sldId id="382" r:id="rId8"/>
    <p:sldId id="380" r:id="rId9"/>
    <p:sldId id="379" r:id="rId10"/>
    <p:sldId id="397" r:id="rId11"/>
    <p:sldId id="398" r:id="rId12"/>
    <p:sldId id="390" r:id="rId13"/>
    <p:sldId id="396" r:id="rId14"/>
    <p:sldId id="399" r:id="rId15"/>
    <p:sldId id="392" r:id="rId16"/>
    <p:sldId id="39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x" initials="A" lastIdx="6" clrIdx="0">
    <p:extLst>
      <p:ext uri="{19B8F6BF-5375-455C-9EA6-DF929625EA0E}">
        <p15:presenceInfo xmlns:p15="http://schemas.microsoft.com/office/powerpoint/2012/main" userId="Alex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0C1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74" autoAdjust="0"/>
    <p:restoredTop sz="81257" autoAdjust="0"/>
  </p:normalViewPr>
  <p:slideViewPr>
    <p:cSldViewPr snapToGrid="0">
      <p:cViewPr varScale="1">
        <p:scale>
          <a:sx n="73" d="100"/>
          <a:sy n="73" d="100"/>
        </p:scale>
        <p:origin x="1038" y="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7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-43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Источники экономии по </a:t>
            </a:r>
            <a:r>
              <a:rPr lang="ru-RU" dirty="0" smtClean="0"/>
              <a:t>группам (долларов США, %)</a:t>
            </a:r>
            <a:endParaRPr lang="ru-RU" dirty="0"/>
          </a:p>
        </c:rich>
      </c:tx>
      <c:layout>
        <c:manualLayout>
          <c:xMode val="edge"/>
          <c:yMode val="edge"/>
          <c:x val="0.14756383817775987"/>
          <c:y val="1.2025179020512873E-2"/>
        </c:manualLayout>
      </c:layout>
      <c:overlay val="0"/>
    </c:title>
    <c:autoTitleDeleted val="0"/>
    <c:view3D>
      <c:rotX val="75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3743296074053485E-2"/>
          <c:y val="7.4240330619830111E-2"/>
          <c:w val="0.8426755237870962"/>
          <c:h val="0.6763852311864337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Источники экономии по группам</c:v>
                </c:pt>
              </c:strCache>
            </c:strRef>
          </c:tx>
          <c:dPt>
            <c:idx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1-D611-4B13-A331-46C48DF09693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3-D611-4B13-A331-46C48DF09693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5-D611-4B13-A331-46C48DF09693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7-D611-4B13-A331-46C48DF09693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ru-RU" b="1" i="0" baseline="0" dirty="0"/>
                      <a:t>Картриджи </a:t>
                    </a:r>
                    <a:r>
                      <a:rPr lang="ru-RU" b="1" i="0" baseline="0" dirty="0" err="1"/>
                      <a:t>Xpert</a:t>
                    </a:r>
                    <a:r>
                      <a:rPr lang="ru-RU" b="1" i="0" baseline="0" dirty="0"/>
                      <a:t> MTB / </a:t>
                    </a:r>
                    <a:r>
                      <a:rPr lang="ru-RU" b="1" i="0" baseline="0" dirty="0" smtClean="0"/>
                      <a:t>RIF, </a:t>
                    </a:r>
                    <a:r>
                      <a:rPr lang="ru-RU" b="1" i="0" baseline="0" dirty="0"/>
                      <a:t>техническое обслуживание; 615122; </a:t>
                    </a:r>
                    <a:endParaRPr lang="ru-RU" b="1" i="0" baseline="0" dirty="0" smtClean="0"/>
                  </a:p>
                  <a:p>
                    <a:r>
                      <a:rPr lang="ru-RU" b="1" i="0" baseline="0" dirty="0" smtClean="0"/>
                      <a:t>40%</a:t>
                    </a:r>
                    <a:endParaRPr lang="ru-RU" dirty="0"/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611-4B13-A331-46C48DF09693}"/>
                </c:ext>
              </c:extLst>
            </c:dLbl>
            <c:dLbl>
              <c:idx val="1"/>
              <c:layout>
                <c:manualLayout>
                  <c:x val="-2.5765589190087577E-17"/>
                  <c:y val="-4.6096519578632679E-2"/>
                </c:manualLayout>
              </c:layout>
              <c:tx>
                <c:rich>
                  <a:bodyPr/>
                  <a:lstStyle/>
                  <a:p>
                    <a:r>
                      <a:rPr lang="ru-RU" b="1" i="0" baseline="0" dirty="0"/>
                      <a:t>Лабораторные </a:t>
                    </a:r>
                    <a:r>
                      <a:rPr lang="ru-RU" b="1" i="0" baseline="0" dirty="0" smtClean="0"/>
                      <a:t>принадлежности/расходные </a:t>
                    </a:r>
                    <a:r>
                      <a:rPr lang="ru-RU" b="1" i="0" baseline="0" dirty="0"/>
                      <a:t>материалы: </a:t>
                    </a:r>
                    <a:r>
                      <a:rPr lang="ru-RU" b="1" i="0" baseline="0" dirty="0" smtClean="0"/>
                      <a:t>ПРООН; </a:t>
                    </a:r>
                    <a:r>
                      <a:rPr lang="ru-RU" b="1" i="0" baseline="0" dirty="0"/>
                      <a:t>325200; </a:t>
                    </a:r>
                    <a:endParaRPr lang="ru-RU" b="1" i="0" baseline="0" dirty="0" smtClean="0"/>
                  </a:p>
                  <a:p>
                    <a:r>
                      <a:rPr lang="ru-RU" b="1" i="0" baseline="0" dirty="0" smtClean="0"/>
                      <a:t>21%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611-4B13-A331-46C48DF09693}"/>
                </c:ext>
              </c:extLst>
            </c:dLbl>
            <c:dLbl>
              <c:idx val="2"/>
              <c:layout>
                <c:manualLayout>
                  <c:x val="5.8001464284386465E-3"/>
                  <c:y val="-1.9772266465342234E-2"/>
                </c:manualLayout>
              </c:layout>
              <c:tx>
                <c:rich>
                  <a:bodyPr/>
                  <a:lstStyle/>
                  <a:p>
                    <a:r>
                      <a:rPr lang="ru-RU" b="1" i="0" baseline="0" dirty="0"/>
                      <a:t>Возмещение затрат по CD4 / 8 и биохимия в ОПТД и ГЦ; </a:t>
                    </a:r>
                    <a:r>
                      <a:rPr lang="ru-RU" b="1" i="0" baseline="0" dirty="0" smtClean="0"/>
                      <a:t>256380; </a:t>
                    </a:r>
                  </a:p>
                  <a:p>
                    <a:r>
                      <a:rPr lang="ru-RU" b="1" i="0" baseline="0" dirty="0" smtClean="0"/>
                      <a:t>17%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611-4B13-A331-46C48DF09693}"/>
                </c:ext>
              </c:extLst>
            </c:dLbl>
            <c:dLbl>
              <c:idx val="3"/>
              <c:layout>
                <c:manualLayout>
                  <c:x val="-2.6702828175877023E-2"/>
                  <c:y val="5.812169859914555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Внешняя</a:t>
                    </a:r>
                    <a:r>
                      <a:rPr lang="ru-RU" baseline="0" dirty="0" smtClean="0"/>
                      <a:t> техническая помощь</a:t>
                    </a:r>
                    <a:r>
                      <a:rPr lang="ru-RU" dirty="0" smtClean="0"/>
                      <a:t> </a:t>
                    </a:r>
                    <a:r>
                      <a:rPr lang="ru-RU" dirty="0"/>
                      <a:t>по 1-ой задаче и прочее; </a:t>
                    </a:r>
                    <a:r>
                      <a:rPr lang="ru-RU" dirty="0" smtClean="0"/>
                      <a:t>324113; 21%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611-4B13-A331-46C48DF09693}"/>
                </c:ext>
              </c:extLst>
            </c:dLbl>
            <c:spPr>
              <a:ln w="9525" cmpd="sng"/>
              <a:scene3d>
                <a:camera prst="orthographicFront"/>
                <a:lightRig rig="threePt" dir="t"/>
              </a:scene3d>
              <a:sp3d>
                <a:bevelT/>
              </a:sp3d>
            </c:spPr>
            <c:txPr>
              <a:bodyPr/>
              <a:lstStyle/>
              <a:p>
                <a:pPr>
                  <a:defRPr sz="1000" b="1" i="0" baseline="0"/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Картриджи Xpert MTB / RIF , техническое обслуживание</c:v>
                </c:pt>
                <c:pt idx="1">
                  <c:v>Лабораторные принадлежности/расходные материалы: ПРООН
</c:v>
                </c:pt>
                <c:pt idx="2">
                  <c:v>Возмещение затрат по CD4 / 8 и биохимия в ОПТД и ГЦ</c:v>
                </c:pt>
                <c:pt idx="3">
                  <c:v>Внешние консультанты по 1-ой задаче и прочее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615122</c:v>
                </c:pt>
                <c:pt idx="1">
                  <c:v>325200</c:v>
                </c:pt>
                <c:pt idx="2">
                  <c:v>256380</c:v>
                </c:pt>
                <c:pt idx="3">
                  <c:v>324113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611-4B13-A331-46C48DF096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3.1917158792650918E-2"/>
          <c:y val="0.85221623102483568"/>
          <c:w val="0.95699901574803137"/>
          <c:h val="9.4408859874155412E-2"/>
        </c:manualLayout>
      </c:layout>
      <c:overlay val="0"/>
      <c:txPr>
        <a:bodyPr/>
        <a:lstStyle/>
        <a:p>
          <a:pPr>
            <a:defRPr sz="10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1" i="0" u="none" strike="noStrike" kern="1200" spc="0" baseline="0">
                <a:solidFill>
                  <a:prstClr val="white"/>
                </a:solidFill>
                <a:latin typeface="+mn-lt"/>
                <a:ea typeface="+mn-ea"/>
                <a:cs typeface="+mn-cs"/>
              </a:defRPr>
            </a:pPr>
            <a:r>
              <a:rPr lang="ru-RU" sz="2000" b="1" i="0" u="none" baseline="0" dirty="0" smtClean="0">
                <a:solidFill>
                  <a:srgbClr val="FFFF00"/>
                </a:solidFill>
              </a:rPr>
              <a:t>Запрос на использование  средств экономии по Гранту ГФ на новые активности</a:t>
            </a:r>
            <a:r>
              <a:rPr lang="en-US" sz="2000" b="1" i="0" u="none" baseline="0" dirty="0" smtClean="0">
                <a:solidFill>
                  <a:srgbClr val="FFFF00"/>
                </a:solidFill>
              </a:rPr>
              <a:t> </a:t>
            </a:r>
            <a:r>
              <a:rPr lang="ru-RU" sz="2000" b="1" i="0" u="none" baseline="0" dirty="0" smtClean="0">
                <a:solidFill>
                  <a:srgbClr val="FFFF00"/>
                </a:solidFill>
              </a:rPr>
              <a:t> </a:t>
            </a:r>
            <a:r>
              <a:rPr lang="en-US" sz="2000" b="1" i="0" u="none" baseline="0" dirty="0" smtClean="0">
                <a:solidFill>
                  <a:srgbClr val="FFFF00"/>
                </a:solidFill>
              </a:rPr>
              <a:t>(1 </a:t>
            </a:r>
            <a:r>
              <a:rPr lang="ru-RU" sz="2000" b="1" i="0" u="none" baseline="0" dirty="0" smtClean="0">
                <a:solidFill>
                  <a:srgbClr val="FFFF00"/>
                </a:solidFill>
              </a:rPr>
              <a:t>520 815</a:t>
            </a:r>
            <a:r>
              <a:rPr lang="en-US" sz="2000" b="1" i="0" u="none" baseline="0" dirty="0" smtClean="0">
                <a:solidFill>
                  <a:srgbClr val="FFFF00"/>
                </a:solidFill>
              </a:rPr>
              <a:t>$)</a:t>
            </a:r>
            <a:r>
              <a:rPr lang="ru-RU" sz="2000" b="1" i="0" u="none" baseline="0" dirty="0" smtClean="0">
                <a:solidFill>
                  <a:srgbClr val="FFFF00"/>
                </a:solidFill>
              </a:rPr>
              <a:t>, до </a:t>
            </a:r>
            <a:r>
              <a:rPr lang="ru-RU" sz="1600" b="1" dirty="0" smtClean="0">
                <a:effectLst/>
              </a:rPr>
              <a:t>( до представления в ГФ и МАФ) </a:t>
            </a:r>
            <a:endParaRPr lang="ru-RU" sz="2000" dirty="0" smtClean="0">
              <a:effectLst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1" i="0" u="none" strike="noStrike" kern="1200" spc="0" baseline="0">
                <a:solidFill>
                  <a:prstClr val="white"/>
                </a:solidFill>
                <a:latin typeface="+mn-lt"/>
                <a:ea typeface="+mn-ea"/>
                <a:cs typeface="+mn-cs"/>
              </a:defRPr>
            </a:pPr>
            <a:endParaRPr lang="ru-RU" sz="2400" b="1" i="0" u="none" baseline="0" dirty="0">
              <a:solidFill>
                <a:srgbClr val="FFFF00"/>
              </a:solidFill>
            </a:endParaRPr>
          </a:p>
        </c:rich>
      </c:tx>
      <c:layout>
        <c:manualLayout>
          <c:xMode val="edge"/>
          <c:yMode val="edge"/>
          <c:x val="0.11969952708674367"/>
          <c:y val="2.0267849799831888E-4"/>
        </c:manualLayout>
      </c:layout>
      <c:overlay val="0"/>
      <c:spPr>
        <a:solidFill>
          <a:srgbClr val="002060"/>
        </a:solidFill>
        <a:ln>
          <a:solidFill>
            <a:schemeClr val="accent1"/>
          </a:solidFill>
        </a:ln>
        <a:effectLst/>
      </c:spPr>
    </c:title>
    <c:autoTitleDeleted val="0"/>
    <c:view3D>
      <c:rotX val="75"/>
      <c:rotY val="103"/>
      <c:rAngAx val="0"/>
    </c:view3D>
    <c:floor>
      <c:thickness val="0"/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>
        <c:manualLayout>
          <c:layoutTarget val="inner"/>
          <c:xMode val="edge"/>
          <c:yMode val="edge"/>
          <c:x val="0"/>
          <c:y val="0.18551011990989741"/>
          <c:w val="1"/>
          <c:h val="0.8144264275512156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>
              <a:solidFill>
                <a:schemeClr val="tx2">
                  <a:lumMod val="50000"/>
                </a:schemeClr>
              </a:solidFill>
            </a:ln>
          </c:spPr>
          <c:dPt>
            <c:idx val="0"/>
            <c:bubble3D val="0"/>
            <c:spPr>
              <a:solidFill>
                <a:srgbClr val="92D050"/>
              </a:solidFill>
              <a:ln>
                <a:solidFill>
                  <a:schemeClr val="tx2">
                    <a:lumMod val="50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1-89A7-43B1-BDD4-612B22E0DA51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solidFill>
                  <a:schemeClr val="accen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89A7-43B1-BDD4-612B22E0DA51}"/>
              </c:ext>
            </c:extLst>
          </c:dPt>
          <c:dPt>
            <c:idx val="2"/>
            <c:bubble3D val="0"/>
            <c:spPr>
              <a:solidFill>
                <a:srgbClr val="002060"/>
              </a:solidFill>
              <a:ln>
                <a:solidFill>
                  <a:schemeClr val="tx2">
                    <a:lumMod val="50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5-89A7-43B1-BDD4-612B22E0DA51}"/>
              </c:ext>
            </c:extLst>
          </c:dPt>
          <c:dPt>
            <c:idx val="3"/>
            <c:bubble3D val="0"/>
            <c:spPr>
              <a:solidFill>
                <a:srgbClr val="00B0F0"/>
              </a:solidFill>
              <a:ln>
                <a:solidFill>
                  <a:schemeClr val="tx2">
                    <a:lumMod val="50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7-89A7-43B1-BDD4-612B22E0DA51}"/>
              </c:ext>
            </c:extLst>
          </c:dPt>
          <c:dPt>
            <c:idx val="4"/>
            <c:bubble3D val="0"/>
            <c:spPr>
              <a:solidFill>
                <a:srgbClr val="00B050"/>
              </a:solidFill>
              <a:ln>
                <a:solidFill>
                  <a:schemeClr val="tx2">
                    <a:lumMod val="50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9-89A7-43B1-BDD4-612B22E0DA51}"/>
              </c:ext>
            </c:extLst>
          </c:dPt>
          <c:dPt>
            <c:idx val="5"/>
            <c:bubble3D val="0"/>
            <c:spPr>
              <a:solidFill>
                <a:schemeClr val="bg1">
                  <a:lumMod val="75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B-89A7-43B1-BDD4-612B22E0DA51}"/>
              </c:ext>
            </c:extLst>
          </c:dPt>
          <c:dPt>
            <c:idx val="7"/>
            <c:bubble3D val="0"/>
            <c:spPr>
              <a:solidFill>
                <a:srgbClr val="FFC000"/>
              </a:solidFill>
              <a:ln>
                <a:solidFill>
                  <a:schemeClr val="tx2">
                    <a:lumMod val="50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D-12EE-4A55-8828-BC4A0B4DD2A7}"/>
              </c:ext>
            </c:extLst>
          </c:dPt>
          <c:dLbls>
            <c:dLbl>
              <c:idx val="0"/>
              <c:layout>
                <c:manualLayout>
                  <c:x val="2.5720204917649384E-2"/>
                  <c:y val="-0.23403113671527151"/>
                </c:manualLayout>
              </c:layout>
              <c:tx>
                <c:rich>
                  <a:bodyPr/>
                  <a:lstStyle/>
                  <a:p>
                    <a:fld id="{4559062A-8C8F-4DD5-BCE2-FC1C628055EC}" type="VALUE">
                      <a:rPr lang="en-US" sz="2400" b="1"/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9A7-43B1-BDD4-612B22E0DA51}"/>
                </c:ext>
              </c:extLst>
            </c:dLbl>
            <c:dLbl>
              <c:idx val="1"/>
              <c:layout>
                <c:manualLayout>
                  <c:x val="7.1969965368809813E-2"/>
                  <c:y val="0.142293396531240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9A7-43B1-BDD4-612B22E0DA51}"/>
                </c:ext>
              </c:extLst>
            </c:dLbl>
            <c:dLbl>
              <c:idx val="2"/>
              <c:layout>
                <c:manualLayout>
                  <c:x val="-2.6018083725989657E-3"/>
                  <c:y val="1.54693285520099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9A7-43B1-BDD4-612B22E0DA51}"/>
                </c:ext>
              </c:extLst>
            </c:dLbl>
            <c:dLbl>
              <c:idx val="4"/>
              <c:layout>
                <c:manualLayout>
                  <c:x val="9.9277907214477784E-4"/>
                  <c:y val="9.68575284127224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89A7-43B1-BDD4-612B22E0DA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Лист1!$A$2:$A$9</c:f>
              <c:strCache>
                <c:ptCount val="8"/>
                <c:pt idx="0">
                  <c:v>Расширение МГМ диагностики ТБ</c:v>
                </c:pt>
                <c:pt idx="1">
                  <c:v>Усиление инфекционного контроля</c:v>
                </c:pt>
                <c:pt idx="2">
                  <c:v>Улучшение системы активного ФН</c:v>
                </c:pt>
                <c:pt idx="3">
                  <c:v>Совершенствование МиО </c:v>
                </c:pt>
                <c:pt idx="4">
                  <c:v>Развитие потенциала НПО</c:v>
                </c:pt>
                <c:pt idx="5">
                  <c:v>Развитие телемедицины</c:v>
                </c:pt>
                <c:pt idx="6">
                  <c:v>Операционные исследования ЛЖВ</c:v>
                </c:pt>
                <c:pt idx="7">
                  <c:v>Страхование и ресурсы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768212</c:v>
                </c:pt>
                <c:pt idx="1">
                  <c:v>285163</c:v>
                </c:pt>
                <c:pt idx="2">
                  <c:v>167758</c:v>
                </c:pt>
                <c:pt idx="3">
                  <c:v>92454</c:v>
                </c:pt>
                <c:pt idx="4">
                  <c:v>97050</c:v>
                </c:pt>
                <c:pt idx="5">
                  <c:v>20689</c:v>
                </c:pt>
                <c:pt idx="6">
                  <c:v>48800</c:v>
                </c:pt>
                <c:pt idx="7">
                  <c:v>40850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89A7-43B1-BDD4-612B22E0DA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030C17"/>
                </a:solidFill>
                <a:latin typeface="Times New Roman" pitchFamily="18" charset="0"/>
                <a:ea typeface="+mn-ea"/>
                <a:cs typeface="+mn-cs"/>
              </a:defRPr>
            </a:pPr>
            <a:endParaRPr lang="ru-RU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+mn-ea"/>
                <a:cs typeface="+mn-cs"/>
              </a:defRPr>
            </a:pPr>
            <a:endParaRPr lang="ru-RU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030C17"/>
                </a:solidFill>
                <a:latin typeface="Times New Roman" pitchFamily="18" charset="0"/>
                <a:ea typeface="+mn-ea"/>
                <a:cs typeface="+mn-cs"/>
              </a:defRPr>
            </a:pPr>
            <a:endParaRPr lang="ru-RU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pPr>
            <a:endParaRPr lang="ru-RU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8.052742656356136E-3"/>
          <c:y val="0.19897068277087995"/>
          <c:w val="0.25567159013224705"/>
          <c:h val="0.783403218399018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4C250B-50CA-4E9F-9647-B234B5125EA3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881A8B-0B9A-4C54-8E66-BC46C3F74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173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920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192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8072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1431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3560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8295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4514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8489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2286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4157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507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876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1860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1334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F278-854B-4062-B809-FF6EAA75586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398E-C03B-45F7-A160-55934C1655A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683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34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290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894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561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053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761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714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199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19053-6FF0-4F0E-9CF0-BF27A7E9F31C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471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DF278-854B-4062-B809-FF6EAA75586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02/11/2018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7398E-C03B-45F7-A160-55934C1655A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618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9053" y="5958841"/>
            <a:ext cx="10459810" cy="69134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Impact" panose="020B0806030902050204" pitchFamily="34" charset="0"/>
              </a:rPr>
              <a:t> 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Impact" panose="020B0806030902050204" pitchFamily="34" charset="0"/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Impact" panose="020B0806030902050204" pitchFamily="34" charset="0"/>
              </a:rPr>
              <a:t/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Impact" panose="020B0806030902050204" pitchFamily="34" charset="0"/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СКК</a:t>
            </a:r>
            <a:r>
              <a:rPr lang="ru-RU" sz="27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. </a:t>
            </a:r>
            <a:r>
              <a:rPr lang="ru-RU" sz="31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Астана, 9 ноября 2018 года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</a:br>
            <a:endParaRPr lang="en-US" sz="20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1257" y="381000"/>
            <a:ext cx="11497605" cy="5139869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endParaRPr lang="en-US" sz="4400" b="1" dirty="0">
              <a:solidFill>
                <a:srgbClr val="FFFF00"/>
              </a:solidFill>
            </a:endParaRPr>
          </a:p>
          <a:p>
            <a:pPr algn="ctr"/>
            <a:r>
              <a:rPr lang="ru-RU" sz="3600" b="1" dirty="0" smtClean="0">
                <a:solidFill>
                  <a:srgbClr val="FFFF00"/>
                </a:solidFill>
              </a:rPr>
              <a:t>Согласование в СКК на использование </a:t>
            </a:r>
            <a:r>
              <a:rPr lang="ru-RU" sz="3600" b="1" dirty="0">
                <a:solidFill>
                  <a:srgbClr val="FFFF00"/>
                </a:solidFill>
              </a:rPr>
              <a:t>средств </a:t>
            </a:r>
            <a:r>
              <a:rPr lang="ru-RU" sz="3600" b="1" dirty="0" smtClean="0">
                <a:solidFill>
                  <a:srgbClr val="FFFF00"/>
                </a:solidFill>
              </a:rPr>
              <a:t>экономии 2018 – 2019 гг. </a:t>
            </a:r>
          </a:p>
          <a:p>
            <a:pPr algn="ctr"/>
            <a:r>
              <a:rPr lang="ru-RU" sz="3600" b="1" dirty="0" smtClean="0">
                <a:solidFill>
                  <a:srgbClr val="FFFF00"/>
                </a:solidFill>
              </a:rPr>
              <a:t>по  проекту гранта Глобального </a:t>
            </a:r>
            <a:r>
              <a:rPr lang="ru-RU" sz="3600" b="1" dirty="0">
                <a:solidFill>
                  <a:srgbClr val="FFFF00"/>
                </a:solidFill>
              </a:rPr>
              <a:t>фонда для борьбы со СПИДом, туберкулезом и </a:t>
            </a:r>
            <a:r>
              <a:rPr lang="ru-RU" sz="3600" b="1" dirty="0" smtClean="0">
                <a:solidFill>
                  <a:srgbClr val="FFFF00"/>
                </a:solidFill>
              </a:rPr>
              <a:t>малярией</a:t>
            </a:r>
            <a:r>
              <a:rPr lang="en-US" sz="3600" b="1" dirty="0" smtClean="0">
                <a:solidFill>
                  <a:srgbClr val="FFFF00"/>
                </a:solidFill>
              </a:rPr>
              <a:t> </a:t>
            </a:r>
            <a:r>
              <a:rPr lang="ru-RU" sz="3600" b="1" dirty="0" smtClean="0">
                <a:solidFill>
                  <a:srgbClr val="FFFF00"/>
                </a:solidFill>
              </a:rPr>
              <a:t>по компоненту «Туберкулез»</a:t>
            </a:r>
            <a:endParaRPr lang="en-US" sz="3600" b="1" dirty="0" smtClean="0">
              <a:solidFill>
                <a:srgbClr val="FFFF00"/>
              </a:solidFill>
            </a:endParaRPr>
          </a:p>
          <a:p>
            <a:pPr algn="ctr"/>
            <a:endParaRPr lang="en-US" sz="3600" b="1" dirty="0">
              <a:solidFill>
                <a:srgbClr val="FFFF00"/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Менеджер </a:t>
            </a:r>
            <a:r>
              <a:rPr lang="ru-RU" sz="2400" b="1" dirty="0" err="1" smtClean="0">
                <a:solidFill>
                  <a:schemeClr val="bg1"/>
                </a:solidFill>
              </a:rPr>
              <a:t>ГРП</a:t>
            </a:r>
            <a:r>
              <a:rPr lang="ru-RU" sz="2400" b="1" dirty="0" smtClean="0">
                <a:solidFill>
                  <a:schemeClr val="bg1"/>
                </a:solidFill>
              </a:rPr>
              <a:t>  </a:t>
            </a:r>
            <a:r>
              <a:rPr lang="ru-RU" sz="2400" b="1" dirty="0" err="1" smtClean="0">
                <a:solidFill>
                  <a:schemeClr val="bg1"/>
                </a:solidFill>
              </a:rPr>
              <a:t>ГФ</a:t>
            </a:r>
            <a:r>
              <a:rPr lang="ru-RU" sz="2400" b="1" dirty="0" smtClean="0">
                <a:solidFill>
                  <a:schemeClr val="bg1"/>
                </a:solidFill>
              </a:rPr>
              <a:t> -  Ш. Исмаилов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algn="ctr"/>
            <a:endParaRPr lang="en-US" sz="4400" b="1" dirty="0">
              <a:solidFill>
                <a:srgbClr val="FFFF00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524000" y="1173678"/>
            <a:ext cx="9144000" cy="4584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82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" y="121921"/>
            <a:ext cx="11948160" cy="716279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800" b="1" i="1" dirty="0" smtClean="0">
                <a:solidFill>
                  <a:srgbClr val="FFFF00"/>
                </a:solidFill>
              </a:rPr>
              <a:t>5</a:t>
            </a:r>
            <a:r>
              <a:rPr lang="ru-RU" sz="2800" b="1" i="1" dirty="0">
                <a:solidFill>
                  <a:srgbClr val="FFFF00"/>
                </a:solidFill>
              </a:rPr>
              <a:t>. Совершенствование программ </a:t>
            </a:r>
            <a:r>
              <a:rPr lang="ru-RU" sz="2800" b="1" i="1" dirty="0" err="1">
                <a:solidFill>
                  <a:srgbClr val="FFFF00"/>
                </a:solidFill>
              </a:rPr>
              <a:t>МиО</a:t>
            </a:r>
            <a:r>
              <a:rPr lang="ru-RU" sz="2800" b="1" i="1" dirty="0">
                <a:solidFill>
                  <a:srgbClr val="FFFF00"/>
                </a:solidFill>
              </a:rPr>
              <a:t> по ТБ, М/ШЛУ ТБ при реформировании НТП </a:t>
            </a:r>
            <a:endParaRPr lang="ru-RU" sz="2800" b="1" dirty="0">
              <a:solidFill>
                <a:srgbClr val="FFFF00"/>
              </a:solidFill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8782130"/>
              </p:ext>
            </p:extLst>
          </p:nvPr>
        </p:nvGraphicFramePr>
        <p:xfrm>
          <a:off x="182880" y="1032723"/>
          <a:ext cx="11871960" cy="32545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48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97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22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05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Новые мероприятия</a:t>
                      </a:r>
                      <a:endParaRPr lang="ru-RU" sz="1600" b="1" i="0" u="none" strike="noStrike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Обоснование</a:t>
                      </a: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Бюджет в</a:t>
                      </a:r>
                      <a:r>
                        <a:rPr lang="en-US" sz="16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 $</a:t>
                      </a:r>
                      <a:r>
                        <a:rPr lang="ru-RU" sz="16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ru-RU" sz="1600" b="1" i="0" u="none" strike="noStrike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Комментарии</a:t>
                      </a: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22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 Дополнительные</a:t>
                      </a:r>
                      <a:r>
                        <a:rPr lang="ru-RU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ТОТ по </a:t>
                      </a:r>
                      <a:r>
                        <a:rPr lang="ru-RU" sz="16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МиО</a:t>
                      </a:r>
                      <a:endParaRPr lang="ru-RU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Для</a:t>
                      </a:r>
                      <a:r>
                        <a:rPr lang="ru-RU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эффективного внедрения в практику пересмотренных подходов в диагностике, лечении и других аспектов ТБ мероприятий требует обучения специалистов по </a:t>
                      </a:r>
                      <a:r>
                        <a:rPr lang="ru-RU" sz="1600" b="1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МиО</a:t>
                      </a:r>
                      <a:r>
                        <a:rPr lang="ru-RU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с учетом пересмотренного Руководства по </a:t>
                      </a:r>
                      <a:r>
                        <a:rPr lang="ru-RU" sz="1600" b="1" i="0" u="none" strike="noStrike" baseline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МиО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30 294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Всего 2 тренинга на национальном уровне с привлечением внешних тренеров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79" marR="6279" marT="6279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86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9. Дополнительные</a:t>
                      </a:r>
                      <a:r>
                        <a:rPr lang="ru-RU" sz="1600" b="1" i="0" u="none" strike="noStrike" baseline="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6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МиО визиты специалистов ННЦФ в обновленном формате </a:t>
                      </a: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В мероприятия Гранта</a:t>
                      </a:r>
                      <a:r>
                        <a:rPr lang="ru-RU" sz="1600" b="1" i="0" u="none" strike="noStrike" baseline="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 включены все регионы (лечение, </a:t>
                      </a:r>
                      <a:r>
                        <a:rPr lang="ru-RU" sz="1600" b="1" i="0" u="none" strike="noStrike" baseline="0" dirty="0" err="1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лаб.реактивы</a:t>
                      </a:r>
                      <a:r>
                        <a:rPr lang="ru-RU" sz="1600" b="1" i="0" u="none" strike="noStrike" baseline="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, телемедицина), однако МиО визиты заложены только в 4региона. Визиты кураторов областей по новым принципам с обучением на месте</a:t>
                      </a:r>
                      <a:endParaRPr lang="ru-RU" sz="16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   </a:t>
                      </a:r>
                      <a:r>
                        <a:rPr lang="ru-RU" sz="16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62</a:t>
                      </a:r>
                      <a:r>
                        <a:rPr lang="ru-RU" sz="1600" b="1" i="0" u="none" strike="noStrike" baseline="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 160</a:t>
                      </a:r>
                      <a:endParaRPr lang="ru-RU" sz="16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Охват  всех</a:t>
                      </a:r>
                      <a:r>
                        <a:rPr lang="ru-RU" sz="1600" b="1" i="0" u="none" strike="noStrike" baseline="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 регионов РК, группа МиО – 5 специалистов НТП с покрытием только командировочных расходов при расширении новых методов лечения</a:t>
                      </a:r>
                      <a:endParaRPr lang="ru-RU" sz="1600" b="1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6279" marR="6279" marT="6279" marB="0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478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" y="121921"/>
            <a:ext cx="11948160" cy="716279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solidFill>
                  <a:srgbClr val="FFFF00"/>
                </a:solidFill>
                <a:latin typeface="+mn-lt"/>
              </a:rPr>
              <a:t> </a:t>
            </a:r>
            <a:r>
              <a:rPr lang="ru-RU" sz="2800" b="1" dirty="0" smtClean="0">
                <a:solidFill>
                  <a:srgbClr val="FFFF00"/>
                </a:solidFill>
                <a:latin typeface="+mn-lt"/>
              </a:rPr>
              <a:t>6. </a:t>
            </a:r>
            <a:r>
              <a:rPr lang="ru-RU" sz="2800" b="1" dirty="0">
                <a:solidFill>
                  <a:srgbClr val="FFFF00"/>
                </a:solidFill>
                <a:latin typeface="+mn-lt"/>
              </a:rPr>
              <a:t>Развитие дистанционных технологий </a:t>
            </a:r>
            <a:r>
              <a:rPr lang="ru-RU" sz="2800" b="1" dirty="0" smtClean="0">
                <a:solidFill>
                  <a:srgbClr val="FFFF00"/>
                </a:solidFill>
                <a:latin typeface="+mn-lt"/>
              </a:rPr>
              <a:t>при проведении консультаций и тренингов</a:t>
            </a:r>
            <a:br>
              <a:rPr lang="ru-RU" sz="2800" b="1" dirty="0" smtClean="0">
                <a:solidFill>
                  <a:srgbClr val="FFFF00"/>
                </a:solidFill>
                <a:latin typeface="+mn-lt"/>
              </a:rPr>
            </a:br>
            <a:r>
              <a:rPr lang="ru-RU" sz="2800" b="1" dirty="0" smtClean="0">
                <a:solidFill>
                  <a:srgbClr val="FFFF00"/>
                </a:solidFill>
                <a:latin typeface="+mn-lt"/>
              </a:rPr>
              <a:t>7. Административные расходы ГРП ГФ</a:t>
            </a:r>
            <a:endParaRPr lang="ru-RU" sz="2800" b="1" dirty="0">
              <a:solidFill>
                <a:srgbClr val="FFFF00"/>
              </a:solidFill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9281347"/>
              </p:ext>
            </p:extLst>
          </p:nvPr>
        </p:nvGraphicFramePr>
        <p:xfrm>
          <a:off x="182880" y="1032723"/>
          <a:ext cx="11871960" cy="68866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0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32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05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Новые мероприятия</a:t>
                      </a:r>
                      <a:endParaRPr lang="ru-RU" sz="2000" b="1" i="0" u="none" strike="noStrike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Обоснование</a:t>
                      </a: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Бюджет в</a:t>
                      </a:r>
                      <a:r>
                        <a:rPr lang="en-US" sz="20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 $</a:t>
                      </a:r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ru-RU" sz="2000" b="1" i="0" u="none" strike="noStrike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Комментарии</a:t>
                      </a: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03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10.Увеличение  потенциала регионов по использованию телемедицины, дистанционного обучения</a:t>
                      </a:r>
                      <a:endParaRPr lang="ru-RU" sz="2000" b="1" i="0" u="none" strike="noStrike" dirty="0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 smtClean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Внедрение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новых подходов в диагностике и лечении ТБ требует постоянного усиления кадрового  потенциала, обучение ПТС, ПМСП, ДООЗ </a:t>
                      </a:r>
                    </a:p>
                    <a:p>
                      <a:pPr algn="l" fontAlgn="b"/>
                      <a:endParaRPr lang="ru-RU" sz="2000" b="1" i="0" u="none" strike="noStrike" baseline="0" dirty="0" smtClean="0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ru-RU" sz="2000" b="1" i="0" u="none" strike="noStrike" baseline="0" dirty="0" smtClean="0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20 689</a:t>
                      </a:r>
                      <a:endParaRPr lang="ru-RU" sz="2000" b="1" i="0" u="none" strike="noStrike" dirty="0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Закуп LED телевизоров,  системный блок с установленным программным обеспечением.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2000" b="1" i="0" u="none" strike="noStrike" dirty="0" smtClean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17 штук для всех регионов</a:t>
                      </a:r>
                      <a:endParaRPr lang="ru-RU" sz="2000" b="1" i="0" u="none" strike="noStrike" dirty="0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37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11.Страхование имущества и ТМЦ закупленных по проекту ГФ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Гарантия при форс-мажорных ситуациях ТМЦ (ПТП, реагентов, оборудования и др. )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17 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000   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2000" b="1" i="0" u="none" strike="noStrike" dirty="0" smtClean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  <a:p>
                      <a:pPr algn="l" fontAlgn="t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0,7 – 1% от стоимости закупленных ТМЦ и лек средств из средств ГФ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8663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i="0" u="none" strike="noStrike" dirty="0" smtClean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/>
                        </a:rPr>
                        <a:t>12. Закуп автомашины</a:t>
                      </a:r>
                      <a:endParaRPr lang="ru-RU" sz="2000" b="1" i="0" u="none" strike="noStrike" dirty="0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i="0" u="none" strike="noStrike" dirty="0" smtClean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/>
                        </a:rPr>
                        <a:t>Имеющийся транспорт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/>
                        </a:rPr>
                        <a:t> требует обновления. В соответствии с установленными нормативами подлежит списанию. Остаточная стоимость не оправдывает ремонта.</a:t>
                      </a:r>
                      <a:endParaRPr lang="ru-RU" sz="2000" b="1" i="0" u="none" strike="noStrike" dirty="0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0" i="0" u="none" strike="noStrike" dirty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   </a:t>
                      </a:r>
                      <a:r>
                        <a:rPr lang="ru-RU" sz="2000" b="0" i="0" u="none" strike="noStrike" dirty="0" smtClean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ru-RU" sz="2000" b="1" i="0" u="none" strike="noStrike" dirty="0" smtClean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850</a:t>
                      </a:r>
                      <a:r>
                        <a:rPr lang="ru-RU" sz="2000" b="1" i="0" u="none" strike="noStrike" dirty="0" smtClean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  <a:p>
                      <a:pPr algn="l" fontAlgn="ctr"/>
                      <a:endParaRPr lang="ru-RU" sz="2000" b="0" i="0" u="none" strike="noStrike" dirty="0" smtClean="0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ctr"/>
                      <a:r>
                        <a:rPr lang="ru-RU" sz="2000" b="0" i="0" u="none" strike="noStrike" dirty="0" smtClean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ru-RU" sz="2000" b="0" i="0" u="none" strike="noStrike" dirty="0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1" i="0" u="none" strike="noStrike" dirty="0" smtClean="0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r>
                        <a:rPr lang="ru-RU" sz="2000" b="1" i="0" u="none" strike="noStrike" dirty="0" smtClean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  <a:p>
                      <a:pPr algn="l" fontAlgn="b"/>
                      <a:r>
                        <a:rPr lang="ru-RU" sz="2000" b="1" i="0" u="none" strike="noStrike" smtClean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/>
                        </a:rPr>
                        <a:t> 1 </a:t>
                      </a:r>
                      <a:r>
                        <a:rPr lang="ru-RU" sz="2000" b="1" i="0" u="none" strike="noStrike" dirty="0" smtClean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/>
                        </a:rPr>
                        <a:t>автомашина на 5 мест</a:t>
                      </a:r>
                    </a:p>
                    <a:p>
                      <a:pPr algn="l" fontAlgn="b"/>
                      <a:endParaRPr lang="ru-RU" sz="2000" b="1" i="0" u="none" strike="noStrike" dirty="0" smtClean="0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endParaRPr lang="ru-RU" sz="2000" b="1" i="0" u="none" strike="noStrike" dirty="0" smtClean="0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endParaRPr lang="ru-RU" sz="2000" b="1" i="0" u="none" strike="noStrike" dirty="0" smtClean="0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 anchor="b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201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" y="121921"/>
            <a:ext cx="11948160" cy="716279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FFFF00"/>
                </a:solidFill>
                <a:latin typeface="+mn-lt"/>
              </a:rPr>
              <a:t> </a:t>
            </a:r>
            <a:r>
              <a:rPr lang="ru-RU" sz="2800" b="1" dirty="0" smtClean="0">
                <a:solidFill>
                  <a:srgbClr val="FFFF00"/>
                </a:solidFill>
                <a:latin typeface="+mn-lt"/>
              </a:rPr>
              <a:t>8. Операционные исследования по профилактике ТБ среди ЛЖВ</a:t>
            </a:r>
            <a:endParaRPr lang="ru-RU" sz="2800" b="1" dirty="0">
              <a:solidFill>
                <a:srgbClr val="FFFF00"/>
              </a:solidFill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7116790"/>
              </p:ext>
            </p:extLst>
          </p:nvPr>
        </p:nvGraphicFramePr>
        <p:xfrm>
          <a:off x="182880" y="1032722"/>
          <a:ext cx="11871960" cy="4577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0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30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9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48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11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Новые мероприятия</a:t>
                      </a:r>
                      <a:endParaRPr lang="ru-RU" sz="2000" b="1" i="0" u="none" strike="noStrike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Обоснование</a:t>
                      </a: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Бюджет в</a:t>
                      </a:r>
                      <a:r>
                        <a:rPr lang="en-US" sz="20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 $</a:t>
                      </a:r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ru-RU" sz="2000" b="1" i="0" u="none" strike="noStrike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Комментарии</a:t>
                      </a: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60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13. Оценка качества и эффективности проводимого профилактического лечения </a:t>
                      </a:r>
                      <a:r>
                        <a:rPr lang="ru-RU" sz="2000" b="1" i="0" u="none" strike="noStrike" dirty="0" err="1" smtClean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изониазидом</a:t>
                      </a:r>
                      <a:r>
                        <a:rPr lang="ru-RU" sz="2000" b="1" i="0" u="none" strike="noStrike" dirty="0" smtClean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 среди ЛЖВ.</a:t>
                      </a:r>
                      <a:endParaRPr lang="ru-RU" sz="2000" b="1" i="0" u="none" strike="noStrike" dirty="0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baseline="0" dirty="0" smtClean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1. Рост регистрации случаев ТБ среди ВИЧ- положительных пациентов за последние 5 лет в 2 раза.</a:t>
                      </a:r>
                    </a:p>
                    <a:p>
                      <a:pPr algn="l" fontAlgn="b"/>
                      <a:r>
                        <a:rPr lang="ru-RU" sz="2000" b="1" i="0" u="none" strike="noStrike" baseline="0" dirty="0" smtClean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2. В стране высокий показатель профилактического лечения ТБ среди ЛЖВ, но при этом рост регистрации ТБ с 16% в 2013г до 27% в 2017г.препхимиопрофилактика не контролируется.</a:t>
                      </a:r>
                    </a:p>
                    <a:p>
                      <a:pPr algn="l" fontAlgn="b"/>
                      <a:r>
                        <a:rPr lang="ru-RU" sz="2000" b="1" i="0" u="none" strike="noStrike" baseline="0" dirty="0" smtClean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3. Отсутствие  данных о сравнительной оценки эффективности проводимого профилактического лечения   в стране.</a:t>
                      </a:r>
                    </a:p>
                    <a:p>
                      <a:pPr algn="l" fontAlgn="b"/>
                      <a:r>
                        <a:rPr lang="ru-RU" sz="2000" b="1" i="0" u="none" strike="noStrike" baseline="0" dirty="0" smtClean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4. Рекомендации   миссии ВОЗ  в 2012г.: назначение ПЛИ ЛЖВ, вести мониторинг приема </a:t>
                      </a:r>
                      <a:r>
                        <a:rPr lang="ru-RU" sz="2000" b="1" i="0" u="none" strike="noStrike" baseline="0" dirty="0" err="1" smtClean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изониазида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48800</a:t>
                      </a:r>
                      <a:endParaRPr lang="ru-RU" sz="2000" b="1" i="0" u="none" strike="noStrike" dirty="0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Исследования в 2 пилотных сайтах, публикация статей, оплата услуг исследователей, компенсация пациентов к пункту НКЛ</a:t>
                      </a:r>
                      <a:endParaRPr lang="ru-RU" sz="2000" b="1" i="0" u="none" strike="noStrike" dirty="0">
                        <a:solidFill>
                          <a:schemeClr val="accent3">
                            <a:lumMod val="20000"/>
                            <a:lumOff val="80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383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" y="121922"/>
            <a:ext cx="11897085" cy="1066798"/>
          </a:xfrm>
          <a:solidFill>
            <a:srgbClr val="002060"/>
          </a:solidFill>
        </p:spPr>
        <p:txBody>
          <a:bodyPr>
            <a:noAutofit/>
          </a:bodyPr>
          <a:lstStyle/>
          <a:p>
            <a:pPr algn="ctr"/>
            <a:r>
              <a:rPr lang="ru-RU" sz="2800" b="1" i="1" dirty="0" smtClean="0">
                <a:solidFill>
                  <a:srgbClr val="FFFF00"/>
                </a:solidFill>
                <a:latin typeface="+mn-lt"/>
              </a:rPr>
              <a:t>Запрос на расширение регионов для социальной поддержки пациентов  </a:t>
            </a:r>
            <a:br>
              <a:rPr lang="ru-RU" sz="2800" b="1" i="1" dirty="0" smtClean="0">
                <a:solidFill>
                  <a:srgbClr val="FFFF00"/>
                </a:solidFill>
                <a:latin typeface="+mn-lt"/>
              </a:rPr>
            </a:br>
            <a:r>
              <a:rPr lang="ru-RU" sz="2800" b="1" i="1" dirty="0" smtClean="0">
                <a:solidFill>
                  <a:srgbClr val="FFFF00"/>
                </a:solidFill>
                <a:latin typeface="+mn-lt"/>
              </a:rPr>
              <a:t>по проекту ГФ при внедрении амбулаторного лечения П/МЛУ ТБ </a:t>
            </a:r>
            <a:r>
              <a:rPr lang="ru-RU" sz="2800" b="1" i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</a:rPr>
              <a:t>(с 4-х до 8 регионов без дополнительного финансирования)</a:t>
            </a:r>
            <a:endParaRPr lang="ru-RU" sz="2800" b="1" i="1" dirty="0">
              <a:solidFill>
                <a:schemeClr val="tx2">
                  <a:lumMod val="20000"/>
                  <a:lumOff val="80000"/>
                </a:schemeClr>
              </a:solidFill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0" y="1309600"/>
          <a:ext cx="12192000" cy="5638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5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1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41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713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943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n-lt"/>
                        </a:rPr>
                        <a:t>Новые мероприятия</a:t>
                      </a:r>
                      <a:endParaRPr lang="ru-RU" sz="2400" b="1" i="0" u="none" strike="noStrike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n-lt"/>
                        </a:rPr>
                        <a:t>Обоснование</a:t>
                      </a: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n-lt"/>
                        </a:rPr>
                        <a:t>Бюджет в</a:t>
                      </a:r>
                      <a:r>
                        <a:rPr lang="en-US" sz="24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n-lt"/>
                        </a:rPr>
                        <a:t> $</a:t>
                      </a:r>
                      <a:r>
                        <a:rPr lang="ru-RU" sz="24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ru-RU" sz="2400" b="1" i="0" u="none" strike="noStrike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n-lt"/>
                        </a:rPr>
                        <a:t>Комментарии</a:t>
                      </a: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91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Увеличение числа</a:t>
                      </a:r>
                      <a:r>
                        <a:rPr lang="ru-RU" sz="18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регионов, о</a:t>
                      </a: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хваченных</a:t>
                      </a:r>
                      <a:r>
                        <a:rPr lang="ru-RU" sz="18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проектом ГФ: </a:t>
                      </a: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компенсация транспортных расходов и социальная поддержка</a:t>
                      </a:r>
                      <a:r>
                        <a:rPr lang="ru-RU" sz="18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пациентов П/МЛУ</a:t>
                      </a:r>
                      <a:r>
                        <a:rPr lang="ru-RU" sz="18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ТБ </a:t>
                      </a: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на амбулаторном этапе лечения </a:t>
                      </a:r>
                      <a:r>
                        <a:rPr lang="ru-RU" sz="18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при сохранении объема</a:t>
                      </a:r>
                      <a:r>
                        <a:rPr lang="ru-RU" sz="1800" b="1" i="0" u="sng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выделенных средств</a:t>
                      </a:r>
                      <a:r>
                        <a:rPr lang="ru-RU" sz="18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  <a:p>
                      <a:pPr algn="l" fontAlgn="ctr"/>
                      <a:endParaRPr lang="ru-RU" sz="1800" b="1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r>
                        <a:rPr lang="ru-RU" sz="1800" b="1" i="0" u="none" strike="noStrike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Расширение на 4 региона: Карагандинская (90 больных), </a:t>
                      </a:r>
                      <a:r>
                        <a:rPr lang="ru-RU" sz="1800" b="1" i="0" u="none" strike="noStrike" baseline="0" dirty="0" err="1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Костанайская</a:t>
                      </a:r>
                      <a:r>
                        <a:rPr lang="ru-RU" sz="1800" b="1" i="0" u="none" strike="noStrike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 (80 больных), Павлодарская (60 больных), </a:t>
                      </a:r>
                    </a:p>
                    <a:p>
                      <a:pPr algn="l" fontAlgn="ctr"/>
                      <a:r>
                        <a:rPr lang="ru-RU" sz="1800" b="1" i="0" u="none" strike="noStrike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СКО (60 больных).</a:t>
                      </a:r>
                    </a:p>
                    <a:p>
                      <a:pPr algn="l" fontAlgn="ctr"/>
                      <a:r>
                        <a:rPr lang="ru-RU" sz="1800" b="1" i="0" u="none" strike="noStrike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Всего дополнительно – 290</a:t>
                      </a:r>
                      <a:endParaRPr lang="ru-RU" sz="18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Выделено средств для охвата АЛ в течение 12 месяцев для 2084 пациентов П/МЛУ ТБ. Прогнозируется охватить за 3 года в 4 пилотах всего 1065 человек не менее 18 месяцев лечения</a:t>
                      </a:r>
                      <a:r>
                        <a:rPr lang="ru-RU" sz="18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и увеличить охват АЛ с 19,9% в 2017 году до 80% в 2019 г. </a:t>
                      </a:r>
                      <a:r>
                        <a:rPr lang="ru-RU" sz="1800" b="1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(план в 2018 г. – 60%, 2019г. -70% от числа зарегистрированных на лечение). </a:t>
                      </a:r>
                      <a:endParaRPr lang="ru-RU" sz="1800" b="1" i="1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Невозможность выполнения плана набора на АЛ в 4 пилотах связана с уменьшением абсолютного числа больных П/МЛУ ТБ</a:t>
                      </a:r>
                      <a:r>
                        <a:rPr lang="ru-RU" sz="18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по сравнению с 2017 годом на 20%.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79" marR="6279" marT="6279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1 422 704,3 (из них в 4 пилотах –          1 240 107,4;</a:t>
                      </a:r>
                    </a:p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Передача</a:t>
                      </a:r>
                      <a:r>
                        <a:rPr lang="ru-RU" sz="18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в другие регионы – 182 596,9 – 12,8%</a:t>
                      </a: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 </a:t>
                      </a:r>
                    </a:p>
                    <a:p>
                      <a:pPr algn="ctr" fontAlgn="ctr"/>
                      <a:endParaRPr lang="ru-RU" sz="18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ru-RU" sz="18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ru-RU" sz="18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ru-RU" sz="18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ru-RU" sz="18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ru-RU" sz="18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ru-RU" sz="18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ru-RU" sz="18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ru-RU" sz="18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ru-RU" sz="18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79" marR="6279" marT="627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Когорта АЛ – пациент с первого дня получает АЛ или 1 месяц стационарное лечение (МБТ +, распространенные, осложненные процессы).</a:t>
                      </a:r>
                    </a:p>
                    <a:p>
                      <a:pPr algn="l" fontAlgn="b"/>
                      <a:r>
                        <a:rPr lang="ru-RU" sz="18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Транспортные расходы в месяц – 14</a:t>
                      </a:r>
                      <a:r>
                        <a:rPr lang="en-US" sz="18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8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387,66; </a:t>
                      </a:r>
                    </a:p>
                    <a:p>
                      <a:pPr algn="l" fontAlgn="b"/>
                      <a:r>
                        <a:rPr lang="ru-RU" sz="1800" b="1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соцподдержка</a:t>
                      </a:r>
                      <a:r>
                        <a:rPr lang="ru-RU" sz="18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в месяц – 19</a:t>
                      </a:r>
                      <a:r>
                        <a:rPr lang="en-US" sz="18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8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183,5. Итого в месяц на 1 пациента – 33</a:t>
                      </a:r>
                      <a:r>
                        <a:rPr lang="en-US" sz="18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8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571,16 </a:t>
                      </a:r>
                      <a:r>
                        <a:rPr lang="ru-RU" sz="1800" b="1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тг</a:t>
                      </a:r>
                      <a:r>
                        <a:rPr lang="ru-RU" sz="18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(96,47</a:t>
                      </a:r>
                      <a:r>
                        <a:rPr lang="en-US" sz="18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</a:t>
                      </a:r>
                      <a:r>
                        <a:rPr lang="ru-RU" sz="18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  <a:p>
                      <a:pPr algn="l" fontAlgn="b"/>
                      <a:r>
                        <a:rPr lang="ru-RU" sz="1800" b="1" u="none" strike="noStrike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План набора на 2019 г. в 4-х пилотах:</a:t>
                      </a:r>
                    </a:p>
                    <a:p>
                      <a:pPr algn="l" fontAlgn="b"/>
                      <a:r>
                        <a:rPr lang="ru-RU" sz="1800" b="1" u="none" strike="noStrike" baseline="0" dirty="0" err="1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Ука</a:t>
                      </a:r>
                      <a:r>
                        <a:rPr lang="ru-RU" sz="1800" b="1" u="none" strike="noStrike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 ВКО – 230</a:t>
                      </a:r>
                    </a:p>
                    <a:p>
                      <a:pPr algn="l" fontAlgn="b"/>
                      <a:r>
                        <a:rPr lang="ru-RU" sz="1800" b="1" u="none" strike="noStrike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Семей – 150</a:t>
                      </a:r>
                    </a:p>
                    <a:p>
                      <a:pPr algn="l" fontAlgn="b"/>
                      <a:r>
                        <a:rPr lang="ru-RU" sz="1800" b="1" u="none" strike="noStrike" baseline="0" dirty="0" err="1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Актобе</a:t>
                      </a:r>
                      <a:r>
                        <a:rPr lang="ru-RU" sz="1800" b="1" u="none" strike="noStrike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 – 207</a:t>
                      </a:r>
                    </a:p>
                    <a:p>
                      <a:pPr algn="l" fontAlgn="b"/>
                      <a:r>
                        <a:rPr lang="ru-RU" sz="1800" b="1" u="none" strike="noStrike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Кокшетау - 190</a:t>
                      </a:r>
                      <a:endParaRPr lang="en-US" sz="1800" b="1" u="none" strike="noStrike" baseline="0" dirty="0" smtClean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r>
                        <a:rPr lang="ru-RU" sz="18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Всего - 777</a:t>
                      </a:r>
                      <a:endParaRPr lang="en-US" sz="1800" b="1" u="none" strike="noStrike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ru-RU" sz="1800" b="1" u="none" strike="noStrike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79" marR="6279" marT="6279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929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" y="121922"/>
            <a:ext cx="11897085" cy="1066798"/>
          </a:xfrm>
          <a:solidFill>
            <a:srgbClr val="002060"/>
          </a:solidFill>
        </p:spPr>
        <p:txBody>
          <a:bodyPr>
            <a:noAutofit/>
          </a:bodyPr>
          <a:lstStyle/>
          <a:p>
            <a:pPr algn="ctr"/>
            <a:r>
              <a:rPr lang="ru-RU" sz="2800" b="1" i="1" dirty="0" smtClean="0">
                <a:solidFill>
                  <a:srgbClr val="FFFF00"/>
                </a:solidFill>
                <a:latin typeface="+mn-lt"/>
              </a:rPr>
              <a:t>Запрос на дополнительный закуп противотуберкулезных препаратов для новых режимов лечения из средств экономии по этой же задаче</a:t>
            </a:r>
            <a:endParaRPr lang="ru-RU" sz="2800" b="1" i="1" dirty="0">
              <a:solidFill>
                <a:srgbClr val="FFFF00"/>
              </a:solidFill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2529431"/>
              </p:ext>
            </p:extLst>
          </p:nvPr>
        </p:nvGraphicFramePr>
        <p:xfrm>
          <a:off x="418599" y="1580606"/>
          <a:ext cx="11303726" cy="7056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7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1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41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713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79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n-lt"/>
                        </a:rPr>
                        <a:t>Новые мероприятия</a:t>
                      </a:r>
                      <a:endParaRPr lang="ru-RU" sz="2400" b="1" i="0" u="none" strike="noStrike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n-lt"/>
                        </a:rPr>
                        <a:t>Обоснование</a:t>
                      </a: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n-lt"/>
                        </a:rPr>
                        <a:t>Бюджет в</a:t>
                      </a:r>
                      <a:r>
                        <a:rPr lang="en-US" sz="24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n-lt"/>
                        </a:rPr>
                        <a:t> $</a:t>
                      </a:r>
                      <a:r>
                        <a:rPr lang="ru-RU" sz="24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ru-RU" sz="2400" b="1" i="0" u="none" strike="noStrike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n-lt"/>
                        </a:rPr>
                        <a:t>Комментарии</a:t>
                      </a: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38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Лечение М/ШЛУ ТБ новыми и перепрофилированными ПТП по рекомендациям ВОЗ 2018 года. </a:t>
                      </a:r>
                      <a:r>
                        <a:rPr lang="ru-RU" sz="18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Внедрение новых схем лечения по</a:t>
                      </a:r>
                      <a:r>
                        <a:rPr lang="ru-RU" sz="1800" b="1" i="0" u="none" strike="noStrike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проекту ГФ</a:t>
                      </a:r>
                    </a:p>
                    <a:p>
                      <a:pPr algn="l" fontAlgn="ctr"/>
                      <a:endParaRPr lang="ru-RU" sz="1800" b="1" i="0" u="none" strike="noStrike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endParaRPr lang="ru-RU" sz="1800" b="1" i="0" u="none" strike="noStrike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endParaRPr lang="ru-RU" sz="1800" b="1" i="0" u="none" strike="noStrike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endParaRPr lang="ru-RU" sz="1800" b="1" i="0" u="none" strike="noStrike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endParaRPr lang="ru-RU" sz="1800" b="1" i="0" u="none" strike="noStrike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endParaRPr lang="ru-RU" sz="1800" b="1" i="0" u="none" strike="noStrike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algn="l" fontAlgn="ctr"/>
                      <a:endParaRPr lang="ru-RU" sz="18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8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В результате поставок </a:t>
                      </a:r>
                      <a:r>
                        <a:rPr lang="ru-RU" sz="18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бедаквелина</a:t>
                      </a: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безвозмездно  (по последней поставке ПТП в 2019 г. прогнозируется  экономия на сумму 216 678 долларов США.</a:t>
                      </a:r>
                    </a:p>
                    <a:p>
                      <a:pPr algn="l" fontAlgn="t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Во 2 кв. 2019 г. набор больных для ИРЛ из бюджетных средств, их поставка может</a:t>
                      </a:r>
                      <a:r>
                        <a:rPr lang="ru-RU" sz="18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быть пролонгирована.</a:t>
                      </a:r>
                    </a:p>
                    <a:p>
                      <a:pPr algn="l" fontAlgn="t"/>
                      <a:r>
                        <a:rPr lang="ru-RU" sz="18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Поэтому актуально</a:t>
                      </a: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дополнительное приобретение новых ПТП для ИРЛ по рекомендациям ВОЗ 2018 г. на полный курс химиотерапии.</a:t>
                      </a:r>
                    </a:p>
                    <a:p>
                      <a:pPr algn="l" fontAlgn="t"/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79" marR="6279" marT="6279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216 000 долларов США экономия.</a:t>
                      </a:r>
                    </a:p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Стоимость лечения 1 больного 6. 480 долларов США.</a:t>
                      </a:r>
                    </a:p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Всего закуп на 33 больных.  </a:t>
                      </a:r>
                    </a:p>
                    <a:p>
                      <a:pPr algn="ctr" fontAlgn="ctr"/>
                      <a:endParaRPr lang="ru-RU" sz="18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ru-RU" sz="18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ru-RU" sz="18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ru-RU" sz="18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ru-RU" sz="18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ru-RU" sz="18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ru-RU" sz="18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ru-RU" sz="18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ru-RU" sz="18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ru-RU" sz="18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ru-RU" sz="18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79" marR="6279" marT="627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1" u="none" strike="noStrike" baseline="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ru-RU" sz="1800" b="1" u="none" strike="noStrike" baseline="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r>
                        <a:rPr lang="ru-RU" sz="1800" b="1" u="none" strike="noStrike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Согласование на СКК дополнительного закупа в последующем будет представлено для финального решения в МАФ и ГФ с изменением индикаторов и согласовано в НТП.</a:t>
                      </a:r>
                    </a:p>
                    <a:p>
                      <a:pPr algn="l" fontAlgn="b"/>
                      <a:endParaRPr lang="ru-RU" sz="1800" b="1" u="none" strike="noStrike" baseline="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ru-RU" sz="1800" b="1" u="none" strike="noStrike" baseline="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ru-RU" sz="1800" b="1" u="none" strike="noStrike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ru-RU" sz="1800" b="1" u="none" strike="noStrike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ru-RU" sz="1800" b="1" u="none" strike="noStrike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ru-RU" sz="1800" b="1" u="none" strike="noStrike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ru-RU" sz="1800" b="1" u="none" strike="noStrike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ru-RU" sz="1800" b="1" u="none" strike="noStrike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ru-RU" sz="1800" b="1" u="none" strike="noStrike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ru-RU" sz="1800" b="1" u="none" strike="noStrike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ru-RU" sz="1800" b="1" u="none" strike="noStrike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ru-RU" sz="1800" b="1" u="none" strike="noStrike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ru-RU" sz="1800" b="1" u="none" strike="noStrike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ru-RU" sz="1800" b="1" u="none" strike="noStrike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279" marR="6279" marT="6279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639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4CC5A-6318-44F8-83B2-AA78D956D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marL="0" indent="0" algn="ctr">
              <a:buNone/>
            </a:pPr>
            <a:r>
              <a:rPr lang="ru-RU" sz="4400" b="1" dirty="0">
                <a:solidFill>
                  <a:schemeClr val="tx2">
                    <a:lumMod val="75000"/>
                  </a:schemeClr>
                </a:solidFill>
              </a:rPr>
              <a:t>Спасибо за внимание!</a:t>
            </a:r>
            <a:endParaRPr lang="en-GB" sz="44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6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5760" y="143691"/>
            <a:ext cx="11521440" cy="1515293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FFFF00"/>
                </a:solidFill>
                <a:latin typeface="+mn-lt"/>
                <a:cs typeface="Times New Roman" panose="02020603050405020304" pitchFamily="18" charset="0"/>
              </a:rPr>
              <a:t>Финансовые показатели деятельности </a:t>
            </a:r>
            <a:r>
              <a:rPr lang="ru-RU" sz="3200" b="1" dirty="0" smtClean="0">
                <a:solidFill>
                  <a:srgbClr val="FFFF00"/>
                </a:solidFill>
                <a:latin typeface="+mn-lt"/>
                <a:cs typeface="Times New Roman" panose="02020603050405020304" pitchFamily="18" charset="0"/>
              </a:rPr>
              <a:t>проекта гранта ГФ по ТБ в РК за </a:t>
            </a:r>
            <a:r>
              <a:rPr lang="ru-RU" sz="3200" b="1" dirty="0">
                <a:solidFill>
                  <a:srgbClr val="FFFF00"/>
                </a:solidFill>
                <a:latin typeface="+mn-lt"/>
                <a:cs typeface="Times New Roman" panose="02020603050405020304" pitchFamily="18" charset="0"/>
              </a:rPr>
              <a:t>период реализации </a:t>
            </a:r>
            <a:r>
              <a:rPr lang="ru-RU" sz="3200" b="1" dirty="0" smtClean="0">
                <a:solidFill>
                  <a:srgbClr val="FFFF00"/>
                </a:solidFill>
                <a:latin typeface="+mn-lt"/>
                <a:cs typeface="Times New Roman" panose="02020603050405020304" pitchFamily="18" charset="0"/>
              </a:rPr>
              <a:t>с 01.01.2017-30.09.2018 г. (в долларах США)</a:t>
            </a:r>
            <a:endParaRPr lang="ru-RU" sz="3200" b="1" dirty="0">
              <a:solidFill>
                <a:srgbClr val="FFFF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5760" y="1825625"/>
            <a:ext cx="11521440" cy="48364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Всего сумма </a:t>
            </a:r>
            <a:r>
              <a:rPr lang="ru-RU" b="1" dirty="0"/>
              <a:t>гранта </a:t>
            </a:r>
            <a:r>
              <a:rPr lang="ru-RU" b="1" dirty="0" smtClean="0"/>
              <a:t>(на 2017-2019 </a:t>
            </a:r>
            <a:r>
              <a:rPr lang="ru-RU" b="1" dirty="0" err="1"/>
              <a:t>гг</a:t>
            </a:r>
            <a:r>
              <a:rPr lang="ru-RU" b="1" dirty="0" smtClean="0"/>
              <a:t>) -            </a:t>
            </a:r>
            <a:r>
              <a:rPr lang="en-US" b="1" dirty="0" smtClean="0">
                <a:solidFill>
                  <a:srgbClr val="C00000"/>
                </a:solidFill>
              </a:rPr>
              <a:t>$</a:t>
            </a:r>
            <a:r>
              <a:rPr lang="ru-RU" b="1" dirty="0" smtClean="0">
                <a:solidFill>
                  <a:srgbClr val="C00000"/>
                </a:solidFill>
              </a:rPr>
              <a:t>17 </a:t>
            </a:r>
            <a:r>
              <a:rPr lang="ru-RU" b="1" dirty="0">
                <a:solidFill>
                  <a:srgbClr val="C00000"/>
                </a:solidFill>
              </a:rPr>
              <a:t>674 </a:t>
            </a:r>
            <a:r>
              <a:rPr lang="ru-RU" b="1" dirty="0" smtClean="0">
                <a:solidFill>
                  <a:srgbClr val="C00000"/>
                </a:solidFill>
              </a:rPr>
              <a:t>620</a:t>
            </a: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Фактически получено от </a:t>
            </a:r>
            <a:r>
              <a:rPr lang="en-US" b="1" dirty="0" smtClean="0"/>
              <a:t> </a:t>
            </a:r>
            <a:r>
              <a:rPr lang="ru-RU" b="1" dirty="0" smtClean="0"/>
              <a:t>ГФ на 31.10.2018 - </a:t>
            </a:r>
            <a:r>
              <a:rPr lang="en-US" b="1" dirty="0" smtClean="0">
                <a:solidFill>
                  <a:srgbClr val="C00000"/>
                </a:solidFill>
              </a:rPr>
              <a:t>$</a:t>
            </a:r>
            <a:r>
              <a:rPr lang="ru-RU" b="1" dirty="0" smtClean="0">
                <a:solidFill>
                  <a:srgbClr val="C00000"/>
                </a:solidFill>
              </a:rPr>
              <a:t>11 742 452</a:t>
            </a:r>
          </a:p>
          <a:p>
            <a:pPr marL="0" indent="0">
              <a:buNone/>
            </a:pPr>
            <a:r>
              <a:rPr lang="ru-RU" b="1" dirty="0" smtClean="0"/>
              <a:t>Ожидаемые платежи от  ГФ до 31.12.2019 - </a:t>
            </a:r>
            <a:r>
              <a:rPr lang="en-US" b="1" dirty="0" smtClean="0">
                <a:solidFill>
                  <a:srgbClr val="C00000"/>
                </a:solidFill>
              </a:rPr>
              <a:t>$</a:t>
            </a:r>
            <a:r>
              <a:rPr lang="ru-RU" b="1" dirty="0" smtClean="0">
                <a:solidFill>
                  <a:srgbClr val="C00000"/>
                </a:solidFill>
              </a:rPr>
              <a:t>5 932 168</a:t>
            </a: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b="1" dirty="0" smtClean="0"/>
              <a:t>С  01.01.2017 - 30.09.2018  бюджет  ОП </a:t>
            </a:r>
            <a:r>
              <a:rPr lang="ru-RU" b="1" dirty="0" smtClean="0">
                <a:solidFill>
                  <a:srgbClr val="C00000"/>
                </a:solidFill>
              </a:rPr>
              <a:t>-         </a:t>
            </a:r>
            <a:r>
              <a:rPr lang="en-US" b="1" dirty="0" smtClean="0">
                <a:solidFill>
                  <a:srgbClr val="C00000"/>
                </a:solidFill>
              </a:rPr>
              <a:t>$</a:t>
            </a:r>
            <a:r>
              <a:rPr lang="ru-RU" b="1" dirty="0" smtClean="0">
                <a:solidFill>
                  <a:srgbClr val="C00000"/>
                </a:solidFill>
              </a:rPr>
              <a:t>9 </a:t>
            </a:r>
            <a:r>
              <a:rPr lang="ru-RU" b="1" dirty="0">
                <a:solidFill>
                  <a:srgbClr val="C00000"/>
                </a:solidFill>
              </a:rPr>
              <a:t>740 219 </a:t>
            </a:r>
            <a:endParaRPr lang="ru-RU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b="1" dirty="0" smtClean="0"/>
              <a:t>Фактическое </a:t>
            </a:r>
            <a:r>
              <a:rPr lang="ru-RU" b="1" dirty="0"/>
              <a:t>освоение 	</a:t>
            </a:r>
            <a:r>
              <a:rPr lang="ru-RU" b="1" dirty="0" smtClean="0"/>
              <a:t>на 30.09. 2018  -         </a:t>
            </a:r>
            <a:r>
              <a:rPr lang="en-US" b="1" dirty="0" smtClean="0">
                <a:solidFill>
                  <a:srgbClr val="C00000"/>
                </a:solidFill>
              </a:rPr>
              <a:t>$</a:t>
            </a:r>
            <a:r>
              <a:rPr lang="ru-RU" b="1" dirty="0" smtClean="0">
                <a:solidFill>
                  <a:srgbClr val="C00000"/>
                </a:solidFill>
              </a:rPr>
              <a:t>9 </a:t>
            </a:r>
            <a:r>
              <a:rPr lang="ru-RU" b="1" dirty="0">
                <a:solidFill>
                  <a:srgbClr val="C00000"/>
                </a:solidFill>
              </a:rPr>
              <a:t>547 </a:t>
            </a:r>
            <a:r>
              <a:rPr lang="ru-RU" b="1" dirty="0" smtClean="0">
                <a:solidFill>
                  <a:srgbClr val="C00000"/>
                </a:solidFill>
              </a:rPr>
              <a:t>364  </a:t>
            </a:r>
            <a:r>
              <a:rPr lang="ru-RU" b="1" dirty="0" smtClean="0"/>
              <a:t>(98%)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36192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817" y="195943"/>
            <a:ext cx="11456126" cy="862149"/>
          </a:xfrm>
          <a:solidFill>
            <a:schemeClr val="tx2">
              <a:lumMod val="5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  <a:latin typeface="+mn-lt"/>
              </a:rPr>
              <a:t>Финансирование проекта гранта ГФ по ТБ по задачам и экономия 2018 г. с прогнозом 2019 г. (в долларах США )</a:t>
            </a:r>
            <a:endParaRPr lang="ru-RU" sz="3200" b="1" dirty="0">
              <a:solidFill>
                <a:srgbClr val="FFFF00"/>
              </a:solidFill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7394118"/>
              </p:ext>
            </p:extLst>
          </p:nvPr>
        </p:nvGraphicFramePr>
        <p:xfrm>
          <a:off x="280758" y="1227908"/>
          <a:ext cx="11136574" cy="5502236"/>
        </p:xfrm>
        <a:graphic>
          <a:graphicData uri="http://schemas.openxmlformats.org/drawingml/2006/table">
            <a:tbl>
              <a:tblPr/>
              <a:tblGrid>
                <a:gridCol w="6061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3335951487"/>
                    </a:ext>
                  </a:extLst>
                </a:gridCol>
                <a:gridCol w="11892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303322348"/>
                    </a:ext>
                  </a:extLst>
                </a:gridCol>
                <a:gridCol w="15823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3706161903"/>
                    </a:ext>
                  </a:extLst>
                </a:gridCol>
                <a:gridCol w="7827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948046184"/>
                    </a:ext>
                  </a:extLst>
                </a:gridCol>
                <a:gridCol w="13937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3048599374"/>
                    </a:ext>
                  </a:extLst>
                </a:gridCol>
              </a:tblGrid>
              <a:tr h="620447">
                <a:tc gridSpan="2"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Деятельность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рамках реализуемого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проекта ГФ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</a:p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2017-9 мес. 2018г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исполнения, </a:t>
                      </a:r>
                    </a:p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2017-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мес. 2018 г.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освоения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Экономия </a:t>
                      </a:r>
                      <a:r>
                        <a:rPr lang="ru-RU" sz="14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всего,</a:t>
                      </a:r>
                      <a:r>
                        <a:rPr lang="en-US" sz="14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</a:p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2018 + прогноз 2109 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722"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Задача 1. Поддержка реформирования национальной противотуберкулезной программы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717 830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417 009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</a:rPr>
                        <a:t>266</a:t>
                      </a:r>
                      <a:r>
                        <a:rPr lang="ru-RU" sz="1600" b="1" i="0" u="none" strike="noStrike" baseline="0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</a:rPr>
                        <a:t> 640</a:t>
                      </a:r>
                      <a:endParaRPr lang="ru-RU" sz="1600" b="1" i="0" u="none" strike="noStrike" dirty="0" smtClean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1318"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Задача 2. Улучшение своевременного выявления случаев заболевания и качества диагностики ТБ и DR-TБ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1 542 004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2 472 018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</a:rPr>
                        <a:t>872 762</a:t>
                      </a:r>
                      <a:endParaRPr lang="ru-RU" sz="1600" b="1" i="0" u="none" strike="noStrike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1318"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Задача 3. Своевременное и качественное лечение подтвержденных случаев  ТБ и М/ШЛУ ТБ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4 388 745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3 713 888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</a:rPr>
                        <a:t>214</a:t>
                      </a:r>
                      <a:r>
                        <a:rPr lang="ru-RU" sz="1600" b="1" i="0" u="none" strike="noStrike" baseline="0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</a:rPr>
                        <a:t> 774</a:t>
                      </a:r>
                      <a:endParaRPr lang="ru-RU" sz="1600" b="1" i="0" u="none" strike="noStrike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722"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Задача 4. Укрепление сотрудничества и контроль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кo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-инфекции TБ/ВИЧ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260 502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156 745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</a:rPr>
                        <a:t>89</a:t>
                      </a:r>
                      <a:r>
                        <a:rPr lang="ru-RU" sz="1600" b="1" i="0" u="none" strike="noStrike" baseline="0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</a:rPr>
                        <a:t> 126</a:t>
                      </a:r>
                      <a:endParaRPr lang="ru-RU" sz="1600" b="1" i="0" u="none" strike="noStrike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2722"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Задача 5. Усиление контроля за TБ и DR-TБ в пенитенциарной системе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945 752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914 794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</a:rPr>
                        <a:t>57 044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2722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E" panose="02020603050405020304" pitchFamily="18" charset="0"/>
                        </a:rPr>
                        <a:t>Задача 6. Укрепление сотрудничества с гражданским обществом для эффективной борьбы с туберкулезом, ТБ, DR-TБ и ТБ / ВИЧ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795 129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675 543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</a:rPr>
                        <a:t>7 513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2722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E" panose="02020603050405020304" pitchFamily="18" charset="0"/>
                        </a:rPr>
                        <a:t>Задача 7.  Разработка и внедрение высокоэффективных мероприятий контроля над ТБ, М/ШЛУ ТБ и ТБ/ВИЧ  и внешних мигрантов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393 440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402 560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0908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E" panose="02020603050405020304" pitchFamily="18" charset="0"/>
                        </a:rPr>
                        <a:t>Расходы по реализации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 CE" panose="02020603050405020304" pitchFamily="18" charset="0"/>
                        </a:rPr>
                        <a:t>проекта</a:t>
                      </a:r>
                    </a:p>
                    <a:p>
                      <a:pPr algn="l" fontAlgn="b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 CE" panose="02020603050405020304" pitchFamily="18" charset="0"/>
                      </a:endParaRPr>
                    </a:p>
                    <a:p>
                      <a:pPr algn="l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696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816</a:t>
                      </a:r>
                    </a:p>
                    <a:p>
                      <a:pPr algn="ctr" fontAlgn="ctr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794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807</a:t>
                      </a:r>
                    </a:p>
                    <a:p>
                      <a:pPr algn="ctr" fontAlgn="ctr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114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  <a:p>
                      <a:pPr algn="ctr" fontAlgn="ctr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</a:rPr>
                        <a:t>12 </a:t>
                      </a:r>
                      <a:r>
                        <a:rPr lang="ru-RU" sz="16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</a:rPr>
                        <a:t>956</a:t>
                      </a:r>
                    </a:p>
                    <a:p>
                      <a:pPr algn="ctr" fontAlgn="ctr"/>
                      <a:endParaRPr lang="ru-RU" sz="1600" b="1" i="0" u="none" strike="noStrike" dirty="0" smtClean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600" b="1" i="0" u="none" strike="noStrike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909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 CE" panose="02020603050405020304" pitchFamily="18" charset="0"/>
                        </a:rPr>
                        <a:t>И Т О Г О </a:t>
                      </a:r>
                    </a:p>
                    <a:p>
                      <a:pPr algn="ctr" fontAlgn="b"/>
                      <a:endParaRPr lang="ru-RU" sz="20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 CE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1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9 740 219</a:t>
                      </a:r>
                    </a:p>
                    <a:p>
                      <a:pPr algn="ctr" fontAlgn="ctr"/>
                      <a:endParaRPr lang="ru-RU" sz="20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9 547 364</a:t>
                      </a:r>
                    </a:p>
                    <a:p>
                      <a:pPr algn="ctr" fontAlgn="ctr"/>
                      <a:endParaRPr lang="ru-RU" sz="20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98%</a:t>
                      </a:r>
                    </a:p>
                    <a:p>
                      <a:pPr algn="ctr" fontAlgn="ctr"/>
                      <a:endParaRPr lang="ru-RU" sz="20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1">
                        <a:solidFill>
                          <a:srgbClr val="C00000"/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1 520 815</a:t>
                      </a:r>
                    </a:p>
                    <a:p>
                      <a:pPr algn="ctr" fontAlgn="ctr"/>
                      <a:endParaRPr lang="ru-RU" sz="20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40800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199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/>
          </p:nvPr>
        </p:nvGraphicFramePr>
        <p:xfrm>
          <a:off x="1631504" y="332656"/>
          <a:ext cx="9036496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5635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6449250"/>
              </p:ext>
            </p:extLst>
          </p:nvPr>
        </p:nvGraphicFramePr>
        <p:xfrm>
          <a:off x="1149531" y="364958"/>
          <a:ext cx="11312434" cy="64930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160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" y="121921"/>
            <a:ext cx="11956349" cy="1450205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  <a:latin typeface="+mn-lt"/>
              </a:rPr>
              <a:t> Запрос на согласование  финансирования новых актуальных мероприятий </a:t>
            </a:r>
            <a:r>
              <a:rPr lang="ru-RU" sz="2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из средств экономии бюджета 201</a:t>
            </a:r>
            <a:r>
              <a:rPr lang="en-US" sz="2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8</a:t>
            </a:r>
            <a:r>
              <a:rPr lang="ru-RU" sz="2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 г. + прогноз экономии 201</a:t>
            </a:r>
            <a:r>
              <a:rPr lang="en-US" sz="2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9 </a:t>
            </a:r>
            <a:r>
              <a:rPr lang="ru-RU" sz="2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г.:</a:t>
            </a:r>
            <a:br>
              <a:rPr lang="ru-RU" sz="2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</a:br>
            <a:r>
              <a:rPr lang="ru-RU" sz="2800" b="1" i="1" u="sng" dirty="0" smtClean="0">
                <a:solidFill>
                  <a:schemeClr val="bg1"/>
                </a:solidFill>
                <a:latin typeface="+mn-lt"/>
              </a:rPr>
              <a:t>1. Расширение </a:t>
            </a:r>
            <a:r>
              <a:rPr lang="ru-RU" sz="2800" b="1" i="1" u="sng" dirty="0">
                <a:solidFill>
                  <a:schemeClr val="bg1"/>
                </a:solidFill>
                <a:latin typeface="+mn-lt"/>
              </a:rPr>
              <a:t>генно-молекулярной диагностики ТБ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7943194"/>
              </p:ext>
            </p:extLst>
          </p:nvPr>
        </p:nvGraphicFramePr>
        <p:xfrm>
          <a:off x="182880" y="1641966"/>
          <a:ext cx="11717968" cy="62356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7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33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57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718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34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Новые мероприятия</a:t>
                      </a:r>
                      <a:endParaRPr lang="ru-RU" sz="2000" b="1" i="0" u="none" strike="noStrike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Обоснование</a:t>
                      </a: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Бюджет в</a:t>
                      </a:r>
                      <a:r>
                        <a:rPr lang="en-US" sz="20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 $</a:t>
                      </a:r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ru-RU" sz="2000" b="1" i="0" u="none" strike="noStrike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Комментарии</a:t>
                      </a: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01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1. Закуп </a:t>
                      </a:r>
                    </a:p>
                    <a:p>
                      <a:pPr algn="l" fontAlgn="ctr"/>
                      <a:r>
                        <a:rPr lang="ru-RU" sz="2000" b="1" i="0" u="none" strike="noStrike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полногеномного</a:t>
                      </a:r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2000" b="1" i="0" u="none" strike="noStrike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секвенатора</a:t>
                      </a:r>
                      <a:r>
                        <a:rPr lang="ru-RU" sz="20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Для точного и адекватного подбора схемы лечения  ТБ больных необходимо иметь доступ к </a:t>
                      </a:r>
                      <a:r>
                        <a:rPr lang="ru-RU" sz="2000" b="1" i="0" u="none" strike="noStrike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секвенированию</a:t>
                      </a:r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, то есть к определению и изучению штаммов точечных мутаций или других генетических детерминант </a:t>
                      </a:r>
                      <a:r>
                        <a:rPr lang="ru-RU" sz="2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(рекомендации ВОЗ)</a:t>
                      </a:r>
                      <a:endParaRPr lang="ru-RU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539 262</a:t>
                      </a:r>
                    </a:p>
                  </a:txBody>
                  <a:tcPr marL="6279" marR="6279" marT="627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Закуп аппарата,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 сервисное обслуживание, реактивы, станция для выделения ДНК, обучение, сервисное обслуживание, приобретение реагентов и др. (по согласованию в СНРЛ)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8091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/>
                        </a:rPr>
                        <a:t>2. Закуп новых</a:t>
                      </a:r>
                    </a:p>
                    <a:p>
                      <a:pPr algn="l" fontAlgn="t"/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/>
                        </a:rPr>
                        <a:t> аппаратов </a:t>
                      </a:r>
                      <a:r>
                        <a:rPr lang="en-US" sz="20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/>
                        </a:rPr>
                        <a:t>HAIN</a:t>
                      </a:r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/>
                        </a:rPr>
                        <a:t>, + замена </a:t>
                      </a:r>
                      <a:r>
                        <a:rPr lang="ru-RU" sz="2000" b="1" i="0" u="none" strike="noStrike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/>
                        </a:rPr>
                        <a:t>амплификаторов</a:t>
                      </a:r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/>
                        </a:rPr>
                        <a:t>,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2000" b="1" i="0" u="none" strike="noStrike" baseline="0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/>
                        </a:rPr>
                        <a:t>твинкубаторов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/>
                        </a:rPr>
                        <a:t> для обновления действующих аппаратов</a:t>
                      </a:r>
                      <a:endParaRPr lang="ru-RU" sz="2000" b="1" i="0" u="none" strike="noStrike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  <a:p>
                      <a:pPr algn="l" fontAlgn="t"/>
                      <a:endParaRPr lang="ru-RU" sz="2000" b="1" i="0" u="none" strike="noStrike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В 8 регионах РК нет полного перечня лабораторного оборудования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отсутствует доступ к быстрым МГМ подтверждения ТБ и определения ТЛЧ ко всем ПТП (HAIN)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 для повсеместного внедрения ИРЛ 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+mn-lt"/>
                        </a:rPr>
                        <a:t>по рекомендациям ВОЗ</a:t>
                      </a:r>
                      <a:endParaRPr lang="ru-RU" sz="2000" b="1" i="0" u="none" strike="noStrike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/>
                        </a:rPr>
                        <a:t>228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/>
                        </a:rPr>
                        <a:t> 950</a:t>
                      </a:r>
                      <a:endParaRPr lang="ru-RU" sz="2000" b="1" i="0" u="none" strike="noStrike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endParaRPr lang="ru-RU" sz="2000" b="1" i="0" u="none" strike="noStrike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none" strike="noStrike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ru-RU" sz="2000" b="1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Закуп 4-х новых аппаратов, обновление 1</a:t>
                      </a:r>
                      <a:r>
                        <a:rPr lang="en-US" sz="2000" b="1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ru-RU" sz="2000" b="1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 твин инкубаторов и </a:t>
                      </a:r>
                      <a:r>
                        <a:rPr lang="ru-RU" sz="2000" b="1" u="none" strike="noStrike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амплификаторов</a:t>
                      </a:r>
                      <a:r>
                        <a:rPr lang="ru-RU" sz="2000" b="1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.</a:t>
                      </a:r>
                      <a:r>
                        <a:rPr lang="ru-RU" sz="2000" b="1" u="none" strike="noStrike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 О</a:t>
                      </a:r>
                      <a:r>
                        <a:rPr lang="ru-RU" sz="2000" b="1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бучение, логистика, сервисное обслуживание (запрос НРЛ и рекомендации СНРЛ)</a:t>
                      </a:r>
                    </a:p>
                    <a:p>
                      <a:pPr algn="l" fontAlgn="b"/>
                      <a:endParaRPr lang="ru-RU" sz="2000" b="1" i="0" u="none" strike="noStrike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endParaRPr lang="ru-RU" sz="2000" b="1" i="0" u="none" strike="noStrike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endParaRPr lang="ru-RU" sz="2000" b="1" i="0" u="none" strike="noStrike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 anchor="b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585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" y="121921"/>
            <a:ext cx="11930037" cy="1014901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+mn-lt"/>
              </a:rPr>
              <a:t>2</a:t>
            </a:r>
            <a:r>
              <a:rPr lang="ru-RU" sz="3200" b="1" i="1" dirty="0" smtClean="0">
                <a:solidFill>
                  <a:srgbClr val="FFFF00"/>
                </a:solidFill>
                <a:latin typeface="+mn-lt"/>
              </a:rPr>
              <a:t>. Усиление и обновление мер инфекционного контроля </a:t>
            </a:r>
            <a:endParaRPr lang="ru-RU" sz="3200" b="1" i="1" dirty="0">
              <a:solidFill>
                <a:srgbClr val="FFFF00"/>
              </a:solidFill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4635222"/>
              </p:ext>
            </p:extLst>
          </p:nvPr>
        </p:nvGraphicFramePr>
        <p:xfrm>
          <a:off x="182880" y="1301579"/>
          <a:ext cx="11717968" cy="59091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4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131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04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63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Новые мероприятия</a:t>
                      </a:r>
                      <a:endParaRPr lang="ru-RU" sz="2000" b="1" i="0" u="none" strike="noStrike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Обоснование</a:t>
                      </a: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Бюджет в</a:t>
                      </a:r>
                      <a:r>
                        <a:rPr lang="en-US" sz="20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 $</a:t>
                      </a:r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ru-RU" sz="2000" b="1" i="0" u="none" strike="noStrike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Комментарии</a:t>
                      </a: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02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 Анализ сертифицированным инженером состояния БШБ в лабораториях всех ОПТД с обучением + закуп и замена  фильтров     </a:t>
                      </a:r>
                    </a:p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для БШБ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Для обеспечения безопасности медицинского персонала </a:t>
                      </a:r>
                      <a:r>
                        <a:rPr lang="ru-RU" sz="2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баклабораторий</a:t>
                      </a:r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и предупреждения перекрестной контаминации патологического материала при проведении </a:t>
                      </a:r>
                      <a:r>
                        <a:rPr lang="ru-RU" sz="2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культуральных</a:t>
                      </a:r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исследований и постановки ТЛЧ необходимо наличие в рабочем состоянии сертифицированных БШБ 2 класса безопасности во всех </a:t>
                      </a:r>
                      <a:r>
                        <a:rPr lang="ru-RU" sz="2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баклабораториях</a:t>
                      </a:r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ОПТД.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201 646</a:t>
                      </a:r>
                    </a:p>
                  </a:txBody>
                  <a:tcPr marL="6279" marR="6279" marT="627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Контракт с инженером, выезд во все ОПТД, закуп фильтров для  БШБ с сервисным обслуживанием и обновлением.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2523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  4. Закуп  </a:t>
                      </a:r>
                    </a:p>
                    <a:p>
                      <a:pPr algn="l" fontAlgn="t"/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термоанемометра, УФ-радиометра</a:t>
                      </a:r>
                    </a:p>
                    <a:p>
                      <a:pPr algn="l" fontAlgn="t"/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 и </a:t>
                      </a:r>
                      <a:r>
                        <a:rPr lang="ru-RU" sz="2000" b="1" i="0" u="none" strike="noStrike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фит</a:t>
                      </a:r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-теста</a:t>
                      </a:r>
                      <a:endParaRPr lang="ru-RU" sz="2000" b="1" i="0" u="none" strike="noStrike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Для обеспечения мер инфекционного контроля в ПТО и ПМСП, мониторинга эффективности системы механической вентиляции и бактерицидных облучателей, а также обеспечения безопасности пациентов и медицинских работников </a:t>
                      </a:r>
                      <a:endParaRPr lang="ru-RU" sz="2000" b="1" i="0" u="none" strike="noStrike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/>
                        </a:rPr>
                        <a:t>83 517</a:t>
                      </a:r>
                      <a:endParaRPr lang="ru-RU" sz="2000" b="1" i="0" u="none" strike="noStrike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Общая потребность каждого оборудования  - 21 штук. </a:t>
                      </a:r>
                    </a:p>
                    <a:p>
                      <a:pPr algn="l" fontAlgn="b"/>
                      <a:endParaRPr lang="ru-RU" sz="2000" b="1" i="0" u="none" strike="noStrike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 anchor="b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587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" y="121921"/>
            <a:ext cx="11888848" cy="899571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  <a:latin typeface="+mn-lt"/>
              </a:rPr>
              <a:t> </a:t>
            </a:r>
            <a:br>
              <a:rPr lang="ru-RU" sz="2800" b="1" dirty="0" smtClean="0">
                <a:solidFill>
                  <a:srgbClr val="FFFF00"/>
                </a:solidFill>
                <a:latin typeface="+mn-lt"/>
              </a:rPr>
            </a:br>
            <a:r>
              <a:rPr lang="ru-RU" sz="3100" b="1" i="1" dirty="0" smtClean="0">
                <a:solidFill>
                  <a:srgbClr val="FFFF00"/>
                </a:solidFill>
                <a:latin typeface="+mn-lt"/>
              </a:rPr>
              <a:t>3. Расширение и развитие потенциала НПО для работы с уязвимыми группами по ТБ</a:t>
            </a:r>
            <a:r>
              <a:rPr lang="ru-RU" sz="2800" b="1" i="1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ru-RU" sz="2800" b="1" i="1" dirty="0" smtClean="0">
                <a:solidFill>
                  <a:schemeClr val="bg1"/>
                </a:solidFill>
                <a:latin typeface="+mn-lt"/>
              </a:rPr>
            </a:br>
            <a:endParaRPr lang="ru-RU" sz="2800" b="1" i="1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5969770"/>
              </p:ext>
            </p:extLst>
          </p:nvPr>
        </p:nvGraphicFramePr>
        <p:xfrm>
          <a:off x="327546" y="1318054"/>
          <a:ext cx="11742534" cy="5343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6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1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2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736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20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Новые мероприятия</a:t>
                      </a:r>
                      <a:endParaRPr lang="ru-RU" sz="2000" b="1" i="0" u="none" strike="noStrike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Обоснование</a:t>
                      </a: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Бюджет в</a:t>
                      </a:r>
                      <a:r>
                        <a:rPr lang="en-US" sz="20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 $</a:t>
                      </a:r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ru-RU" sz="2000" b="1" i="0" u="none" strike="noStrike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Комментарии</a:t>
                      </a: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1086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  5. Малые гранты для НПО 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i="0" u="none" strike="noStrike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В настоящее время только в 8 (47%) регионах РК созданы условия для повышения приверженности уязвимых групп населения (ЛЖВ, ЛУИН, ЛЗА, ЗК, БОМЖ) к своевременному выявлению и лечению  ТБ  путем привлечения НПО по принципу "равный равному«, </a:t>
                      </a:r>
                      <a:r>
                        <a:rPr lang="ru-RU" sz="2000" b="1" i="0" u="none" strike="noStrike" dirty="0" err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аутрич</a:t>
                      </a:r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</a:rPr>
                        <a:t> работников. Увеличение числа регионов, где работают НПО, позволит  снизить число фактических и потенциальных нарушителей режима лечения, способствует снижению стигмы и дискриминации в обществе.</a:t>
                      </a:r>
                      <a:endParaRPr lang="ru-RU" sz="2000" b="1" i="0" u="none" strike="noStrike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/>
                        </a:rPr>
                        <a:t>97 050</a:t>
                      </a:r>
                      <a:endParaRPr lang="ru-RU" sz="2400" b="1" i="0" u="none" strike="noStrike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/>
                        </a:rPr>
                        <a:t>Дополнительные 3 -лота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/>
                        </a:rPr>
                        <a:t> для НПО</a:t>
                      </a:r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/>
                        </a:rPr>
                        <a:t> по проекту ГФ. Бюджет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/>
                        </a:rPr>
                        <a:t> 1 НПО – 32350 долларов США</a:t>
                      </a:r>
                      <a:endParaRPr lang="ru-RU" sz="2000" b="1" i="0" u="none" strike="noStrike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endParaRPr lang="ru-RU" sz="2000" b="1" i="0" u="none" strike="noStrike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endParaRPr lang="ru-RU" sz="2000" b="0" i="0" u="none" strike="noStrike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endParaRPr lang="ru-RU" sz="2000" b="0" i="0" u="none" strike="noStrike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endParaRPr lang="ru-RU" sz="2000" b="0" i="0" u="none" strike="noStrike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endParaRPr lang="ru-RU" sz="2000" b="0" i="0" u="none" strike="noStrike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endParaRPr lang="ru-RU" sz="2000" b="0" i="0" u="none" strike="noStrike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endParaRPr lang="ru-RU" sz="2000" b="0" i="0" u="none" strike="noStrike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endParaRPr lang="ru-RU" sz="2000" b="0" i="0" u="none" strike="noStrike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endParaRPr lang="ru-RU" sz="2000" b="0" i="0" u="none" strike="noStrike" dirty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 anchor="b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866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" y="121921"/>
            <a:ext cx="11948160" cy="716279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800" b="1" i="1" dirty="0">
                <a:solidFill>
                  <a:srgbClr val="FFFF00"/>
                </a:solidFill>
              </a:rPr>
              <a:t>4. Расширение и улучшение системы активного </a:t>
            </a:r>
            <a:r>
              <a:rPr lang="ru-RU" sz="2800" b="1" i="1" dirty="0" err="1">
                <a:solidFill>
                  <a:srgbClr val="FFFF00"/>
                </a:solidFill>
              </a:rPr>
              <a:t>фармаконадзора</a:t>
            </a:r>
            <a:r>
              <a:rPr lang="ru-RU" sz="2800" b="1" i="1" dirty="0">
                <a:solidFill>
                  <a:srgbClr val="FFFF00"/>
                </a:solidFill>
              </a:rPr>
              <a:t> при ИРЛ</a:t>
            </a:r>
            <a:br>
              <a:rPr lang="ru-RU" sz="2800" b="1" i="1" dirty="0">
                <a:solidFill>
                  <a:srgbClr val="FFFF00"/>
                </a:solidFill>
              </a:rPr>
            </a:br>
            <a:endParaRPr lang="ru-RU" sz="2800" b="1" dirty="0">
              <a:solidFill>
                <a:srgbClr val="FFFF00"/>
              </a:solidFill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4213132"/>
              </p:ext>
            </p:extLst>
          </p:nvPr>
        </p:nvGraphicFramePr>
        <p:xfrm>
          <a:off x="182880" y="1032723"/>
          <a:ext cx="11871960" cy="33856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48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97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22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05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Новые мероприятия</a:t>
                      </a:r>
                      <a:endParaRPr lang="ru-RU" sz="1600" b="1" i="0" u="none" strike="noStrike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Обоснование</a:t>
                      </a: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Бюджет в</a:t>
                      </a:r>
                      <a:r>
                        <a:rPr lang="en-US" sz="16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 $</a:t>
                      </a:r>
                      <a:r>
                        <a:rPr lang="ru-RU" sz="16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ru-RU" sz="1600" b="1" i="0" u="none" strike="noStrike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Комментарии</a:t>
                      </a: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97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6.ТОТ по </a:t>
                      </a:r>
                      <a:r>
                        <a:rPr lang="ru-RU" sz="16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фармаконадзору</a:t>
                      </a:r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и </a:t>
                      </a:r>
                      <a:r>
                        <a:rPr lang="ru-RU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МиО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Так как эффективность ИРЛ напрямую зависит от качественной организации и проведения  активного мониторинга безопасности ПТП до начала и на протяжении всего  курса лечения, необходимо</a:t>
                      </a:r>
                      <a:r>
                        <a:rPr lang="ru-RU" sz="16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повышение информированности врачей по</a:t>
                      </a:r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ФН в каждом регионе. 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279" marR="6279" marT="6279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136 782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279" marR="6279" marT="6279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ru-RU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всего</a:t>
                      </a:r>
                      <a:r>
                        <a:rPr lang="ru-RU" sz="16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тренингов – 17  на региональном уровне с привлечением международных тренеров</a:t>
                      </a:r>
                    </a:p>
                    <a:p>
                      <a:pPr algn="l" fontAlgn="b"/>
                      <a:r>
                        <a:rPr lang="ru-RU" sz="16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(рекомендации миссии ВОЗ)</a:t>
                      </a:r>
                    </a:p>
                    <a:p>
                      <a:pPr algn="l" fontAlgn="b"/>
                      <a:endParaRPr lang="ru-RU" sz="1600" b="1" u="none" strike="noStrike" baseline="0" dirty="0" smtClean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ru-RU" sz="1600" b="1" u="none" strike="noStrike" baseline="0" dirty="0" smtClean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279" marR="6279" marT="6279" marB="0" anchor="b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222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6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 Закуп </a:t>
                      </a:r>
                      <a:r>
                        <a:rPr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ЭКГ аппаратов 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 целью предупреждения </a:t>
                      </a:r>
                      <a:r>
                        <a:rPr lang="ru-RU" sz="1600" b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кардиотоксичного</a:t>
                      </a:r>
                      <a:r>
                        <a:rPr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эффекта новых препаратов и  обеспечения надлежащего мониторинга показателя интервала QT у пациентов, находящихся на лечении ИРЛ, КРЛ, необходимы 12 канальные ЭКГ аппараты на всех уровнях лечения.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30 </a:t>
                      </a:r>
                      <a:r>
                        <a:rPr lang="ru-RU" sz="16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976    </a:t>
                      </a:r>
                      <a:endParaRPr lang="ru-RU" sz="16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количество аппаратов -11, стоимость 1 аппарата -2816$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75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6205</TotalTime>
  <Words>1761</Words>
  <Application>Microsoft Office PowerPoint</Application>
  <PresentationFormat>Широкоэкранный</PresentationFormat>
  <Paragraphs>272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24" baseType="lpstr">
      <vt:lpstr>Arial</vt:lpstr>
      <vt:lpstr>Arial Narrow</vt:lpstr>
      <vt:lpstr>Calibri</vt:lpstr>
      <vt:lpstr>Calibri Light</vt:lpstr>
      <vt:lpstr>Impact</vt:lpstr>
      <vt:lpstr>Times New Roman</vt:lpstr>
      <vt:lpstr>Times New Roman CE</vt:lpstr>
      <vt:lpstr>Office Theme</vt:lpstr>
      <vt:lpstr>1_Office Theme</vt:lpstr>
      <vt:lpstr>     СКК. Астана, 9 ноября 2018 года </vt:lpstr>
      <vt:lpstr>Финансовые показатели деятельности проекта гранта ГФ по ТБ в РК за период реализации с 01.01.2017-30.09.2018 г. (в долларах США)</vt:lpstr>
      <vt:lpstr>Финансирование проекта гранта ГФ по ТБ по задачам и экономия 2018 г. с прогнозом 2019 г. (в долларах США )</vt:lpstr>
      <vt:lpstr>Презентация PowerPoint</vt:lpstr>
      <vt:lpstr>Презентация PowerPoint</vt:lpstr>
      <vt:lpstr> Запрос на согласование  финансирования новых актуальных мероприятий из средств экономии бюджета 2018 г. + прогноз экономии 2019 г.: 1. Расширение генно-молекулярной диагностики ТБ</vt:lpstr>
      <vt:lpstr>2. Усиление и обновление мер инфекционного контроля </vt:lpstr>
      <vt:lpstr>  3. Расширение и развитие потенциала НПО для работы с уязвимыми группами по ТБ </vt:lpstr>
      <vt:lpstr>4. Расширение и улучшение системы активного фармаконадзора при ИРЛ </vt:lpstr>
      <vt:lpstr>5. Совершенствование программ МиО по ТБ, М/ШЛУ ТБ при реформировании НТП </vt:lpstr>
      <vt:lpstr> 6. Развитие дистанционных технологий при проведении консультаций и тренингов 7. Административные расходы ГРП ГФ</vt:lpstr>
      <vt:lpstr> 8. Операционные исследования по профилактике ТБ среди ЛЖВ</vt:lpstr>
      <vt:lpstr>Запрос на расширение регионов для социальной поддержки пациентов   по проекту ГФ при внедрении амбулаторного лечения П/МЛУ ТБ (с 4-х до 8 регионов без дополнительного финансирования)</vt:lpstr>
      <vt:lpstr>Запрос на дополнительный закуп противотуберкулезных препаратов для новых режимов лечения из средств экономии по этой же задаче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&lt;country&gt;: &lt;title of presentation&gt;</dc:title>
  <dc:creator>Project HOPE</dc:creator>
  <cp:lastModifiedBy>Пользователь Windows</cp:lastModifiedBy>
  <cp:revision>613</cp:revision>
  <cp:lastPrinted>2018-03-20T05:38:43Z</cp:lastPrinted>
  <dcterms:created xsi:type="dcterms:W3CDTF">2016-07-14T06:58:14Z</dcterms:created>
  <dcterms:modified xsi:type="dcterms:W3CDTF">2018-11-02T11:21:12Z</dcterms:modified>
</cp:coreProperties>
</file>