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9" r:id="rId2"/>
    <p:sldId id="330" r:id="rId3"/>
    <p:sldId id="331" r:id="rId4"/>
    <p:sldId id="332" r:id="rId5"/>
    <p:sldId id="307" r:id="rId6"/>
    <p:sldId id="333" r:id="rId7"/>
    <p:sldId id="334" r:id="rId8"/>
    <p:sldId id="336" r:id="rId9"/>
    <p:sldId id="337" r:id="rId10"/>
    <p:sldId id="338" r:id="rId11"/>
    <p:sldId id="32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971D"/>
    <a:srgbClr val="E57C23"/>
    <a:srgbClr val="3C3D3B"/>
    <a:srgbClr val="DFC0D6"/>
    <a:srgbClr val="6C134B"/>
    <a:srgbClr val="621B4B"/>
    <a:srgbClr val="550439"/>
    <a:srgbClr val="91697C"/>
    <a:srgbClr val="88243C"/>
    <a:srgbClr val="5E0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85835" autoAdjust="0"/>
  </p:normalViewPr>
  <p:slideViewPr>
    <p:cSldViewPr snapToObjects="1" showGuides="1">
      <p:cViewPr>
        <p:scale>
          <a:sx n="75" d="100"/>
          <a:sy n="75" d="100"/>
        </p:scale>
        <p:origin x="-1800" y="-80"/>
      </p:cViewPr>
      <p:guideLst>
        <p:guide orient="horz" pos="23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FED90-1CE2-3D43-8781-F4786143A0A6}" type="datetimeFigureOut">
              <a:rPr lang="en-US" smtClean="0"/>
              <a:pPr/>
              <a:t>3/30/18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2543A-28D0-254A-819E-BE5CE1C29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030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634BF-7FAE-5A43-8D6B-3E9520787E5F}" type="datetimeFigureOut">
              <a:rPr lang="en-US" smtClean="0"/>
              <a:pPr/>
              <a:t>3/30/18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C046D-1B5D-B747-9C9F-2E31F82438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393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C046D-1B5D-B747-9C9F-2E31F824381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429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8797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33A09-4EDC-CD47-82D4-3ADDC8E755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8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57C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Myriad Pro"/>
                <a:cs typeface="Myriad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0"/>
            <a:ext cx="4800600" cy="990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Myriad Pro"/>
                <a:cs typeface="Myriad Pr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 descr="PIH_logo_wh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381001"/>
            <a:ext cx="2162629" cy="6426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40475"/>
            <a:ext cx="2133600" cy="365125"/>
          </a:xfrm>
        </p:spPr>
        <p:txBody>
          <a:bodyPr/>
          <a:lstStyle/>
          <a:p>
            <a:fld id="{DE5DF03B-84E6-8A45-AE08-F727D0D00D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F8741-B2A6-CC4C-9286-5F67EEF3C0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874713" y="34528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4800600"/>
            <a:ext cx="7812087" cy="1143000"/>
          </a:xfrm>
        </p:spPr>
        <p:txBody>
          <a:bodyPr/>
          <a:lstStyle>
            <a:lvl1pPr algn="l">
              <a:defRPr>
                <a:solidFill>
                  <a:srgbClr val="E57C2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950913" y="5029200"/>
            <a:ext cx="8193087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1600200"/>
            <a:ext cx="8229600" cy="4419600"/>
          </a:xfrm>
        </p:spPr>
        <p:txBody>
          <a:bodyPr/>
          <a:lstStyle>
            <a:lvl5pPr>
              <a:buNone/>
              <a:defRPr/>
            </a:lvl5pPr>
          </a:lstStyle>
          <a:p>
            <a:pPr lvl="0"/>
            <a:r>
              <a:rPr lang="en-US" dirty="0" smtClean="0"/>
              <a:t>Table title</a:t>
            </a:r>
          </a:p>
          <a:p>
            <a:pPr lvl="1"/>
            <a:endParaRPr lang="en-US" dirty="0" smtClean="0"/>
          </a:p>
          <a:p>
            <a:pPr lvl="4"/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40475"/>
            <a:ext cx="2133600" cy="365125"/>
          </a:xfrm>
        </p:spPr>
        <p:txBody>
          <a:bodyPr/>
          <a:lstStyle/>
          <a:p>
            <a:fld id="{DE5DF03B-84E6-8A45-AE08-F727D0D00D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684838"/>
            <a:ext cx="5486400" cy="19843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F8741-B2A6-CC4C-9286-5F67EEF3C0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95400" y="381000"/>
            <a:ext cx="7353300" cy="5181600"/>
          </a:xfrm>
        </p:spPr>
        <p:txBody>
          <a:bodyPr/>
          <a:lstStyle>
            <a:lvl2pPr>
              <a:defRPr baseline="0"/>
            </a:lvl2pPr>
            <a:lvl5pPr>
              <a:buNone/>
              <a:defRPr/>
            </a:lvl5pPr>
          </a:lstStyle>
          <a:p>
            <a:pPr lvl="1"/>
            <a:r>
              <a:rPr lang="en-US" dirty="0" smtClean="0"/>
              <a:t>Insert Photo Here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500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emf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91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8971D"/>
                </a:solidFill>
                <a:latin typeface="Myriad Pro"/>
                <a:cs typeface="Myriad Pro"/>
              </a:defRPr>
            </a:lvl1pPr>
          </a:lstStyle>
          <a:p>
            <a:fld id="{E1BF8741-B2A6-CC4C-9286-5F67EEF3C0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PIH_logo_wht.eps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229350"/>
            <a:ext cx="1859038" cy="552450"/>
          </a:xfrm>
          <a:prstGeom prst="rect">
            <a:avLst/>
          </a:prstGeom>
        </p:spPr>
      </p:pic>
      <p:pic>
        <p:nvPicPr>
          <p:cNvPr id="8" name="Picture 7" descr="PIH_logo_new_orange_hands only-01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42076"/>
            <a:ext cx="800924" cy="8009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F8971D"/>
          </a:solidFill>
          <a:latin typeface="Myriad Pro"/>
          <a:ea typeface="+mj-ea"/>
          <a:cs typeface="Myriad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Myriad Pro"/>
          <a:ea typeface="+mn-ea"/>
          <a:cs typeface="Myriad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Myriad Pro"/>
          <a:ea typeface="+mn-ea"/>
          <a:cs typeface="Myriad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Myriad Pro"/>
          <a:ea typeface="+mn-ea"/>
          <a:cs typeface="Myriad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Myriad Pro"/>
          <a:ea typeface="+mn-ea"/>
          <a:cs typeface="Myriad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Myriad Pro"/>
          <a:ea typeface="+mn-ea"/>
          <a:cs typeface="Myriad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Проект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Многострановая заявка по гранту ГФСТМ </a:t>
            </a:r>
            <a:br>
              <a:rPr lang="ru-RU" sz="3200" dirty="0" smtClean="0"/>
            </a:br>
            <a:r>
              <a:rPr lang="ru-RU" sz="3200" dirty="0" smtClean="0"/>
              <a:t>«Улучшение качества помощи и предотвращения ЛУ-ТБ в странах Восточной Европы и Центральной Азии»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334000"/>
            <a:ext cx="7010400" cy="9906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Партнеры во имя здоровья</a:t>
            </a:r>
          </a:p>
          <a:p>
            <a:pPr algn="ctr"/>
            <a:r>
              <a:rPr lang="en-US" sz="2800" b="1" dirty="0" smtClean="0"/>
              <a:t>Partners In Health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  <p:pic>
        <p:nvPicPr>
          <p:cNvPr id="5" name="Picture 4" descr="PIH_logo_white_for_print_any_siz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822" y="640478"/>
            <a:ext cx="2458467" cy="73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743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Общие направления </a:t>
            </a:r>
            <a:r>
              <a:rPr lang="ru-RU" sz="3200" b="1" dirty="0" err="1" smtClean="0"/>
              <a:t>многостранового</a:t>
            </a:r>
            <a:r>
              <a:rPr lang="ru-RU" sz="3200" b="1" dirty="0" smtClean="0"/>
              <a:t> проекта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Создание Регионального </a:t>
            </a:r>
            <a:r>
              <a:rPr lang="ru-RU" dirty="0" err="1" smtClean="0"/>
              <a:t>странового</a:t>
            </a:r>
            <a:r>
              <a:rPr lang="ru-RU" dirty="0" smtClean="0"/>
              <a:t> координационного механизма для стран региона ВЕЦА (РСКК-ВЕЦА):</a:t>
            </a:r>
          </a:p>
          <a:p>
            <a:pPr lvl="1"/>
            <a:r>
              <a:rPr lang="ru-RU" dirty="0" smtClean="0"/>
              <a:t>Осуществление стратегического контроля, разработки подходов по улучшению качества диагностики и лечения ЛУ-ТБ в странах региона ВЕЦА;</a:t>
            </a:r>
          </a:p>
          <a:p>
            <a:pPr lvl="1"/>
            <a:r>
              <a:rPr lang="ru-RU" dirty="0" smtClean="0"/>
              <a:t>В состав РСКК-ВЕЦА будет входить по одному представителю от СКК каждой страны региона ВЕЦА;</a:t>
            </a:r>
          </a:p>
          <a:p>
            <a:r>
              <a:rPr lang="ru-RU" dirty="0" smtClean="0"/>
              <a:t>Распространение лучшего опыта по менеджменту ЛУ-ТБ, имеющегося в странах:</a:t>
            </a:r>
          </a:p>
          <a:p>
            <a:pPr lvl="1"/>
            <a:r>
              <a:rPr lang="ru-RU" dirty="0" smtClean="0"/>
              <a:t>Опыт Казахстана по применению новых ПТП для лечения ЛУ-ТБ и лечению пациентов на амбулаторном этапе (Видео-контролируемая терапия, пациент-ориентированный подход).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F03B-84E6-8A45-AE08-F727D0D00D6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88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3050" y="1524000"/>
            <a:ext cx="6705600" cy="1143000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/>
              <a:t>Спасибо за внимание!</a:t>
            </a:r>
            <a:endParaRPr lang="ru-RU" sz="4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F03B-84E6-8A45-AE08-F727D0D00D68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6150" y="3314700"/>
            <a:ext cx="2286000" cy="2286000"/>
          </a:xfrm>
          <a:prstGeom prst="rect">
            <a:avLst/>
          </a:prstGeom>
        </p:spPr>
      </p:pic>
      <p:pic>
        <p:nvPicPr>
          <p:cNvPr id="6" name="Shape 279"/>
          <p:cNvPicPr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7467600" y="6019800"/>
            <a:ext cx="914400" cy="64621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5129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Партнеры во имя здоровья/</a:t>
            </a:r>
            <a:r>
              <a:rPr lang="en-US" sz="3200" b="1" dirty="0" smtClean="0"/>
              <a:t>Partners In Health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Создана в 1980х годах в Бостоне, США;</a:t>
            </a:r>
          </a:p>
          <a:p>
            <a:r>
              <a:rPr lang="ru-RU" dirty="0" smtClean="0"/>
              <a:t>Аффилированная организация с Медицинской школой Гарвардского Университета, Бостон, США;</a:t>
            </a:r>
          </a:p>
          <a:p>
            <a:r>
              <a:rPr lang="ru-RU" dirty="0" smtClean="0"/>
              <a:t>Основное направление деятельности: улучшение доступа и качества оказания медицинской помощи по вопросам ТБ, ЛУ-ТБ, ВИЧ/СПИД и других заболеваний;</a:t>
            </a:r>
          </a:p>
          <a:p>
            <a:r>
              <a:rPr lang="ru-RU" dirty="0" smtClean="0"/>
              <a:t>Большой научно-практический потенциал; </a:t>
            </a:r>
          </a:p>
          <a:p>
            <a:r>
              <a:rPr lang="ru-RU" dirty="0" smtClean="0"/>
              <a:t>Участие в создании основных последних руководств и практических документов ВОЗ по лекарственно-устойчивому туберкулезу;</a:t>
            </a:r>
          </a:p>
          <a:p>
            <a:r>
              <a:rPr lang="ru-RU" dirty="0" smtClean="0"/>
              <a:t>Многолетнее сотрудничество с МЗ РК и ННЦФ МЗ РК по вопросам ЛУ-ТБ.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F03B-84E6-8A45-AE08-F727D0D00D6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53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85177"/>
            <a:ext cx="82295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00000"/>
              </a:buClr>
              <a:buSzPct val="25000"/>
              <a:buFont typeface="Calibri"/>
              <a:buNone/>
            </a:pPr>
            <a:r>
              <a:rPr lang="ru-RU" sz="4000" b="1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Большая </a:t>
            </a:r>
            <a:r>
              <a:rPr lang="ru-RU" sz="4000" b="1" i="0" u="none" strike="noStrike" cap="none" dirty="0" err="1" smtClean="0">
                <a:latin typeface="Calibri"/>
                <a:ea typeface="Calibri"/>
                <a:cs typeface="Calibri"/>
                <a:sym typeface="Calibri"/>
              </a:rPr>
              <a:t>многострановая</a:t>
            </a:r>
            <a:r>
              <a:rPr lang="ru-RU" sz="4000" b="1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 когорта</a:t>
            </a:r>
            <a:endParaRPr lang="en-US" sz="4000" b="1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" y="1600200"/>
            <a:ext cx="2956034" cy="4876799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Программное применение новых ПТП в существующих схемах лечения М/ШЛУ-ТБ в соответствии с рекомендациями ВОЗ;</a:t>
            </a:r>
          </a:p>
          <a:p>
            <a:r>
              <a:rPr lang="ru-RU" dirty="0"/>
              <a:t>Многострановая когорта больных </a:t>
            </a:r>
            <a:r>
              <a:rPr lang="ru-RU" dirty="0" smtClean="0"/>
              <a:t>2650 </a:t>
            </a:r>
            <a:r>
              <a:rPr lang="ru-RU" dirty="0"/>
              <a:t>человек в </a:t>
            </a:r>
            <a:r>
              <a:rPr lang="ru-RU" dirty="0" smtClean="0"/>
              <a:t>17 </a:t>
            </a:r>
            <a:r>
              <a:rPr lang="ru-RU" dirty="0"/>
              <a:t>странах мира;</a:t>
            </a:r>
          </a:p>
          <a:p>
            <a:r>
              <a:rPr lang="ru-RU" dirty="0"/>
              <a:t>Проведение тщательного </a:t>
            </a:r>
            <a:r>
              <a:rPr lang="ru-RU" dirty="0" err="1"/>
              <a:t>фармаконадзора</a:t>
            </a:r>
            <a:r>
              <a:rPr lang="ru-RU" dirty="0"/>
              <a:t> на протяжении всего курса терапии в соответствии с политикой ВОЗ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Безвозмездная поставка новых ПТП на полный курс лечения:</a:t>
            </a:r>
          </a:p>
          <a:p>
            <a:pPr lvl="1"/>
            <a:r>
              <a:rPr lang="ru-RU" dirty="0" err="1" smtClean="0"/>
              <a:t>Бедаквилин</a:t>
            </a:r>
            <a:endParaRPr lang="ru-RU" dirty="0" smtClean="0"/>
          </a:p>
          <a:p>
            <a:pPr lvl="1"/>
            <a:r>
              <a:rPr lang="ru-RU" dirty="0" err="1" smtClean="0"/>
              <a:t>Деламанид</a:t>
            </a:r>
            <a:endParaRPr lang="ru-RU" dirty="0" smtClean="0"/>
          </a:p>
          <a:p>
            <a:pPr lvl="1"/>
            <a:r>
              <a:rPr lang="ru-RU" dirty="0" err="1" smtClean="0"/>
              <a:t>Линезолид</a:t>
            </a:r>
            <a:endParaRPr lang="ru-RU" dirty="0"/>
          </a:p>
          <a:p>
            <a:pPr lvl="1"/>
            <a:r>
              <a:rPr lang="ru-RU" dirty="0" err="1" smtClean="0"/>
              <a:t>Клофазимин</a:t>
            </a:r>
            <a:endParaRPr lang="ru-RU" dirty="0" smtClean="0"/>
          </a:p>
          <a:p>
            <a:pPr lvl="1"/>
            <a:r>
              <a:rPr lang="ru-RU" dirty="0" err="1" smtClean="0"/>
              <a:t>Имипенем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6034" y="1345251"/>
            <a:ext cx="5943600" cy="50165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956034" y="3276600"/>
            <a:ext cx="5943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71800" y="3505200"/>
            <a:ext cx="5943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915400" y="3276600"/>
            <a:ext cx="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971800" y="3268133"/>
            <a:ext cx="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941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800000"/>
                </a:solidFill>
              </a:rPr>
              <a:t>Места лечения пациентов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Content Placeholder 7" descr="r_m_4b38c237ba229e1f6f34d6f7fce1860c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6" b="6186"/>
          <a:stretch>
            <a:fillRect/>
          </a:stretch>
        </p:blipFill>
        <p:spPr>
          <a:xfrm>
            <a:off x="0" y="1371600"/>
            <a:ext cx="9006085" cy="4953000"/>
          </a:xfrm>
          <a:prstGeom prst="rect">
            <a:avLst/>
          </a:prstGeom>
        </p:spPr>
      </p:pic>
      <p:cxnSp>
        <p:nvCxnSpPr>
          <p:cNvPr id="6" name="Straight Arrow Connector 11"/>
          <p:cNvCxnSpPr/>
          <p:nvPr/>
        </p:nvCxnSpPr>
        <p:spPr>
          <a:xfrm flipH="1">
            <a:off x="4838700" y="1889760"/>
            <a:ext cx="1066800" cy="685800"/>
          </a:xfrm>
          <a:prstGeom prst="straightConnector1">
            <a:avLst/>
          </a:prstGeom>
          <a:ln w="889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12"/>
          <p:cNvCxnSpPr/>
          <p:nvPr/>
        </p:nvCxnSpPr>
        <p:spPr>
          <a:xfrm flipH="1">
            <a:off x="5257800" y="2362200"/>
            <a:ext cx="1981200" cy="685800"/>
          </a:xfrm>
          <a:prstGeom prst="straightConnector1">
            <a:avLst/>
          </a:prstGeom>
          <a:ln w="889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13"/>
          <p:cNvCxnSpPr/>
          <p:nvPr/>
        </p:nvCxnSpPr>
        <p:spPr>
          <a:xfrm flipH="1">
            <a:off x="6553200" y="4953000"/>
            <a:ext cx="1066800" cy="228600"/>
          </a:xfrm>
          <a:prstGeom prst="straightConnector1">
            <a:avLst/>
          </a:prstGeom>
          <a:ln w="889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14"/>
          <p:cNvCxnSpPr/>
          <p:nvPr/>
        </p:nvCxnSpPr>
        <p:spPr>
          <a:xfrm flipH="1" flipV="1">
            <a:off x="6477000" y="5257800"/>
            <a:ext cx="1066800" cy="685800"/>
          </a:xfrm>
          <a:prstGeom prst="straightConnector1">
            <a:avLst/>
          </a:prstGeom>
          <a:ln w="889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16"/>
          <p:cNvCxnSpPr/>
          <p:nvPr/>
        </p:nvCxnSpPr>
        <p:spPr>
          <a:xfrm flipV="1">
            <a:off x="3581400" y="4671219"/>
            <a:ext cx="2514600" cy="1219200"/>
          </a:xfrm>
          <a:prstGeom prst="straightConnector1">
            <a:avLst/>
          </a:prstGeom>
          <a:ln w="889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5"/>
          <p:cNvCxnSpPr/>
          <p:nvPr/>
        </p:nvCxnSpPr>
        <p:spPr>
          <a:xfrm flipV="1">
            <a:off x="3771900" y="5185331"/>
            <a:ext cx="2133600" cy="609600"/>
          </a:xfrm>
          <a:prstGeom prst="straightConnector1">
            <a:avLst/>
          </a:prstGeom>
          <a:ln w="889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00676" y="1257587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/>
              <a:t>Акмолинская</a:t>
            </a:r>
            <a:r>
              <a:rPr lang="ru-RU" sz="2400" b="1" dirty="0" smtClean="0"/>
              <a:t> область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162800" y="2057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Астана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391400" y="4643735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ННЦФ МЗ РК</a:t>
            </a:r>
            <a:endParaRPr lang="en-US" sz="24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162800" y="5943600"/>
            <a:ext cx="14361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Алматы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36498" y="5779699"/>
            <a:ext cx="397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/>
              <a:t>Алматинская</a:t>
            </a:r>
            <a:r>
              <a:rPr lang="ru-RU" sz="2400" b="1" dirty="0" smtClean="0"/>
              <a:t> область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15702" y="4959044"/>
            <a:ext cx="2095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</a:rPr>
              <a:t>Жамбылская</a:t>
            </a:r>
            <a:r>
              <a:rPr lang="ru-RU" sz="2400" b="1" dirty="0" smtClean="0">
                <a:solidFill>
                  <a:srgbClr val="FF0000"/>
                </a:solidFill>
              </a:rPr>
              <a:t> область, ЮКО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20"/>
          <p:cNvCxnSpPr/>
          <p:nvPr/>
        </p:nvCxnSpPr>
        <p:spPr>
          <a:xfrm>
            <a:off x="1286933" y="2261255"/>
            <a:ext cx="3970867" cy="1201083"/>
          </a:xfrm>
          <a:prstGeom prst="straightConnector1">
            <a:avLst/>
          </a:prstGeom>
          <a:ln w="88900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0"/>
          <p:cNvCxnSpPr/>
          <p:nvPr/>
        </p:nvCxnSpPr>
        <p:spPr>
          <a:xfrm>
            <a:off x="1286933" y="2228126"/>
            <a:ext cx="130387" cy="1635055"/>
          </a:xfrm>
          <a:prstGeom prst="straightConnector1">
            <a:avLst/>
          </a:prstGeom>
          <a:ln w="88900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0"/>
          <p:cNvCxnSpPr/>
          <p:nvPr/>
        </p:nvCxnSpPr>
        <p:spPr>
          <a:xfrm>
            <a:off x="1262803" y="2297480"/>
            <a:ext cx="2733464" cy="217120"/>
          </a:xfrm>
          <a:prstGeom prst="straightConnector1">
            <a:avLst/>
          </a:prstGeom>
          <a:ln w="88900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8"/>
          <p:cNvCxnSpPr/>
          <p:nvPr/>
        </p:nvCxnSpPr>
        <p:spPr>
          <a:xfrm>
            <a:off x="2311202" y="5474732"/>
            <a:ext cx="2527498" cy="187349"/>
          </a:xfrm>
          <a:prstGeom prst="straightConnector1">
            <a:avLst/>
          </a:prstGeom>
          <a:ln w="88900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639233" y="1264082"/>
            <a:ext cx="27742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solidFill>
                  <a:srgbClr val="FF0000"/>
                </a:solidFill>
              </a:rPr>
              <a:t>Атырауская</a:t>
            </a:r>
            <a:r>
              <a:rPr lang="ru-RU" sz="2000" b="1" dirty="0">
                <a:solidFill>
                  <a:srgbClr val="FF0000"/>
                </a:solidFill>
              </a:rPr>
              <a:t>,</a:t>
            </a:r>
            <a:r>
              <a:rPr lang="ru-RU" sz="2000" b="1" dirty="0" smtClean="0">
                <a:solidFill>
                  <a:srgbClr val="FF0000"/>
                </a:solidFill>
              </a:rPr>
              <a:t> Карагандинская, </a:t>
            </a:r>
            <a:r>
              <a:rPr lang="ru-RU" sz="2000" b="1" dirty="0" err="1" smtClean="0">
                <a:solidFill>
                  <a:srgbClr val="FF0000"/>
                </a:solidFill>
              </a:rPr>
              <a:t>Костанайская</a:t>
            </a:r>
            <a:r>
              <a:rPr lang="ru-RU" sz="2000" b="1" dirty="0" smtClean="0">
                <a:solidFill>
                  <a:srgbClr val="FF0000"/>
                </a:solidFill>
              </a:rPr>
              <a:t> области</a:t>
            </a:r>
            <a:endParaRPr lang="ru-RU" sz="2000" dirty="0"/>
          </a:p>
        </p:txBody>
      </p:sp>
      <p:cxnSp>
        <p:nvCxnSpPr>
          <p:cNvPr id="25" name="Straight Arrow Connector 28"/>
          <p:cNvCxnSpPr/>
          <p:nvPr/>
        </p:nvCxnSpPr>
        <p:spPr>
          <a:xfrm flipV="1">
            <a:off x="2311202" y="5257800"/>
            <a:ext cx="2946598" cy="216932"/>
          </a:xfrm>
          <a:prstGeom prst="straightConnector1">
            <a:avLst/>
          </a:prstGeom>
          <a:ln w="88900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1084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Проект </a:t>
            </a:r>
            <a:r>
              <a:rPr lang="en-US" sz="3200" b="1" dirty="0" err="1" smtClean="0"/>
              <a:t>endTB</a:t>
            </a:r>
            <a:r>
              <a:rPr lang="en-US" sz="3200" b="1" dirty="0" smtClean="0"/>
              <a:t> </a:t>
            </a:r>
            <a:r>
              <a:rPr lang="ru-RU" sz="3200" b="1" dirty="0" smtClean="0"/>
              <a:t>в Казахстане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Расширение доступа к новым ПТП для лечения не менее 600 пациентов М/ШЛУ-ТБ 2015-2019 в 9 регионах Казахстана;</a:t>
            </a:r>
          </a:p>
          <a:p>
            <a:pPr lvl="1"/>
            <a:r>
              <a:rPr lang="ru-RU" dirty="0" smtClean="0"/>
              <a:t>Меморандум о сотрудничестве с МЗ РК;</a:t>
            </a:r>
          </a:p>
          <a:p>
            <a:pPr lvl="1"/>
            <a:r>
              <a:rPr lang="ru-RU" dirty="0" smtClean="0"/>
              <a:t>Совместная реализация с ННЦФ МЗ РК</a:t>
            </a:r>
          </a:p>
          <a:p>
            <a:pPr lvl="1"/>
            <a:r>
              <a:rPr lang="ru-RU" dirty="0" smtClean="0"/>
              <a:t>На 20 марта 2018 года </a:t>
            </a:r>
            <a:r>
              <a:rPr lang="mr-IN" dirty="0" smtClean="0"/>
              <a:t>–</a:t>
            </a:r>
            <a:r>
              <a:rPr lang="ru-RU" dirty="0" smtClean="0"/>
              <a:t> 465 пациентов в 9 регионах Казахстана;</a:t>
            </a:r>
            <a:endParaRPr lang="en-US" dirty="0" smtClean="0"/>
          </a:p>
          <a:p>
            <a:pPr lvl="1"/>
            <a:r>
              <a:rPr lang="ru-RU" dirty="0" smtClean="0"/>
              <a:t>Характеристика пациентов: ШЛУ-ТБ более 50%, полости распада более 75%, ранее леченые ПВР более 80%;</a:t>
            </a:r>
          </a:p>
          <a:p>
            <a:pPr lvl="1"/>
            <a:r>
              <a:rPr lang="ru-RU" dirty="0" smtClean="0"/>
              <a:t>Предварительные данные по конверсии по посеву к 6 месяцу лечения 82%;</a:t>
            </a:r>
          </a:p>
          <a:p>
            <a:pPr lvl="1"/>
            <a:r>
              <a:rPr lang="ru-RU" dirty="0" smtClean="0"/>
              <a:t>Бюджет проекта </a:t>
            </a:r>
            <a:r>
              <a:rPr lang="en-US" dirty="0" smtClean="0"/>
              <a:t>$</a:t>
            </a:r>
            <a:r>
              <a:rPr lang="en-US" dirty="0"/>
              <a:t>6,641,540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 lvl="1"/>
            <a:endParaRPr lang="ru-RU" dirty="0" smtClean="0"/>
          </a:p>
          <a:p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F03B-84E6-8A45-AE08-F727D0D00D68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Shape 279"/>
          <p:cNvPicPr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467600" y="6019800"/>
            <a:ext cx="914400" cy="64621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3360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Проект нового </a:t>
            </a:r>
            <a:r>
              <a:rPr lang="ru-RU" sz="3600" b="1" dirty="0" err="1" smtClean="0"/>
              <a:t>многостранового</a:t>
            </a:r>
            <a:r>
              <a:rPr lang="ru-RU" sz="3600" b="1" dirty="0" smtClean="0"/>
              <a:t> гранта ГФ по компоненту «ТБ»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#GF-MC-2018-06 </a:t>
            </a:r>
            <a:r>
              <a:rPr lang="ru-RU" dirty="0" smtClean="0"/>
              <a:t>«Улучшение качества помощи и предотвращения ЛУ-ТБ в странах Восточной Европы и Центральной Азии»;</a:t>
            </a:r>
          </a:p>
          <a:p>
            <a:r>
              <a:rPr lang="ru-RU" dirty="0" smtClean="0"/>
              <a:t>Предварительные сроки реализации: 2019-2021 годы;</a:t>
            </a:r>
          </a:p>
          <a:p>
            <a:r>
              <a:rPr lang="ru-RU" dirty="0" smtClean="0"/>
              <a:t>Общий бюджет </a:t>
            </a:r>
            <a:r>
              <a:rPr lang="en-US" dirty="0" smtClean="0"/>
              <a:t>$5,000,000;</a:t>
            </a:r>
            <a:endParaRPr lang="ru-RU" dirty="0" smtClean="0"/>
          </a:p>
          <a:p>
            <a:r>
              <a:rPr lang="ru-RU" dirty="0" smtClean="0"/>
              <a:t>Оказание расширенной технической и методологической помощи Национальным программам по борьбе с ТБ странам региона ВЕЦА по направлениям:</a:t>
            </a:r>
          </a:p>
          <a:p>
            <a:pPr lvl="1"/>
            <a:r>
              <a:rPr lang="ru-RU" dirty="0" smtClean="0"/>
              <a:t>Улучшение диагностики ЛУ-ТБ;</a:t>
            </a:r>
          </a:p>
          <a:p>
            <a:pPr lvl="1"/>
            <a:r>
              <a:rPr lang="ru-RU" dirty="0" smtClean="0"/>
              <a:t>Улучшение качества лечения ЛУ-ТБ;</a:t>
            </a:r>
          </a:p>
          <a:p>
            <a:pPr lvl="1"/>
            <a:r>
              <a:rPr lang="ru-RU" dirty="0" smtClean="0"/>
              <a:t>Пациент-ориентированный подход.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F03B-84E6-8A45-AE08-F727D0D00D6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260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Направление 1: Улучшение качества диагностики ЛУ-ТБ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Мероприятия 1.1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-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1.4: </a:t>
            </a:r>
            <a:r>
              <a:rPr lang="ru-RU" dirty="0" smtClean="0">
                <a:solidFill>
                  <a:schemeClr val="tx1"/>
                </a:solidFill>
              </a:rPr>
              <a:t>техническая </a:t>
            </a:r>
            <a:r>
              <a:rPr lang="ru-RU" dirty="0" smtClean="0"/>
              <a:t>помощь странам в расширении доступа к методам быстрой диагностики ЛУ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Xpert XDR </a:t>
            </a:r>
            <a:r>
              <a:rPr lang="en-US" dirty="0" err="1" smtClean="0"/>
              <a:t>Xtent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ru-RU" dirty="0" smtClean="0"/>
              <a:t>ТЛЧ к изониазиду, фторхинолону и инъекционному препарату второго ряда (</a:t>
            </a:r>
            <a:r>
              <a:rPr lang="en-US" dirty="0" smtClean="0"/>
              <a:t>Xpert XDR </a:t>
            </a:r>
            <a:r>
              <a:rPr lang="en-US" dirty="0" err="1" smtClean="0"/>
              <a:t>Xtent</a:t>
            </a:r>
            <a:r>
              <a:rPr lang="en-US" dirty="0" smtClean="0"/>
              <a:t>)</a:t>
            </a:r>
            <a:r>
              <a:rPr lang="ru-RU" dirty="0"/>
              <a:t>;</a:t>
            </a:r>
            <a:r>
              <a:rPr lang="ru-RU" dirty="0" smtClean="0"/>
              <a:t> </a:t>
            </a:r>
          </a:p>
          <a:p>
            <a:pPr lvl="1"/>
            <a:r>
              <a:rPr lang="ru-RU" dirty="0" smtClean="0"/>
              <a:t>Геномное </a:t>
            </a:r>
            <a:r>
              <a:rPr lang="ru-RU" dirty="0" err="1" smtClean="0"/>
              <a:t>секвенирование</a:t>
            </a:r>
            <a:r>
              <a:rPr lang="ru-RU" dirty="0" smtClean="0"/>
              <a:t>;</a:t>
            </a:r>
          </a:p>
          <a:p>
            <a:pPr lvl="1"/>
            <a:r>
              <a:rPr lang="ru-RU" dirty="0" smtClean="0"/>
              <a:t>Внедрение </a:t>
            </a:r>
            <a:r>
              <a:rPr lang="en-US" dirty="0" smtClean="0"/>
              <a:t>GeneXpert Ultra;</a:t>
            </a:r>
            <a:endParaRPr lang="ru-RU" dirty="0" smtClean="0"/>
          </a:p>
          <a:p>
            <a:pPr lvl="1"/>
            <a:r>
              <a:rPr lang="ru-RU" dirty="0" smtClean="0"/>
              <a:t>Помощь в включении в существующие гранты ГФ, расчета потребности;</a:t>
            </a:r>
          </a:p>
          <a:p>
            <a:pPr lvl="1"/>
            <a:r>
              <a:rPr lang="ru-RU" dirty="0" smtClean="0"/>
              <a:t>Помощь в разработке диагностических алгоритмов и протоколов, учебных материалов;</a:t>
            </a:r>
          </a:p>
          <a:p>
            <a:pPr lvl="1"/>
            <a:r>
              <a:rPr lang="ru-RU" dirty="0" smtClean="0"/>
              <a:t>Улучшение обратной связи по вопросам результатов ТЛЧ</a:t>
            </a:r>
            <a:r>
              <a:rPr lang="en-US" dirty="0" smtClean="0"/>
              <a:t>.</a:t>
            </a:r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F03B-84E6-8A45-AE08-F727D0D00D6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489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Направление </a:t>
            </a:r>
            <a:r>
              <a:rPr lang="en-US" sz="3200" b="1" dirty="0" smtClean="0"/>
              <a:t>2</a:t>
            </a:r>
            <a:r>
              <a:rPr lang="ru-RU" sz="3200" b="1" dirty="0" smtClean="0"/>
              <a:t>: </a:t>
            </a:r>
            <a:r>
              <a:rPr lang="ru-RU" sz="3200" b="1" dirty="0"/>
              <a:t>Улучшение качества </a:t>
            </a:r>
            <a:r>
              <a:rPr lang="ru-RU" sz="3200" b="1" dirty="0" smtClean="0"/>
              <a:t>лечения </a:t>
            </a:r>
            <a:r>
              <a:rPr lang="ru-RU" sz="3200" b="1" dirty="0"/>
              <a:t>ЛУ-ТБ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100" b="1" dirty="0" smtClean="0">
                <a:solidFill>
                  <a:srgbClr val="FF0000"/>
                </a:solidFill>
              </a:rPr>
              <a:t>Мероприятия 2.1 </a:t>
            </a:r>
            <a:r>
              <a:rPr lang="mr-IN" sz="2100" b="1" dirty="0" smtClean="0">
                <a:solidFill>
                  <a:srgbClr val="FF0000"/>
                </a:solidFill>
              </a:rPr>
              <a:t>–</a:t>
            </a:r>
            <a:r>
              <a:rPr lang="ru-RU" sz="2100" b="1" dirty="0" smtClean="0">
                <a:solidFill>
                  <a:srgbClr val="FF0000"/>
                </a:solidFill>
              </a:rPr>
              <a:t> 2</a:t>
            </a:r>
            <a:r>
              <a:rPr lang="en-US" sz="2100" b="1" dirty="0" smtClean="0">
                <a:solidFill>
                  <a:srgbClr val="FF0000"/>
                </a:solidFill>
              </a:rPr>
              <a:t>.4:</a:t>
            </a:r>
            <a:r>
              <a:rPr lang="en-US" sz="2100" dirty="0" smtClean="0"/>
              <a:t> </a:t>
            </a:r>
            <a:r>
              <a:rPr lang="ru-RU" sz="2100" dirty="0" smtClean="0"/>
              <a:t>техническая помощь странам</a:t>
            </a:r>
            <a:r>
              <a:rPr lang="en-US" sz="2100" dirty="0" smtClean="0"/>
              <a:t> </a:t>
            </a:r>
            <a:r>
              <a:rPr lang="ru-RU" sz="2100" dirty="0" smtClean="0"/>
              <a:t>по расширению доступа к новым ПТП и наращивания их применения:</a:t>
            </a:r>
          </a:p>
          <a:p>
            <a:pPr lvl="1"/>
            <a:r>
              <a:rPr lang="ru-RU" sz="2100" dirty="0" smtClean="0"/>
              <a:t>Содействие в вопросах регистрации и ввоза новых ПТП;</a:t>
            </a:r>
          </a:p>
          <a:p>
            <a:pPr lvl="1"/>
            <a:r>
              <a:rPr lang="ru-RU" sz="2100" dirty="0" smtClean="0"/>
              <a:t>Укрепление потенциала в области применения новых ПТП для лечения М/ШЛУ-ТБ (обучение медицинских работников, помощь в создании клинических протоколов и алгоритмов, консультации со стороны международных экспертов;</a:t>
            </a:r>
          </a:p>
          <a:p>
            <a:pPr lvl="1"/>
            <a:r>
              <a:rPr lang="ru-RU" sz="2100" dirty="0" smtClean="0"/>
              <a:t>Проведение операционных исследований для внедрения новых краткосрочных режимов лечения МЛУ-ТБ;</a:t>
            </a:r>
          </a:p>
          <a:p>
            <a:pPr lvl="1"/>
            <a:r>
              <a:rPr lang="ru-RU" sz="2100" dirty="0" smtClean="0"/>
              <a:t>Укрепление потенциала по проведению активного мониторинга и управления безопасностью ПТП (</a:t>
            </a:r>
            <a:r>
              <a:rPr lang="en-US" sz="2100" dirty="0" smtClean="0"/>
              <a:t>aDSM)/</a:t>
            </a:r>
            <a:r>
              <a:rPr lang="ru-RU" sz="2100" dirty="0" err="1" smtClean="0"/>
              <a:t>фармаконадзор</a:t>
            </a:r>
            <a:r>
              <a:rPr lang="ru-RU" sz="2100" dirty="0" smtClean="0"/>
              <a:t>.</a:t>
            </a:r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F03B-84E6-8A45-AE08-F727D0D00D6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395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Направление </a:t>
            </a:r>
            <a:r>
              <a:rPr lang="ru-RU" sz="3200" b="1" dirty="0" smtClean="0"/>
              <a:t>3: </a:t>
            </a:r>
            <a:br>
              <a:rPr lang="ru-RU" sz="3200" b="1" dirty="0" smtClean="0"/>
            </a:br>
            <a:r>
              <a:rPr lang="ru-RU" sz="3200" b="1" dirty="0" smtClean="0"/>
              <a:t>Пациент-ориентированный подход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Мероприятия 3.1 </a:t>
            </a:r>
            <a:r>
              <a:rPr lang="mr-IN" b="1" dirty="0" smtClean="0">
                <a:solidFill>
                  <a:srgbClr val="FF0000"/>
                </a:solidFill>
              </a:rPr>
              <a:t>–</a:t>
            </a:r>
            <a:r>
              <a:rPr lang="ru-RU" b="1" dirty="0" smtClean="0">
                <a:solidFill>
                  <a:srgbClr val="FF0000"/>
                </a:solidFill>
              </a:rPr>
              <a:t> 3.3: </a:t>
            </a:r>
            <a:r>
              <a:rPr lang="ru-RU" dirty="0" smtClean="0"/>
              <a:t>техническая помощь странам по улучшению мероприятий по вопросам укрепления пациент-ориентированного подхода:</a:t>
            </a:r>
          </a:p>
          <a:p>
            <a:pPr lvl="1"/>
            <a:r>
              <a:rPr lang="ru-RU" dirty="0" smtClean="0"/>
              <a:t>Расширение применения цифровых технологий, направленных на повышение приверженности к лечению больных ТБ и ЛУ-ТБ;</a:t>
            </a:r>
          </a:p>
          <a:p>
            <a:pPr lvl="1"/>
            <a:r>
              <a:rPr lang="ru-RU" dirty="0" smtClean="0"/>
              <a:t>Помощь в внедрении пациент-ориентированных моделей лечения с особым вниманием на пациентов из уязвимых групп населения;</a:t>
            </a:r>
          </a:p>
          <a:p>
            <a:pPr lvl="1"/>
            <a:r>
              <a:rPr lang="ru-RU" dirty="0" err="1" smtClean="0"/>
              <a:t>Адвокация</a:t>
            </a:r>
            <a:r>
              <a:rPr lang="ru-RU" dirty="0" smtClean="0"/>
              <a:t> и социальная мобилизация для улучшения качества диагностики и лечения ЛУ-ТБ. </a:t>
            </a:r>
          </a:p>
          <a:p>
            <a:pPr marL="457200" lvl="1" indent="0">
              <a:buNone/>
            </a:pPr>
            <a:r>
              <a:rPr lang="ru-RU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F03B-84E6-8A45-AE08-F727D0D00D6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105937"/>
      </p:ext>
    </p:extLst>
  </p:cSld>
  <p:clrMapOvr>
    <a:masterClrMapping/>
  </p:clrMapOvr>
</p:sld>
</file>

<file path=ppt/theme/theme1.xml><?xml version="1.0" encoding="utf-8"?>
<a:theme xmlns:a="http://schemas.openxmlformats.org/drawingml/2006/main" name="Drug_drug_Interaction_TB_ART_R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Drug_drug_Interaction_TB_ART_Rus.potx</Template>
  <TotalTime>5477</TotalTime>
  <Words>730</Words>
  <Application>Microsoft Macintosh PowerPoint</Application>
  <PresentationFormat>On-screen Show (4:3)</PresentationFormat>
  <Paragraphs>83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Drug_drug_Interaction_TB_ART_Rus</vt:lpstr>
      <vt:lpstr>Проект  Многострановая заявка по гранту ГФСТМ  «Улучшение качества помощи и предотвращения ЛУ-ТБ в странах Восточной Европы и Центральной Азии»</vt:lpstr>
      <vt:lpstr>Партнеры во имя здоровья/Partners In Health</vt:lpstr>
      <vt:lpstr>Большая многострановая когорта</vt:lpstr>
      <vt:lpstr>Места лечения пациентов</vt:lpstr>
      <vt:lpstr>Проект endTB в Казахстане</vt:lpstr>
      <vt:lpstr>Проект нового многостранового гранта ГФ по компоненту «ТБ»</vt:lpstr>
      <vt:lpstr>Направление 1: Улучшение качества диагностики ЛУ-ТБ</vt:lpstr>
      <vt:lpstr>Направление 2: Улучшение качества лечения ЛУ-ТБ</vt:lpstr>
      <vt:lpstr>Направление 3:  Пациент-ориентированный подход</vt:lpstr>
      <vt:lpstr>Общие направления многостранового проекта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mcnavich</dc:creator>
  <cp:lastModifiedBy>Askar Yedilbayev</cp:lastModifiedBy>
  <cp:revision>396</cp:revision>
  <dcterms:created xsi:type="dcterms:W3CDTF">2013-02-26T01:44:58Z</dcterms:created>
  <dcterms:modified xsi:type="dcterms:W3CDTF">2018-03-30T14:22:06Z</dcterms:modified>
</cp:coreProperties>
</file>