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  <p:sldId id="313" r:id="rId3"/>
    <p:sldId id="257" r:id="rId4"/>
    <p:sldId id="308" r:id="rId5"/>
    <p:sldId id="297" r:id="rId6"/>
    <p:sldId id="298" r:id="rId7"/>
    <p:sldId id="290" r:id="rId8"/>
    <p:sldId id="307" r:id="rId9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2746" autoAdjust="0"/>
  </p:normalViewPr>
  <p:slideViewPr>
    <p:cSldViewPr snapToGrid="0">
      <p:cViewPr varScale="1">
        <p:scale>
          <a:sx n="59" d="100"/>
          <a:sy n="59" d="100"/>
        </p:scale>
        <p:origin x="11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41F96-9617-4F49-AE5C-830AD707CAA9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48AD-4DC6-40D8-A104-6DD2E05D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616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41F96-9617-4F49-AE5C-830AD707CAA9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48AD-4DC6-40D8-A104-6DD2E05D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101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41F96-9617-4F49-AE5C-830AD707CAA9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48AD-4DC6-40D8-A104-6DD2E05D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855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41F96-9617-4F49-AE5C-830AD707CAA9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48AD-4DC6-40D8-A104-6DD2E05D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065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41F96-9617-4F49-AE5C-830AD707CAA9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48AD-4DC6-40D8-A104-6DD2E05D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6307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41F96-9617-4F49-AE5C-830AD707CAA9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48AD-4DC6-40D8-A104-6DD2E05D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553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41F96-9617-4F49-AE5C-830AD707CAA9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48AD-4DC6-40D8-A104-6DD2E05D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559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41F96-9617-4F49-AE5C-830AD707CAA9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48AD-4DC6-40D8-A104-6DD2E05D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250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41F96-9617-4F49-AE5C-830AD707CAA9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48AD-4DC6-40D8-A104-6DD2E05D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598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41F96-9617-4F49-AE5C-830AD707CAA9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48AD-4DC6-40D8-A104-6DD2E05D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2062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41F96-9617-4F49-AE5C-830AD707CAA9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48AD-4DC6-40D8-A104-6DD2E05D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8856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41F96-9617-4F49-AE5C-830AD707CAA9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C48AD-4DC6-40D8-A104-6DD2E05D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6662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154017"/>
            <a:ext cx="9144000" cy="2610679"/>
          </a:xfrm>
        </p:spPr>
        <p:txBody>
          <a:bodyPr>
            <a:normAutofit lnSpcReduction="10000"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Выполнение Задачи 1 Гранта ГФСТМ: «Разработать и внедрить механизм социального заказа через СПИД-сервисные НПО для обеспечения устойчивых мер в ответ на ВИЧ»</a:t>
            </a:r>
          </a:p>
          <a:p>
            <a:endParaRPr lang="ru-RU" sz="2800" b="1" dirty="0">
              <a:solidFill>
                <a:srgbClr val="FF0000"/>
              </a:solidFill>
            </a:endParaRPr>
          </a:p>
          <a:p>
            <a:r>
              <a:rPr lang="ru-RU" sz="2800" b="1" dirty="0"/>
              <a:t>14 мая 2019 года</a:t>
            </a:r>
            <a:endParaRPr lang="ru-RU" sz="2800" dirty="0"/>
          </a:p>
          <a:p>
            <a:endParaRPr lang="ru-RU" dirty="0"/>
          </a:p>
        </p:txBody>
      </p:sp>
      <p:pic>
        <p:nvPicPr>
          <p:cNvPr id="1026" name="Рисунок 1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1300" y="815848"/>
            <a:ext cx="1625600" cy="1741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640446F-ECAC-4876-9359-AC6ABF9F3EA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7078" y="1446989"/>
            <a:ext cx="2756452" cy="40831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Рисунок 4" descr="C:\Users\User\Desktop\Новый точечный рисунок.bm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799" y="1024960"/>
            <a:ext cx="1447311" cy="1384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063263" y="1066802"/>
            <a:ext cx="1981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/>
              <a:t>Казахский научный центр дерматологии и инфекционных заболеваний  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893698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55DFB8-A678-42C4-9525-8528CC3D4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20775"/>
          </a:xfrm>
        </p:spPr>
        <p:txBody>
          <a:bodyPr anchor="t">
            <a:normAutofit fontScale="90000"/>
          </a:bodyPr>
          <a:lstStyle/>
          <a:p>
            <a:pPr algn="ctr"/>
            <a:r>
              <a:rPr lang="ru-RU" sz="2900" b="1" i="1" dirty="0">
                <a:solidFill>
                  <a:srgbClr val="FF0000"/>
                </a:solidFill>
              </a:rPr>
              <a:t>Проект: «Создание основы для устойчивого ответа по ВИЧ в Казахстане» на 2018 – 2020 годы</a:t>
            </a:r>
            <a:br>
              <a:rPr lang="ru-RU" sz="2900" b="1" i="1" dirty="0">
                <a:solidFill>
                  <a:srgbClr val="FF0000"/>
                </a:solidFill>
              </a:rPr>
            </a:br>
            <a:r>
              <a:rPr lang="ru-RU" sz="2900" b="1" i="1" dirty="0">
                <a:solidFill>
                  <a:srgbClr val="FF0000"/>
                </a:solidFill>
              </a:rPr>
              <a:t>KAZ-H-RAC/№1578</a:t>
            </a:r>
            <a:br>
              <a:rPr lang="ru-RU" dirty="0">
                <a:solidFill>
                  <a:srgbClr val="002060"/>
                </a:solidFill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A42923D-2C11-49D7-A729-786879B58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1843"/>
            <a:ext cx="10515600" cy="44951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b="1" dirty="0"/>
              <a:t>Цель гранта: </a:t>
            </a:r>
            <a:r>
              <a:rPr lang="ru-RU" sz="2400" dirty="0"/>
              <a:t>Создать  устойчивый национальный  ответ на распространение ВИЧ инфекции  в Казахстане, путем институционализации системы социальных контрактов для расширения доступа уязвимых групп населения и людей, живущих с ВИЧ к услугам по профилактике, уходу и поддержке.</a:t>
            </a:r>
          </a:p>
          <a:p>
            <a:pPr marL="0" indent="0">
              <a:buNone/>
            </a:pPr>
            <a:r>
              <a:rPr lang="ru-RU" sz="2400" b="1" dirty="0"/>
              <a:t>Задача 1 - </a:t>
            </a:r>
            <a:r>
              <a:rPr lang="ru-RU" sz="2400" dirty="0"/>
              <a:t>Разработать и внедрить механизм  социального  заказа через  СПИД-сервисные НПО для обеспечения устойчивых национальных мер в ответ на ВИЧ.</a:t>
            </a:r>
          </a:p>
          <a:p>
            <a:pPr marL="0" indent="0">
              <a:buNone/>
            </a:pPr>
            <a:r>
              <a:rPr lang="ru-RU" sz="2400" b="1" dirty="0" err="1">
                <a:ea typeface="Times New Roman"/>
                <a:cs typeface="Times New Roman"/>
              </a:rPr>
              <a:t>Субконтрактер</a:t>
            </a:r>
            <a:r>
              <a:rPr lang="ru-RU" sz="2400" b="1" dirty="0">
                <a:ea typeface="Times New Roman"/>
                <a:cs typeface="Times New Roman"/>
              </a:rPr>
              <a:t>:</a:t>
            </a:r>
            <a:r>
              <a:rPr lang="ru-RU" sz="2400" b="1" dirty="0">
                <a:solidFill>
                  <a:schemeClr val="tx2"/>
                </a:solidFill>
                <a:ea typeface="Times New Roman"/>
                <a:cs typeface="Times New Roman"/>
              </a:rPr>
              <a:t> </a:t>
            </a:r>
            <a:r>
              <a:rPr lang="ru-RU" sz="2400" b="1" dirty="0"/>
              <a:t>ОФ «Аман-Саулык».</a:t>
            </a:r>
          </a:p>
          <a:p>
            <a:pPr marL="0" indent="0">
              <a:buNone/>
            </a:pPr>
            <a:r>
              <a:rPr lang="ru-RU" sz="2400" b="1" dirty="0"/>
              <a:t>Задача 2 - </a:t>
            </a:r>
            <a:r>
              <a:rPr lang="ru-RU" sz="2400" dirty="0"/>
              <a:t>Усилить профилактические  мероприятия  среди  уязвимых групп населения, предоставить  комплекс услуг по уходу  и поддержке  людям, живущим  с ВИЧ</a:t>
            </a:r>
          </a:p>
          <a:p>
            <a:pPr marL="0" indent="0">
              <a:buNone/>
            </a:pPr>
            <a:r>
              <a:rPr lang="ru-RU" sz="2400" b="1" dirty="0" err="1">
                <a:ea typeface="Times New Roman"/>
                <a:cs typeface="Times New Roman"/>
              </a:rPr>
              <a:t>Субконтрактер</a:t>
            </a:r>
            <a:r>
              <a:rPr lang="ru-RU" sz="2400" b="1" dirty="0">
                <a:ea typeface="Times New Roman"/>
                <a:cs typeface="Times New Roman"/>
              </a:rPr>
              <a:t>: </a:t>
            </a:r>
            <a:r>
              <a:rPr lang="ru-RU" sz="2400" b="1" dirty="0"/>
              <a:t>ОЮЛ «</a:t>
            </a:r>
            <a:r>
              <a:rPr lang="ru-RU" sz="2400" b="1" dirty="0" err="1"/>
              <a:t>КазСоюзЛЖВ</a:t>
            </a:r>
            <a:r>
              <a:rPr lang="ru-RU" sz="2400" b="1" dirty="0"/>
              <a:t>»</a:t>
            </a:r>
          </a:p>
          <a:p>
            <a:pPr marL="0" indent="0">
              <a:buNone/>
            </a:pPr>
            <a:endParaRPr lang="ru-RU" sz="2000" b="1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7546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5217"/>
          </a:xfrm>
        </p:spPr>
        <p:txBody>
          <a:bodyPr>
            <a:normAutofit/>
          </a:bodyPr>
          <a:lstStyle/>
          <a:p>
            <a:pPr algn="ctr"/>
            <a:r>
              <a:rPr lang="ru-RU" sz="2600" b="1" i="1" dirty="0">
                <a:solidFill>
                  <a:srgbClr val="FF0000"/>
                </a:solidFill>
              </a:rPr>
              <a:t>Выполнение Задачи 1 Гранта ГФСТМ в 2018 году</a:t>
            </a:r>
            <a:endParaRPr lang="ru-RU" sz="2600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10343"/>
            <a:ext cx="10515600" cy="51271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1. Анализ нормативно-правовой базы по предоставлению государственного социального заказа для НПО.</a:t>
            </a:r>
          </a:p>
          <a:p>
            <a:pPr marL="0" lvl="0" indent="0">
              <a:buNone/>
            </a:pPr>
            <a:r>
              <a:rPr lang="ru-RU" sz="2400" dirty="0"/>
              <a:t>2. Разработка квалификационных требований к СПИД-сервисным НПО, аутрич-работникам, соцработникам и равным консультантам.</a:t>
            </a:r>
          </a:p>
          <a:p>
            <a:pPr marL="0" indent="0">
              <a:buNone/>
            </a:pPr>
            <a:r>
              <a:rPr lang="ru-RU" sz="2400" dirty="0"/>
              <a:t>3. Проведение Круглых столов по оценке нормативной базы и совершенствованию разработанных документов для заключения социальных контрактов (по одному в 1 и 3 кварталах).</a:t>
            </a:r>
          </a:p>
          <a:p>
            <a:pPr marL="0" indent="0">
              <a:buNone/>
            </a:pPr>
            <a:r>
              <a:rPr lang="ru-RU" sz="2400" dirty="0"/>
              <a:t>4. Проведение Совещаний на центральном и местном уровнях для внедрения и расширения механизма социальных контрактов в регионах (по два во 2 и 4 квартале).</a:t>
            </a:r>
          </a:p>
          <a:p>
            <a:pPr marL="0" indent="0">
              <a:buNone/>
            </a:pPr>
            <a:r>
              <a:rPr lang="ru-RU" sz="2400" dirty="0"/>
              <a:t>5. Проведение Совещаний с НПО для обсуждения результатов проекта (акиматы, государственные структуры) (по одному в 3 и 4 квартале).</a:t>
            </a:r>
          </a:p>
          <a:p>
            <a:pPr marL="0" indent="0">
              <a:buNone/>
            </a:pPr>
            <a:endParaRPr lang="ru-RU" sz="2000" b="1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endParaRPr lang="ru-RU" sz="2000" b="1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841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D064B4-250C-4108-8AB7-7F00DB57C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8261"/>
          </a:xfrm>
        </p:spPr>
        <p:txBody>
          <a:bodyPr anchor="t">
            <a:normAutofit/>
          </a:bodyPr>
          <a:lstStyle/>
          <a:p>
            <a:pPr algn="ctr"/>
            <a:r>
              <a:rPr lang="ru-RU" sz="2600" b="1" i="1" dirty="0">
                <a:solidFill>
                  <a:srgbClr val="FF0000"/>
                </a:solidFill>
              </a:rPr>
              <a:t>Выполнение Задачи 1 Гранта ГФСТМ в 2019 году</a:t>
            </a:r>
            <a:endParaRPr lang="ru-RU" sz="2600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307302-AA56-4879-994E-24CC80EF1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9329"/>
            <a:ext cx="10515600" cy="49638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1. Проведение  Круглых  столов  по обсуждению  разработанных документов: Стандарта и Методических рекомендаций, Должностных инструкций и т д. </a:t>
            </a:r>
          </a:p>
          <a:p>
            <a:pPr marL="0" indent="0">
              <a:buNone/>
            </a:pPr>
            <a:r>
              <a:rPr lang="ru-RU" sz="2400" dirty="0"/>
              <a:t>2. Проведение мероприятий для повышения осведомленности о социальных контрактах и ​​приверженности государственных органов (рабочие встречи/совещания /семинары/ круглые столы/общественные слушания) на центральном и местном уровнях для продвижения,  внедрения и расширения механизма ГСЗ для всех регионов  Казахстана (6 в год).</a:t>
            </a:r>
          </a:p>
          <a:p>
            <a:pPr marL="0" indent="0">
              <a:buNone/>
            </a:pPr>
            <a:r>
              <a:rPr lang="ru-RU" sz="2400" dirty="0"/>
              <a:t>3. Тренинги, семинары, совещания с сотрудниками НПО, лицами, принимающими решения  по обсуждению адвокации, направленной на взаимодействие с государственными структурами, исполнительными органами власти для  определения мер по устранению барьеров в получении ГСЗ для проведения  эффективных мероприятий среди КГН.</a:t>
            </a:r>
          </a:p>
          <a:p>
            <a:pPr marL="0" indent="0">
              <a:buNone/>
            </a:pPr>
            <a:endParaRPr lang="ru-RU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834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E43B81D-F6D2-41EC-BEAE-BCA885F62F5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086678" y="776921"/>
            <a:ext cx="10283687" cy="5557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695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68726853-815A-4EA0-BE5C-6B4ECB77FA67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54157" y="771524"/>
            <a:ext cx="10376452" cy="547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638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02205B-4844-4596-84D6-27EE40E58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8888"/>
          </a:xfrm>
        </p:spPr>
        <p:txBody>
          <a:bodyPr>
            <a:noAutofit/>
          </a:bodyPr>
          <a:lstStyle/>
          <a:p>
            <a:pPr algn="ctr"/>
            <a:r>
              <a:rPr lang="ru-RU" sz="2600" b="1" i="1" dirty="0">
                <a:solidFill>
                  <a:srgbClr val="FF0000"/>
                </a:solidFill>
              </a:rPr>
              <a:t>Рекомендации по совершенствованию государственного финансирования СПИД-сервисных НПО </a:t>
            </a:r>
            <a:endParaRPr lang="ru-RU" sz="2600" i="1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C70A3DC-51B2-483F-9ADC-F8AEAA93D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5271"/>
            <a:ext cx="10515600" cy="4821692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600" b="1" dirty="0"/>
              <a:t>Секретариату СКК </a:t>
            </a:r>
            <a:r>
              <a:rPr lang="ru-RU" sz="2600" dirty="0"/>
              <a:t>рассмотреть возможность участия представителя МИОР РК на заседании СКК для обсуждения внедрения Критериев ГСЗ в конкурсную документацию для СПИД-сервисных НПО.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600" b="1" dirty="0"/>
              <a:t>КНЦДИЗ</a:t>
            </a:r>
            <a:r>
              <a:rPr lang="ru-RU" sz="2600" dirty="0"/>
              <a:t> утвердить на основе представленных </a:t>
            </a:r>
            <a:r>
              <a:rPr lang="ru-RU" sz="2600" b="1" dirty="0"/>
              <a:t>ОГЦ СПИД </a:t>
            </a:r>
            <a:r>
              <a:rPr lang="ru-RU" sz="2600" dirty="0"/>
              <a:t>обоснований минимальные ежегодные суммы необходимого государственного финансирования СПИД-сервисных НПО исходя из эпидситуации по каждому региону.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600" b="1" dirty="0"/>
              <a:t>ОФ «Аман-саулык» </a:t>
            </a:r>
            <a:r>
              <a:rPr lang="ru-RU" sz="2600" dirty="0"/>
              <a:t>направить письма в Акиматы, УЗ регионов, МЗ РК, МИОР РК, ЦПГИ, Партию «</a:t>
            </a:r>
            <a:r>
              <a:rPr lang="ru-RU" sz="2600" dirty="0" err="1"/>
              <a:t>Нур</a:t>
            </a:r>
            <a:r>
              <a:rPr lang="ru-RU" sz="2600" dirty="0"/>
              <a:t> Отан» о необходимости выделения государственного финансирования СПИД-сервисных НПО.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600" b="1" dirty="0"/>
              <a:t>ОФ «Аман-саулык»</a:t>
            </a:r>
            <a:r>
              <a:rPr lang="ru-RU" sz="2600" dirty="0"/>
              <a:t> обсудить на заседании рабочей группы по совершенствованию ГСЗ при МИОР РК вопрос вывода ГСЗ из госзакупок, а также отмены для НПО оплаты за вход в портал госзакупок.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600" b="1" dirty="0"/>
              <a:t>ОФ «Аман-саулык» </a:t>
            </a:r>
            <a:r>
              <a:rPr lang="ru-RU" sz="2600" dirty="0"/>
              <a:t>проводить дополнительные тренинги для усиления потенциала СПИД-сервисных НПО в получении государственного финансирования.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ru-RU" sz="26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4860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154017"/>
            <a:ext cx="9144000" cy="2610679"/>
          </a:xfrm>
        </p:spPr>
        <p:txBody>
          <a:bodyPr anchor="ctr">
            <a:norm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Спасибо за внимание!</a:t>
            </a:r>
            <a:endParaRPr lang="ru-RU" sz="4000" dirty="0">
              <a:solidFill>
                <a:srgbClr val="FF0000"/>
              </a:solidFill>
            </a:endParaRPr>
          </a:p>
          <a:p>
            <a:endParaRPr lang="ru-RU" dirty="0"/>
          </a:p>
        </p:txBody>
      </p:sp>
      <p:pic>
        <p:nvPicPr>
          <p:cNvPr id="1026" name="Рисунок 1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1300" y="815848"/>
            <a:ext cx="1625600" cy="1741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640446F-ECAC-4876-9359-AC6ABF9F3EA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7078" y="1446989"/>
            <a:ext cx="2756452" cy="40831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Рисунок 4" descr="C:\Users\User\Desktop\Новый точечный рисунок.bm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799" y="1024960"/>
            <a:ext cx="1447311" cy="1384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063263" y="1066802"/>
            <a:ext cx="1981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/>
              <a:t>Казахский научный центр дерматологии и инфекционных заболеваний  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801728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1162</TotalTime>
  <Words>538</Words>
  <Application>Microsoft Office PowerPoint</Application>
  <PresentationFormat>Широкоэкранный</PresentationFormat>
  <Paragraphs>36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Тема Office</vt:lpstr>
      <vt:lpstr>Презентация PowerPoint</vt:lpstr>
      <vt:lpstr>Проект: «Создание основы для устойчивого ответа по ВИЧ в Казахстане» на 2018 – 2020 годы KAZ-H-RAC/№1578 </vt:lpstr>
      <vt:lpstr>Выполнение Задачи 1 Гранта ГФСТМ в 2018 году</vt:lpstr>
      <vt:lpstr>Выполнение Задачи 1 Гранта ГФСТМ в 2019 году</vt:lpstr>
      <vt:lpstr>Презентация PowerPoint</vt:lpstr>
      <vt:lpstr>Презентация PowerPoint</vt:lpstr>
      <vt:lpstr>Рекомендации по совершенствованию государственного финансирования СПИД-сервисных НПО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BECK</dc:creator>
  <cp:lastModifiedBy>User</cp:lastModifiedBy>
  <cp:revision>139</cp:revision>
  <cp:lastPrinted>2019-05-13T08:19:37Z</cp:lastPrinted>
  <dcterms:created xsi:type="dcterms:W3CDTF">2017-11-13T09:27:29Z</dcterms:created>
  <dcterms:modified xsi:type="dcterms:W3CDTF">2019-05-13T08:23:36Z</dcterms:modified>
</cp:coreProperties>
</file>