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C0E0E-966A-4E9E-8B50-2C256F6F86A6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A00D4-17A8-4147-AF9F-421722A37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FF53-D77F-49D6-94CD-851EEE5B2552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A5444-6138-4304-9665-96F3A12C3D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Согласование  запроса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на использование средств экономии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по итогам первого года реализации гранта ГФ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компонент «ВИЧ»</a:t>
            </a:r>
            <a:br>
              <a:rPr lang="en-US" b="1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301208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+mj-ea"/>
                <a:cs typeface="+mj-cs"/>
              </a:rPr>
              <a:t> </a:t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+mj-ea"/>
                <a:cs typeface="+mj-cs"/>
              </a:rPr>
            </a:b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+mj-ea"/>
                <a:cs typeface="+mj-cs"/>
              </a:rPr>
            </a:b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j-ea"/>
                <a:cs typeface="Times New Roman" panose="02020603050405020304" pitchFamily="18" charset="0"/>
              </a:rPr>
              <a:t>Астана, 18 января 2019 года</a:t>
            </a:r>
            <a:b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j-ea"/>
                <a:cs typeface="Times New Roman" panose="02020603050405020304" pitchFamily="18" charset="0"/>
              </a:rPr>
            </a:b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8409" y="4581128"/>
            <a:ext cx="6355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</a:rPr>
              <a:t>Менеджер ГРП  ГФ -  Татьяна Давлетгалиева</a:t>
            </a:r>
            <a:endParaRPr lang="en-US" sz="2400" b="1" dirty="0">
              <a:solidFill>
                <a:srgbClr val="002060"/>
              </a:solidFill>
            </a:endParaRPr>
          </a:p>
          <a:p>
            <a:pPr algn="r"/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6529168" y="846004"/>
            <a:ext cx="1355201" cy="32310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72%</a:t>
            </a:r>
            <a:endParaRPr lang="ru-RU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529167" y="4077072"/>
            <a:ext cx="1355201" cy="2016224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28%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99590" y="846004"/>
            <a:ext cx="3443432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Увеличение заработной платы </a:t>
            </a:r>
            <a:r>
              <a:rPr lang="ru-RU" sz="1400" dirty="0" err="1">
                <a:solidFill>
                  <a:schemeClr val="tx1"/>
                </a:solidFill>
              </a:rPr>
              <a:t>аутрич</a:t>
            </a:r>
            <a:r>
              <a:rPr lang="ru-RU" sz="1400" dirty="0">
                <a:solidFill>
                  <a:schemeClr val="tx1"/>
                </a:solidFill>
              </a:rPr>
              <a:t>-работникам и равным консультантам 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 (258 чел.- 2019 г. и 129 чел. – 2020г.)*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99593" y="1916832"/>
            <a:ext cx="3443432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Визиты по мониторингу и оценке (</a:t>
            </a:r>
            <a:r>
              <a:rPr lang="ru-RU" sz="1400" dirty="0" err="1">
                <a:solidFill>
                  <a:schemeClr val="tx1"/>
                </a:solidFill>
              </a:rPr>
              <a:t>МиО</a:t>
            </a:r>
            <a:r>
              <a:rPr lang="ru-RU" sz="1400" dirty="0">
                <a:solidFill>
                  <a:schemeClr val="tx1"/>
                </a:solidFill>
              </a:rPr>
              <a:t>) 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(4 специалиста , 4 </a:t>
            </a:r>
            <a:r>
              <a:rPr lang="ru-RU" sz="1400" b="1" dirty="0" err="1">
                <a:solidFill>
                  <a:schemeClr val="tx1"/>
                </a:solidFill>
              </a:rPr>
              <a:t>МиО</a:t>
            </a:r>
            <a:r>
              <a:rPr lang="ru-RU" sz="1400" b="1" dirty="0">
                <a:solidFill>
                  <a:schemeClr val="tx1"/>
                </a:solidFill>
              </a:rPr>
              <a:t> визита, 17 организаций)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99593" y="2996952"/>
            <a:ext cx="3443432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Тренинги для НПО и ОЦ СПИД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9591" y="4077072"/>
            <a:ext cx="3443433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Повышение  потенциала НПО и ОЦ СПИД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5157192"/>
            <a:ext cx="3443432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Остаток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7584" y="6415064"/>
            <a:ext cx="77989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/>
              <a:t>*Закон от 30 ноября 2018 года № 197-</a:t>
            </a:r>
            <a:r>
              <a:rPr lang="en-US" sz="1100" i="1" dirty="0"/>
              <a:t>VI </a:t>
            </a:r>
            <a:r>
              <a:rPr lang="ru-RU" sz="1100" i="1" dirty="0"/>
              <a:t>«О республиканском бюджете на 2019-2021 год» </a:t>
            </a:r>
            <a:r>
              <a:rPr lang="ru-RU" sz="1100" b="1" i="1" dirty="0">
                <a:solidFill>
                  <a:srgbClr val="C00000"/>
                </a:solidFill>
              </a:rPr>
              <a:t>(с 01.01.2019 г. МРЗ – 42 500 </a:t>
            </a:r>
            <a:r>
              <a:rPr lang="ru-RU" sz="1100" b="1" i="1" dirty="0" err="1">
                <a:solidFill>
                  <a:srgbClr val="C00000"/>
                </a:solidFill>
              </a:rPr>
              <a:t>тг</a:t>
            </a:r>
            <a:r>
              <a:rPr lang="ru-RU" sz="1100" b="1" i="1" dirty="0">
                <a:solidFill>
                  <a:srgbClr val="C00000"/>
                </a:solidFill>
              </a:rPr>
              <a:t>.)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344912" y="846006"/>
            <a:ext cx="914400" cy="934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33%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344912" y="1926127"/>
            <a:ext cx="914400" cy="934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2%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344912" y="2996952"/>
            <a:ext cx="914400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18%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344912" y="4077072"/>
            <a:ext cx="914400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3%</a:t>
            </a:r>
            <a:endParaRPr lang="ru-RU" b="1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334452" y="5157192"/>
            <a:ext cx="914400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44%</a:t>
            </a:r>
            <a:endParaRPr lang="ru-RU" dirty="0"/>
          </a:p>
        </p:txBody>
      </p:sp>
      <p:cxnSp>
        <p:nvCxnSpPr>
          <p:cNvPr id="56" name="Соединительная линия уступом 55"/>
          <p:cNvCxnSpPr>
            <a:stCxn id="54" idx="1"/>
            <a:endCxn id="47" idx="3"/>
          </p:cNvCxnSpPr>
          <p:nvPr/>
        </p:nvCxnSpPr>
        <p:spPr>
          <a:xfrm rot="10800000">
            <a:off x="5259313" y="4545124"/>
            <a:ext cx="1269854" cy="540060"/>
          </a:xfrm>
          <a:prstGeom prst="bentConnector3">
            <a:avLst/>
          </a:prstGeom>
          <a:ln w="28575">
            <a:solidFill>
              <a:schemeClr val="accent2"/>
            </a:solidFill>
            <a:prstDash val="sys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stCxn id="54" idx="1"/>
            <a:endCxn id="51" idx="3"/>
          </p:cNvCxnSpPr>
          <p:nvPr/>
        </p:nvCxnSpPr>
        <p:spPr>
          <a:xfrm rot="10800000" flipV="1">
            <a:off x="5248853" y="5085184"/>
            <a:ext cx="1280314" cy="540060"/>
          </a:xfrm>
          <a:prstGeom prst="bentConnector3">
            <a:avLst/>
          </a:prstGeom>
          <a:ln w="28575">
            <a:solidFill>
              <a:schemeClr val="accent2"/>
            </a:solidFill>
            <a:prstDash val="sysDash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>
            <a:stCxn id="54" idx="1"/>
            <a:endCxn id="46" idx="3"/>
          </p:cNvCxnSpPr>
          <p:nvPr/>
        </p:nvCxnSpPr>
        <p:spPr>
          <a:xfrm rot="10800000">
            <a:off x="5259313" y="3465004"/>
            <a:ext cx="1269854" cy="162018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sys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stCxn id="54" idx="1"/>
            <a:endCxn id="44" idx="3"/>
          </p:cNvCxnSpPr>
          <p:nvPr/>
        </p:nvCxnSpPr>
        <p:spPr>
          <a:xfrm rot="10800000">
            <a:off x="5259313" y="2393290"/>
            <a:ext cx="1269854" cy="2691894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sysDash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ная линия уступом 66"/>
          <p:cNvCxnSpPr>
            <a:stCxn id="54" idx="1"/>
          </p:cNvCxnSpPr>
          <p:nvPr/>
        </p:nvCxnSpPr>
        <p:spPr>
          <a:xfrm rot="10800000">
            <a:off x="5282373" y="1437170"/>
            <a:ext cx="1246795" cy="3648017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/>
            </a:solidFill>
            <a:prstDash val="sysDash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авая фигурная скобка 69"/>
          <p:cNvSpPr/>
          <p:nvPr/>
        </p:nvSpPr>
        <p:spPr>
          <a:xfrm>
            <a:off x="7893080" y="854026"/>
            <a:ext cx="216024" cy="3231068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авая фигурная скобка 70"/>
          <p:cNvSpPr/>
          <p:nvPr/>
        </p:nvSpPr>
        <p:spPr>
          <a:xfrm>
            <a:off x="7893080" y="4093572"/>
            <a:ext cx="216024" cy="1999724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7758977" y="231226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Освоено </a:t>
            </a:r>
          </a:p>
        </p:txBody>
      </p:sp>
      <p:sp>
        <p:nvSpPr>
          <p:cNvPr id="73" name="TextBox 72"/>
          <p:cNvSpPr txBox="1"/>
          <p:nvPr/>
        </p:nvSpPr>
        <p:spPr>
          <a:xfrm rot="16200000">
            <a:off x="7704058" y="4908769"/>
            <a:ext cx="120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Экономия</a:t>
            </a:r>
          </a:p>
        </p:txBody>
      </p:sp>
    </p:spTree>
    <p:extLst>
      <p:ext uri="{BB962C8B-B14F-4D97-AF65-F5344CB8AC3E}">
        <p14:creationId xmlns:p14="http://schemas.microsoft.com/office/powerpoint/2010/main" val="249874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CC5A-6318-44F8-83B2-AA78D956D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15293"/>
            <a:ext cx="8229600" cy="4525963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4800" b="1" i="1" dirty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en-GB" sz="4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69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112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Impact</vt:lpstr>
      <vt:lpstr>Times New Roman</vt:lpstr>
      <vt:lpstr>Тема Office</vt:lpstr>
      <vt:lpstr>Согласование  запроса  на использование средств экономии  по итогам первого года реализации гранта ГФ компонент «ВИЧ» 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 запроса  на использование средств экономии  по итогам первого года реализации гранта ГФ компонент «ВИЧ»</dc:title>
  <dc:creator>akerke</dc:creator>
  <cp:lastModifiedBy>Ainur Abusseitova</cp:lastModifiedBy>
  <cp:revision>2</cp:revision>
  <dcterms:created xsi:type="dcterms:W3CDTF">2019-01-16T11:28:57Z</dcterms:created>
  <dcterms:modified xsi:type="dcterms:W3CDTF">2019-01-16T11:51:45Z</dcterms:modified>
</cp:coreProperties>
</file>