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3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44" autoAdjust="0"/>
  </p:normalViewPr>
  <p:slideViewPr>
    <p:cSldViewPr>
      <p:cViewPr varScale="1">
        <p:scale>
          <a:sx n="53" d="100"/>
          <a:sy n="53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E3D21-E384-417B-A1C6-EE8FAB22F0F1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0"/>
            <a:ext cx="5486400" cy="39163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77D12-23D9-4C73-AF41-18DFD2CE99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52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25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25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25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125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8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5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разрезе регионов, наихудшая ситуация по выявлению случаев ВИЧ-инфекции на поздних стадиях в:</a:t>
            </a:r>
            <a:r>
              <a:rPr lang="ru-RU" baseline="0" dirty="0"/>
              <a:t> ЮКО – 22% (591), Карагандинской – 20% (902), Жамбылской – 19% (183) и Костанайской областях – 18% (322). По смертности на момент выявления в: Кызылординской – 4,9% (5), Атырауской – 4,1% (7) и Жамбылской – 3,3% (33) областях. В отношении позднего выявления и тяжелого состояния на момент выявления в: Кызылординской – 9% (9), Акмолинской, Алматинской, Жамбылской, Карагандинской областях и г. Алматы по 7%.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99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Позднее выявление случаев</a:t>
            </a:r>
            <a:r>
              <a:rPr lang="ru-RU" baseline="0" dirty="0"/>
              <a:t> ВИЧ-инфекции среди населения также подтверждает среднее значение выживаемости ЛЖВ, что составляет в РК – 4,5 года от момента выявления до момента смерти. Что противоречит мировой практике (в среднем выживаемость без лечения 10-12 лет) и требует активизации информационной работы среди населения о необходимости прохождения тестирования на ВИЧ, особенно среди ключевых групп. В среднем в РК ЛЖВ живут 2-5 лет (37%), 6-10 лет (28%), в течение года (21%) – очень грозный признак и 13% - 6 лет и дольше.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9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разрезе регионов, наихудшая ситуация по выживаемости (% смерти с момента выявления до 5 лет) в: Атырауской 96%, Алматинской 82%, г. Астана – 82%, Кызылординской</a:t>
            </a:r>
            <a:r>
              <a:rPr lang="ru-RU" baseline="0" dirty="0"/>
              <a:t> – 76%, Акмолинской и Жамбылской по 75%, г. Алматы – 72%.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682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 разрезе регионов, наихудшая ситуация по выживаемости (% смерти с момента выявления до 5 лет) в: Атырауской 96%, Алматинской 82%, г. Астана – 82%, Кызылординской</a:t>
            </a:r>
            <a:r>
              <a:rPr lang="ru-RU" baseline="0" dirty="0"/>
              <a:t> – 76%, Акмолинской и Жамбылской по 75%, г. Алматы – 72%.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682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Позднее выявление случаев</a:t>
            </a:r>
            <a:r>
              <a:rPr lang="ru-RU" baseline="0" dirty="0"/>
              <a:t> ВИЧ-инфекции среди населения также подтверждает среднее значение выживаемости ЛЖВ, что составляет в РК – 4,5 года от момента выявления до момента смерти. Что противоречит мировой практике (в среднем выживаемость без лечения 10-12 лет) и требует активизации информационной работы среди населения о необходимости прохождения тестирования на ВИЧ, особенно среди ключевых групп. В среднем в РК ЛЖВ живут 2-5 лет (37%), 6-10 лет (28%), в течение года (21%) – очень грозный признак и 13% - 6 лет и дольше.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9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677D12-23D9-4C73-AF41-18DFD2CE99F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99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4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05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5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68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13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5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1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30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52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65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5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67877-D08F-4065-8177-985AD6F82278}" type="datetimeFigureOut">
              <a:rPr lang="ru-RU" smtClean="0"/>
              <a:pPr/>
              <a:t>04.05.2017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A40B-6973-4C35-ABFC-AB7FE6D211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47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Patel%20F%5bAuthor%5d&amp;cauthor=true&amp;cauthor_uid=26831894" TargetMode="External"/><Relationship Id="rId3" Type="http://schemas.openxmlformats.org/officeDocument/2006/relationships/hyperlink" Target="https://www.ncbi.nlm.nih.gov/pubmed/?term=Pinillos%20F%5bAuthor%5d&amp;cauthor=true&amp;cauthor_uid=26831894" TargetMode="External"/><Relationship Id="rId7" Type="http://schemas.openxmlformats.org/officeDocument/2006/relationships/hyperlink" Target="https://www.ncbi.nlm.nih.gov/pubmed/?term=Kuhn%20L%5bAuthor%5d&amp;cauthor=true&amp;cauthor_uid=2683189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Strehlau%20R%5bAuthor%5d&amp;cauthor=true&amp;cauthor_uid=26831894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s://www.ncbi.nlm.nih.gov/pubmed/?term=Swart%20M%5bAuthor%5d&amp;cauthor=true&amp;cauthor_uid=26831894" TargetMode="External"/><Relationship Id="rId10" Type="http://schemas.openxmlformats.org/officeDocument/2006/relationships/hyperlink" Target="https://www.ncbi.nlm.nih.gov/pubmed/?term=Abrams%20E%5bAuthor%5d&amp;cauthor=true&amp;cauthor_uid=26831894" TargetMode="External"/><Relationship Id="rId4" Type="http://schemas.openxmlformats.org/officeDocument/2006/relationships/hyperlink" Target="https://www.ncbi.nlm.nih.gov/pubmed/?term=Dandara%20C%5bAuthor%5d&amp;cauthor=true&amp;cauthor_uid=26831894" TargetMode="External"/><Relationship Id="rId9" Type="http://schemas.openxmlformats.org/officeDocument/2006/relationships/hyperlink" Target="https://www.ncbi.nlm.nih.gov/pubmed/?term=Coovadia%20A%5bAuthor%5d&amp;cauthor=true&amp;cauthor_uid=2683189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Hauptfleisch%20MP%5bAuthor%5d&amp;cauthor=true&amp;cauthor_uid=2663615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www.ncbi.nlm.nih.gov/pubmed/?term=Rodda%20JL%5bAuthor%5d&amp;cauthor=true&amp;cauthor_uid=26636156" TargetMode="External"/><Relationship Id="rId4" Type="http://schemas.openxmlformats.org/officeDocument/2006/relationships/hyperlink" Target="https://www.ncbi.nlm.nih.gov/pubmed/?term=Moore%20DP%5bAuthor%5d&amp;cauthor=true&amp;cauthor_uid=26636156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www.ncbi.nlm.nih.gov/pubmed/?term=van%20Ramshorst%20MS%5bAuthor%5d&amp;cauthor=true&amp;cauthor_uid=23941256" TargetMode="External"/><Relationship Id="rId7" Type="http://schemas.openxmlformats.org/officeDocument/2006/relationships/hyperlink" Target="https://www.ncbi.nlm.nih.gov/pubmed/?term=Peters%20RP%5bAuthor%5d&amp;cauthor=true&amp;cauthor_uid=2394125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McIntyre%20JA%5bAuthor%5d&amp;cauthor=true&amp;cauthor_uid=23941256" TargetMode="External"/><Relationship Id="rId5" Type="http://schemas.openxmlformats.org/officeDocument/2006/relationships/hyperlink" Target="https://www.ncbi.nlm.nih.gov/pubmed/?term=Struthers%20HE%5bAuthor%5d&amp;cauthor=true&amp;cauthor_uid=23941256" TargetMode="External"/><Relationship Id="rId4" Type="http://schemas.openxmlformats.org/officeDocument/2006/relationships/hyperlink" Target="https://www.ncbi.nlm.nih.gov/pubmed/?term=Kekana%20M%5bAuthor%5d&amp;cauthor=true&amp;cauthor_uid=23941256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Shaffer%20N%5bAuthor%5d&amp;cauthor=true&amp;cauthor_uid=23343913" TargetMode="External"/><Relationship Id="rId3" Type="http://schemas.openxmlformats.org/officeDocument/2006/relationships/hyperlink" Target="https://www.ncbi.nlm.nih.gov/pubmed/?term=Shubber%20Z%5bAuthor%5d&amp;cauthor=true&amp;cauthor_uid=23343913" TargetMode="External"/><Relationship Id="rId7" Type="http://schemas.openxmlformats.org/officeDocument/2006/relationships/hyperlink" Target="https://www.ncbi.nlm.nih.gov/pubmed/?term=Renaud-Th%C3%A9ry%20F%5bAuthor%5d&amp;cauthor=true&amp;cauthor_uid=23343913" TargetMode="External"/><Relationship Id="rId12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Vitoria%20M%5bAuthor%5d&amp;cauthor=true&amp;cauthor_uid=23343913" TargetMode="External"/><Relationship Id="rId11" Type="http://schemas.openxmlformats.org/officeDocument/2006/relationships/hyperlink" Target="https://www.ncbi.nlm.nih.gov/pubmed/?term=Ford%20N%5bAuthor%5d&amp;cauthor=true&amp;cauthor_uid=23343913" TargetMode="External"/><Relationship Id="rId5" Type="http://schemas.openxmlformats.org/officeDocument/2006/relationships/hyperlink" Target="https://www.ncbi.nlm.nih.gov/pubmed/?term=Andrieux-Meyer%20I%5bAuthor%5d&amp;cauthor=true&amp;cauthor_uid=23343913" TargetMode="External"/><Relationship Id="rId10" Type="http://schemas.openxmlformats.org/officeDocument/2006/relationships/hyperlink" Target="https://www.ncbi.nlm.nih.gov/pubmed/?term=Mills%20EJ%5bAuthor%5d&amp;cauthor=true&amp;cauthor_uid=23343913" TargetMode="External"/><Relationship Id="rId4" Type="http://schemas.openxmlformats.org/officeDocument/2006/relationships/hyperlink" Target="https://www.ncbi.nlm.nih.gov/pubmed/?term=Calmy%20A%5bAuthor%5d&amp;cauthor=true&amp;cauthor_uid=23343913" TargetMode="External"/><Relationship Id="rId9" Type="http://schemas.openxmlformats.org/officeDocument/2006/relationships/hyperlink" Target="https://www.ncbi.nlm.nih.gov/pubmed/?term=Hargreaves%20S%5bAuthor%5d&amp;cauthor=true&amp;cauthor_uid=2334391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ctgnetwork.org/pubmed_publications?f%5bauthor%5d=193" TargetMode="External"/><Relationship Id="rId13" Type="http://schemas.openxmlformats.org/officeDocument/2006/relationships/hyperlink" Target="https://actgnetwork.org/pubmed_publications?f%5bauthor%5d=202" TargetMode="External"/><Relationship Id="rId3" Type="http://schemas.openxmlformats.org/officeDocument/2006/relationships/hyperlink" Target="https://actgnetwork.org/pubmed_publications?f%5bauthor%5d=1354" TargetMode="External"/><Relationship Id="rId7" Type="http://schemas.openxmlformats.org/officeDocument/2006/relationships/hyperlink" Target="https://actgnetwork.org/pubmed_publications?f%5bauthor%5d=238" TargetMode="External"/><Relationship Id="rId12" Type="http://schemas.openxmlformats.org/officeDocument/2006/relationships/hyperlink" Target="https://actgnetwork.org/pubmed_publications?f%5bauthor%5d=40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tgnetwork.org/pubmed_publications?f%5bauthor%5d=253" TargetMode="External"/><Relationship Id="rId11" Type="http://schemas.openxmlformats.org/officeDocument/2006/relationships/hyperlink" Target="https://actgnetwork.org/pubmed_publications?f%5bauthor%5d=1356" TargetMode="External"/><Relationship Id="rId5" Type="http://schemas.openxmlformats.org/officeDocument/2006/relationships/hyperlink" Target="https://actgnetwork.org/pubmed_publications?f%5bauthor%5d=53" TargetMode="External"/><Relationship Id="rId10" Type="http://schemas.openxmlformats.org/officeDocument/2006/relationships/hyperlink" Target="https://actgnetwork.org/pubmed_publications?f%5bauthor%5d=1355" TargetMode="External"/><Relationship Id="rId4" Type="http://schemas.openxmlformats.org/officeDocument/2006/relationships/hyperlink" Target="https://actgnetwork.org/pubmed_publications?f%5bauthor%5d=11" TargetMode="External"/><Relationship Id="rId9" Type="http://schemas.openxmlformats.org/officeDocument/2006/relationships/hyperlink" Target="https://actgnetwork.org/pubmed_publications?f%5bauthor%5d=26" TargetMode="External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31429"/>
            <a:ext cx="6336704" cy="576064"/>
          </a:xfrm>
        </p:spPr>
        <p:txBody>
          <a:bodyPr>
            <a:normAutofit fontScale="90000"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РГП на ПХВ Республиканский центр по профилактике и борьбе со СПИД </a:t>
            </a:r>
            <a:br>
              <a:rPr lang="ru-RU" sz="1600" b="1" dirty="0">
                <a:solidFill>
                  <a:schemeClr val="tx2"/>
                </a:solidFill>
              </a:rPr>
            </a:br>
            <a:r>
              <a:rPr lang="ru-RU" sz="1600" b="1" dirty="0">
                <a:solidFill>
                  <a:schemeClr val="tx2"/>
                </a:solidFill>
              </a:rPr>
              <a:t>Министерства здравоохранения Республики Казахстан</a:t>
            </a:r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1556792"/>
            <a:ext cx="6912768" cy="288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Проблемные вопросы оказания медицинской и социальной помощи ЛЖВ</a:t>
            </a: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6317704"/>
            <a:ext cx="3168352" cy="3516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Астана, 2017</a:t>
            </a:r>
            <a:endParaRPr lang="ru-RU" sz="1400" b="1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004320" y="5672073"/>
            <a:ext cx="424847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2"/>
                </a:solidFill>
              </a:rPr>
              <a:t>Заведующая отделом клинического мониторинга Касымбекова Сайранкуль</a:t>
            </a:r>
          </a:p>
        </p:txBody>
      </p:sp>
    </p:spTree>
    <p:extLst>
      <p:ext uri="{BB962C8B-B14F-4D97-AF65-F5344CB8AC3E}">
        <p14:creationId xmlns:p14="http://schemas.microsoft.com/office/powerpoint/2010/main" val="138704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511156"/>
          </a:xfrm>
        </p:spPr>
        <p:txBody>
          <a:bodyPr>
            <a:noAutofit/>
          </a:bodyPr>
          <a:lstStyle/>
          <a:p>
            <a:br>
              <a:rPr lang="ru-RU" sz="1600" b="1" u="sng" dirty="0"/>
            </a:br>
            <a:r>
              <a:rPr lang="ru-RU" sz="1600" b="1" dirty="0"/>
              <a:t> Ситуация по детям с ВИЧ-инфекцией, получающих Эфавиренз, в РК.</a:t>
            </a:r>
            <a:br>
              <a:rPr lang="ru-RU" sz="1600" dirty="0"/>
            </a:br>
            <a:endParaRPr lang="ru-RU" sz="1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428990" y="785794"/>
          <a:ext cx="5329248" cy="2919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8429">
                <a:tc gridSpan="4"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Число детей на схемах АРТ с эффективностью терапии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Схемы АРТ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Число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ВН менее 1000 копий в мл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%  эффективности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Содержащие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NVP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137 – 32,3%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64,2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Содержащие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EFV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91 – 21,5%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85,7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Содержащие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LPV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182 – 42,9%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84,1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 НИОТ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 – 2,4%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 новыми препаратами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DTG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DRV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ETR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RAL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 – 0,9%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6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424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77,8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6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graphicFrame>
        <p:nvGraphicFramePr>
          <p:cNvPr id="8" name="Содержимое 4"/>
          <p:cNvGraphicFramePr>
            <a:graphicFrameLocks/>
          </p:cNvGraphicFramePr>
          <p:nvPr/>
        </p:nvGraphicFramePr>
        <p:xfrm>
          <a:off x="0" y="1000108"/>
          <a:ext cx="3300414" cy="507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0089">
                <a:tc gridSpan="3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Причины замены АРВ препаратов у детей.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Причина  замены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Число детей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Резистентность к АРВП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18,2%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Новый случай ТБ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0,8%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Доступность новых препаратов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8,7%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9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Переход на комбинированные препараты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64,0%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Токсические/ побочные эффекты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8,3%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Всего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Содержимое 4"/>
          <p:cNvGraphicFramePr>
            <a:graphicFrameLocks/>
          </p:cNvGraphicFramePr>
          <p:nvPr/>
        </p:nvGraphicFramePr>
        <p:xfrm>
          <a:off x="3428992" y="3714752"/>
          <a:ext cx="5329248" cy="299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628">
                <a:tc gridSpan="4"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Замена АРВП у детей из-за токсического/побочного действия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Замена препарата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Число случаев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% от общего числа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NVP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EFV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NVP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LPV/r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AZT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ABC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AZT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TDF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ddI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3TC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d4T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ABC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EFV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LPV/r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9,4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5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228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Обращение Казахской Ассоциации «Равный-равному» в МЗ РК</a:t>
            </a:r>
            <a:br>
              <a:rPr lang="ru-RU" sz="2800" b="1" dirty="0"/>
            </a:br>
            <a:r>
              <a:rPr lang="ru-RU" sz="2800" b="1" dirty="0"/>
              <a:t>Критерии эффективности АРТ, уровень ВН</a:t>
            </a:r>
            <a:endParaRPr lang="ru-RU" sz="2800" dirty="0"/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Рекомендации ВОЗ от 2016 года: «Сводное руководство по использованию антиретровирусных препаратов для лечения и профилактики ВИЧ-инфекции».</a:t>
            </a:r>
          </a:p>
          <a:p>
            <a:r>
              <a:rPr lang="ru-RU" dirty="0"/>
              <a:t>Согласно определению ВОЗ, доказательством успешного лечения является вирусная нагрузка ниже 1000 копий/мл при двух измерениях подряд.</a:t>
            </a:r>
          </a:p>
        </p:txBody>
      </p:sp>
    </p:spTree>
    <p:extLst>
      <p:ext uri="{BB962C8B-B14F-4D97-AF65-F5344CB8AC3E}">
        <p14:creationId xmlns:p14="http://schemas.microsoft.com/office/powerpoint/2010/main" val="419287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Текущая ситуация в РК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Если исследования проводится в режиме Real-time ПЦР  на анализаторе COBAS TaqMan, результат минимальный 34 копий/мкл крови (РЦ СПИД, ГЦ СПИД г.Астана).</a:t>
            </a:r>
          </a:p>
          <a:p>
            <a:r>
              <a:rPr lang="ru-RU" dirty="0"/>
              <a:t>Если исследования проводились на  роботозированной станции (Xiril AG) 200 мкл, минимальный результат 250 копий/мкл (РЦ СПИД)</a:t>
            </a:r>
          </a:p>
          <a:p>
            <a:r>
              <a:rPr lang="ru-RU" dirty="0"/>
              <a:t>Если исследования проводились на реагентах «АмплиСенс®»: </a:t>
            </a:r>
          </a:p>
          <a:p>
            <a:r>
              <a:rPr lang="ru-RU" dirty="0"/>
              <a:t>100 мкл - результат минимальный 500 копий/мкл, </a:t>
            </a:r>
          </a:p>
          <a:p>
            <a:r>
              <a:rPr lang="ru-RU" dirty="0"/>
              <a:t>1000 мкл - результат менее 50 копий/мкл, </a:t>
            </a:r>
          </a:p>
          <a:p>
            <a:r>
              <a:rPr lang="ru-RU" dirty="0"/>
              <a:t>на тестах РеалБЭСТ - результат минимальный 116 копий/мкл</a:t>
            </a:r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ru-RU" sz="2800" b="1" dirty="0"/>
              <a:t>Результаты проводимых исследований на ВН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785794"/>
          <a:ext cx="8229599" cy="4867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59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Область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получают </a:t>
                      </a:r>
                    </a:p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АРТ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в т.ч. последний результат ВН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34-75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116-280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300-400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больше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0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latin typeface="Arial"/>
                        </a:rPr>
                        <a:t>АКМОЛИНСКАЯ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АКТЮБИНСКАЯ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АЛМАТИНСКАЯ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АТЫРАУСКАЯ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ВКО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Г. АЛМАТЫ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Г. АСТАНА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ЖАМБЫЛСКАЯ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ЗКО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КАРАГАНДИНСКАЯ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КОСТАНАЙСКАЯ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КЫЗЫЛОРДИНСКАЯ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МАНГИСТАУСКАЯ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ПАВЛОДАРСКАЯ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СКО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latin typeface="Arial"/>
                        </a:rPr>
                        <a:t>ЮКО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latin typeface="Arial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latin typeface="Arial"/>
                        </a:rPr>
                        <a:t>РК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latin typeface="Arial"/>
                        </a:rPr>
                        <a:t>426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"/>
                        </a:rPr>
                        <a:t>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latin typeface="Arial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r>
              <a:rPr lang="ru-RU" sz="1800" b="1" dirty="0"/>
              <a:t>Обращение Казахской Ассоциации «Равный-равному» в МТСЗ РК</a:t>
            </a:r>
            <a:br>
              <a:rPr lang="ru-RU" sz="1800" b="1" dirty="0"/>
            </a:br>
            <a:r>
              <a:rPr lang="ru-RU" sz="1800" b="1" dirty="0"/>
              <a:t>Вопросы инвалидности для ВИЧ-положительных детей</a:t>
            </a:r>
            <a:endParaRPr lang="ru-RU" sz="1800" dirty="0"/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Приказ МЗСР РК №44 от 30.01.2015 года «Об утверждении Правил проведения медико-социальной экспертизы».</a:t>
            </a:r>
          </a:p>
          <a:p>
            <a:r>
              <a:rPr lang="ru-RU" b="1" dirty="0"/>
              <a:t>Медицинские показания,</a:t>
            </a:r>
            <a:br>
              <a:rPr lang="ru-RU" b="1" dirty="0"/>
            </a:br>
            <a:r>
              <a:rPr lang="ru-RU" b="1" dirty="0"/>
              <a:t>при которых ребенок до шестнадцати лет признается инвалидом:</a:t>
            </a:r>
          </a:p>
          <a:p>
            <a:pPr algn="just"/>
            <a:r>
              <a:rPr lang="ru-RU" dirty="0"/>
              <a:t>Функциональные изменения и патологические состояния, при которых, инвалидность устанавливается на срок 6 месяцев или 1 год – </a:t>
            </a:r>
            <a:r>
              <a:rPr lang="ru-RU" b="1" dirty="0"/>
              <a:t>пункт 7</a:t>
            </a:r>
            <a:r>
              <a:rPr lang="ru-RU" dirty="0"/>
              <a:t> «патологическое состояние, обусловленное длительным применением (более 3-х месяцев) сильнодействующих препаратов, назначенных по жизненным показаниям ребенка, требующее длительной терапевтической коррекции (выраженные обменные, иммунные, сосудистые поражения, изменения формулы крови и другие)».</a:t>
            </a:r>
          </a:p>
          <a:p>
            <a:pPr algn="just"/>
            <a:r>
              <a:rPr lang="ru-RU" dirty="0"/>
              <a:t>При стойких ограничениях жизнедеятельности, отсутствии данных выздоровления или значительном улучшении функций органов, нарастающем ограничении жизнедеятельности, бесперспективности лечения и реабилитационных мероприятий ребенку устанавливается инвалидность до достижения шестнадцатилетнего возраста – </a:t>
            </a:r>
            <a:r>
              <a:rPr lang="ru-RU" b="1" dirty="0"/>
              <a:t>пункт 20 </a:t>
            </a:r>
            <a:r>
              <a:rPr lang="ru-RU" dirty="0"/>
              <a:t>«первичные иммунодефицитные состояния», </a:t>
            </a:r>
            <a:r>
              <a:rPr lang="ru-RU" b="1" dirty="0"/>
              <a:t>пункт 22 </a:t>
            </a:r>
            <a:r>
              <a:rPr lang="ru-RU" dirty="0"/>
              <a:t>«приобретенное иммунодефицитное состояние, развернутая картина врожденного иммунодефицитного состояния человека».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872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Обращение ОФ «Доверие плюс»</a:t>
            </a:r>
            <a:br>
              <a:rPr lang="ru-RU" sz="2800" b="1" dirty="0"/>
            </a:br>
            <a:r>
              <a:rPr lang="ru-RU" sz="2800" b="1" dirty="0"/>
              <a:t>Стационарное лечение ЛЖВ</a:t>
            </a:r>
            <a:endParaRPr lang="ru-RU" sz="2800" dirty="0"/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r>
              <a:rPr lang="ru-RU" sz="2400" b="1" dirty="0"/>
              <a:t>Приказ МЗСР РК №761 от 29.09.2015 года «Об утверждении Правил оказания стационарной помощи».</a:t>
            </a:r>
          </a:p>
          <a:p>
            <a:r>
              <a:rPr lang="ru-RU" sz="2400" b="1" dirty="0"/>
              <a:t>Клинические протоколы по нозологии заболевания</a:t>
            </a:r>
          </a:p>
          <a:p>
            <a:endParaRPr lang="ru-RU" b="1" dirty="0"/>
          </a:p>
          <a:p>
            <a:r>
              <a:rPr lang="ru-RU" sz="2400" i="1" dirty="0"/>
              <a:t>В указанных нормативных документах  нет ограничения по пребыванию на стационарном лечении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2872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+mj-lt"/>
                <a:ea typeface="+mj-ea"/>
                <a:cs typeface="+mj-cs"/>
              </a:rPr>
              <a:t>Благодарю за внимание!</a:t>
            </a:r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Позиционное заявление Союза родителей ВЦО ЛЖВ относительно назначения детям, живущим с ВИЧ, препарата Эфавиренз</a:t>
            </a:r>
            <a:endParaRPr lang="ru-RU" sz="2800" dirty="0"/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Основные проблемные вопросы: </a:t>
            </a:r>
          </a:p>
          <a:p>
            <a:r>
              <a:rPr lang="ru-RU" sz="2400" dirty="0"/>
              <a:t>рекомендации IAS, DHHS, EACS</a:t>
            </a:r>
          </a:p>
          <a:p>
            <a:r>
              <a:rPr lang="ru-RU" sz="2400" dirty="0"/>
              <a:t>Побочные эффекты препарата Эфавиренз</a:t>
            </a:r>
          </a:p>
          <a:p>
            <a:r>
              <a:rPr lang="ru-RU" sz="2400" dirty="0"/>
              <a:t>Исследования ACTG (AIDS Clinical Trials Group) прием пациентами Эфавиренза сопряжен с практически двукратным увеличением частоты попыток суицида и частоты завершенного суицида.</a:t>
            </a:r>
          </a:p>
        </p:txBody>
      </p:sp>
    </p:spTree>
    <p:extLst>
      <p:ext uri="{BB962C8B-B14F-4D97-AF65-F5344CB8AC3E}">
        <p14:creationId xmlns:p14="http://schemas.microsoft.com/office/powerpoint/2010/main" val="419287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900882" cy="868346"/>
          </a:xfrm>
        </p:spPr>
        <p:txBody>
          <a:bodyPr>
            <a:normAutofit/>
          </a:bodyPr>
          <a:lstStyle/>
          <a:p>
            <a:r>
              <a:rPr lang="ru-RU" sz="1800" b="1" dirty="0"/>
              <a:t>Рекомендации действующих клинических руководств Европейского региона, США и ВОЗ </a:t>
            </a:r>
          </a:p>
        </p:txBody>
      </p:sp>
      <p:pic>
        <p:nvPicPr>
          <p:cNvPr id="4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550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006"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Рекомендации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lang="en-US" sz="12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Возраст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Предпочтительная схема терапии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lang="en-US" sz="12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Альтернативная схема терапии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006">
                <a:tc rowSpan="4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DHHS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(США)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&lt;2 лет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НИОТ+NVP, RAL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≥2 &lt;3 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 или RAL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 ATV/r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≥2 &lt;12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НИОТ+ATV/r, DRV/r,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LPV/r, RAL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RAL, RPV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НИОТ+ATV/r, DTG, DRV/r, EVG/c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006">
                <a:tc rowSpan="5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PENTA (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Евросоюз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&lt;3 лет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НИОТ+LPV/r, NVP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≥3&lt;6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НИОТ+NVP, DRV/r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&lt;6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НИОТ+NVP, DRV/r, LPV/r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≥6 &lt;12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НИОТ+ATV/r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≥12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НИОТ+ATV/r, DRV/r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 NVP, LPV/r DTG, RAL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006">
                <a:tc rowSpan="3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&lt;3 лет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≥3 &lt;10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НИОТ+NVP, LPV/r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≥10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НИОТ+EFV₄₀₀, DTG, DRV/r, RAL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7006">
                <a:tc rowSpan="3"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Казахстан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&lt;3 лет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НИОТ+LPV/r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≥3 &lt;10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НИОТ+NVP, LPV/r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70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≥10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</a:t>
                      </a: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EFV</a:t>
                      </a:r>
                      <a:endParaRPr lang="ru-RU" sz="12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НИОТ+EFV₄₀₀, DTG, DRV/r, RAL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68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74638"/>
            <a:ext cx="6543692" cy="1368412"/>
          </a:xfrm>
        </p:spPr>
        <p:txBody>
          <a:bodyPr>
            <a:normAutofit fontScale="90000"/>
          </a:bodyPr>
          <a:lstStyle/>
          <a:p>
            <a:br>
              <a:rPr lang="ru-RU" sz="1800" b="1" dirty="0"/>
            </a:br>
            <a:br>
              <a:rPr lang="ru-RU" sz="1800" b="1" dirty="0"/>
            </a:br>
            <a:br>
              <a:rPr lang="ru-RU" sz="1800" b="1" dirty="0"/>
            </a:br>
            <a:br>
              <a:rPr lang="ru-RU" sz="1800" b="1" dirty="0"/>
            </a:br>
            <a:r>
              <a:rPr lang="ru-RU" sz="1800" b="1" dirty="0"/>
              <a:t>Применение Эфавиренза у детей, клинические исследования</a:t>
            </a:r>
            <a:br>
              <a:rPr lang="ru-RU" sz="1800" b="1" dirty="0"/>
            </a:br>
            <a:br>
              <a:rPr lang="ru-RU" sz="1800" b="1" dirty="0"/>
            </a:br>
            <a:r>
              <a:rPr lang="ru-RU" sz="2000" b="1" dirty="0"/>
              <a:t>«Тяжелые проявления ЦНС связанные с отклонением от нормы метаболизма </a:t>
            </a:r>
            <a:r>
              <a:rPr lang="en-US" sz="2000" b="1" dirty="0"/>
              <a:t>EFV</a:t>
            </a:r>
            <a:r>
              <a:rPr lang="ru-RU" sz="2000" b="1" dirty="0"/>
              <a:t> у детей: роль генетической изменчивости </a:t>
            </a:r>
            <a:r>
              <a:rPr lang="en-US" sz="2000" b="1" dirty="0"/>
              <a:t>CYP</a:t>
            </a:r>
            <a:r>
              <a:rPr lang="ru-RU" sz="2000" b="1" dirty="0"/>
              <a:t>2</a:t>
            </a:r>
            <a:r>
              <a:rPr lang="en-US" sz="2000" b="1" dirty="0"/>
              <a:t>B</a:t>
            </a:r>
            <a:r>
              <a:rPr lang="ru-RU" sz="2000" b="1" dirty="0"/>
              <a:t>6» </a:t>
            </a:r>
            <a:br>
              <a:rPr lang="ru-RU" sz="2000" b="1" dirty="0"/>
            </a:br>
            <a:r>
              <a:rPr lang="en-US" sz="1300" dirty="0">
                <a:hlinkClick r:id="rId3"/>
              </a:rPr>
              <a:t>Pinillos F</a:t>
            </a:r>
            <a:r>
              <a:rPr lang="en-US" sz="1300" baseline="30000" dirty="0"/>
              <a:t>1</a:t>
            </a:r>
            <a:r>
              <a:rPr lang="en-US" sz="1300" dirty="0"/>
              <a:t>, </a:t>
            </a:r>
            <a:r>
              <a:rPr lang="en-US" sz="1300" dirty="0">
                <a:hlinkClick r:id="rId4"/>
              </a:rPr>
              <a:t>Dandara C</a:t>
            </a:r>
            <a:r>
              <a:rPr lang="en-US" sz="1300" baseline="30000" dirty="0"/>
              <a:t>2</a:t>
            </a:r>
            <a:r>
              <a:rPr lang="en-US" sz="1300" dirty="0"/>
              <a:t>, </a:t>
            </a:r>
            <a:r>
              <a:rPr lang="en-US" sz="1300" dirty="0">
                <a:hlinkClick r:id="rId5"/>
              </a:rPr>
              <a:t>Swart M</a:t>
            </a:r>
            <a:r>
              <a:rPr lang="en-US" sz="1300" baseline="30000" dirty="0"/>
              <a:t>2</a:t>
            </a:r>
            <a:r>
              <a:rPr lang="en-US" sz="1300" dirty="0"/>
              <a:t>, </a:t>
            </a:r>
            <a:r>
              <a:rPr lang="en-US" sz="1300" dirty="0">
                <a:hlinkClick r:id="rId6"/>
              </a:rPr>
              <a:t>Strehlau R</a:t>
            </a:r>
            <a:r>
              <a:rPr lang="en-US" sz="1300" baseline="30000" dirty="0"/>
              <a:t>1</a:t>
            </a:r>
            <a:r>
              <a:rPr lang="en-US" sz="1300" dirty="0"/>
              <a:t>, </a:t>
            </a:r>
            <a:r>
              <a:rPr lang="en-US" sz="1300" dirty="0">
                <a:hlinkClick r:id="rId7"/>
              </a:rPr>
              <a:t>Kuhn L</a:t>
            </a:r>
            <a:r>
              <a:rPr lang="en-US" sz="1300" baseline="30000" dirty="0"/>
              <a:t>3</a:t>
            </a:r>
            <a:r>
              <a:rPr lang="en-US" sz="1300" dirty="0"/>
              <a:t>, </a:t>
            </a:r>
            <a:r>
              <a:rPr lang="en-US" sz="1300" dirty="0">
                <a:hlinkClick r:id="rId8"/>
              </a:rPr>
              <a:t>Patel F</a:t>
            </a:r>
            <a:r>
              <a:rPr lang="en-US" sz="1300" baseline="30000" dirty="0"/>
              <a:t>1</a:t>
            </a:r>
            <a:r>
              <a:rPr lang="en-US" sz="1300" dirty="0"/>
              <a:t>, </a:t>
            </a:r>
            <a:r>
              <a:rPr lang="en-US" sz="1300" dirty="0">
                <a:hlinkClick r:id="rId9"/>
              </a:rPr>
              <a:t>Coovadia A</a:t>
            </a:r>
            <a:r>
              <a:rPr lang="en-US" sz="1300" baseline="30000" dirty="0"/>
              <a:t>1</a:t>
            </a:r>
            <a:r>
              <a:rPr lang="en-US" sz="1300" dirty="0"/>
              <a:t>, </a:t>
            </a:r>
            <a:r>
              <a:rPr lang="en-US" sz="1300" dirty="0">
                <a:hlinkClick r:id="rId10"/>
              </a:rPr>
              <a:t>Abrams E</a:t>
            </a:r>
            <a:r>
              <a:rPr lang="en-US" sz="1300" baseline="30000" dirty="0"/>
              <a:t>4</a:t>
            </a:r>
            <a:r>
              <a:rPr lang="en-US" sz="1300" dirty="0"/>
              <a:t>.</a:t>
            </a:r>
            <a:br>
              <a:rPr lang="ru-RU" sz="2000" dirty="0"/>
            </a:br>
            <a:r>
              <a:rPr lang="ru-RU" sz="2000" b="1" dirty="0"/>
              <a:t>.</a:t>
            </a:r>
            <a:br>
              <a:rPr lang="ru-RU" sz="2000" dirty="0"/>
            </a:br>
            <a:br>
              <a:rPr lang="ru-RU" sz="2800" dirty="0"/>
            </a:br>
            <a:endParaRPr lang="ru-RU" sz="2800" dirty="0"/>
          </a:p>
        </p:txBody>
      </p:sp>
      <p:pic>
        <p:nvPicPr>
          <p:cNvPr id="5" name="Picture 2" descr="C:\Users\Secretary\Desktop\logo 001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929198"/>
          </a:xfrm>
        </p:spPr>
        <p:txBody>
          <a:bodyPr>
            <a:normAutofit fontScale="32500" lnSpcReduction="20000"/>
          </a:bodyPr>
          <a:lstStyle/>
          <a:p>
            <a:r>
              <a:rPr lang="ru-RU" sz="4900" dirty="0"/>
              <a:t>В данной статье описаны случаи четырех детей с серьезными персистирующими побочными явлениями в ЦНС, у которых было обнаружено повышенное содержание EFV в плазме крови, в результате переноса однонуклеотидного полиморфизма CYP2B6, которые, как известно, играет роль в метаболизме EFV. </a:t>
            </a:r>
          </a:p>
          <a:p>
            <a:r>
              <a:rPr lang="ru-RU" sz="4900" dirty="0"/>
              <a:t>Были описаны 4 африканских ребенка в возрасте от 4 до 8 лет, которые получают EFV от 1 до 20 мес. Нарушение функции мозжечка, генерализованные судороги и отсутствие судорог были в представлены в пределах отклонений от нормы. Уровень EFV в плазме крови колебался от 20 до 60 мг / л, что в 5-15 раз превышало верхний предел рекомендуемого контрольного уровня. Указанные случаи несут не только однонуклеотидный полиморфизм  CYP2B6 516, но дополнительные гетерозиготные однонуклеотидные полиморфизмы, придающие нарушенную активность CYP2B6, что привело к более высоким концентрациям EFV в плазме. </a:t>
            </a:r>
          </a:p>
          <a:p>
            <a:r>
              <a:rPr lang="ru-RU" sz="4900" dirty="0"/>
              <a:t>Таким образом, скрининг на потенциальную токсичность EFV, основанной только на однонуклеотидном полиморфизме  CYP2B6 516, не сможет предсказать пациентов с серьезным нарушением метаболизма EFV. Мы выдвигаем гипотезу о том, что оптимизация дозы EFV с помощью генотипа может способствовать уменьшению выраженности токсических эффектов на ЦНС. Оба однонуклеотидных полиморфизма CYP2B6 c.516G&gt; T и c.983 T&gt; C следует учитывать в плазме при прогнозировании уровня выраженных эффектов EFV, в снижении ферментативной активности и частоты аллельных вариантов в африканской популяции. </a:t>
            </a:r>
          </a:p>
          <a:p>
            <a:r>
              <a:rPr lang="ru-RU" sz="4900" dirty="0"/>
              <a:t>Токсичность EFV всегда должна учитываться у ВИЧ положительных детей, у которых имеется необъяснимая аномалия ЦНС.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5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1143000"/>
          </a:xfrm>
        </p:spPr>
        <p:txBody>
          <a:bodyPr>
            <a:normAutofit fontScale="90000"/>
          </a:bodyPr>
          <a:lstStyle/>
          <a:p>
            <a:r>
              <a:rPr lang="ru-RU" sz="2400" b="1" u="sng" dirty="0"/>
              <a:t>«Эфавиренз как причина атаксии у детей»</a:t>
            </a:r>
            <a:br>
              <a:rPr lang="ru-RU" sz="2400" dirty="0"/>
            </a:br>
            <a:r>
              <a:rPr lang="en-US" sz="2400" dirty="0">
                <a:hlinkClick r:id="rId3"/>
              </a:rPr>
              <a:t>Hauptfleisch MP</a:t>
            </a:r>
            <a:r>
              <a:rPr lang="en-US" sz="2400" dirty="0"/>
              <a:t>, </a:t>
            </a:r>
            <a:r>
              <a:rPr lang="en-US" sz="2400" dirty="0">
                <a:hlinkClick r:id="rId4"/>
              </a:rPr>
              <a:t>Moore DP</a:t>
            </a:r>
            <a:r>
              <a:rPr lang="en-US" sz="2400" dirty="0"/>
              <a:t>, </a:t>
            </a:r>
            <a:r>
              <a:rPr lang="en-US" sz="2400" dirty="0">
                <a:hlinkClick r:id="rId5"/>
              </a:rPr>
              <a:t>Rodda JL</a:t>
            </a:r>
            <a:r>
              <a:rPr lang="en-US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5" name="Picture 2" descr="C:\Users\Secretary\Desktop\logo 00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Сообщено только о двух случаях токсичности </a:t>
            </a:r>
            <a:r>
              <a:rPr lang="en-US" dirty="0"/>
              <a:t>EFV</a:t>
            </a:r>
            <a:r>
              <a:rPr lang="ru-RU" dirty="0"/>
              <a:t>, вызвавшего атаксию (острая атаксия определяется как неустойчивость ходьбы или тонкое моторное движение &lt;72 часов). </a:t>
            </a:r>
          </a:p>
          <a:p>
            <a:r>
              <a:rPr lang="ru-RU" dirty="0"/>
              <a:t>Атаксия у обоих наших пациентов была обусловлена высокой концентрацией EFV в плазме, которая была по меньшей мере в четыре раза выше токсического уровня (4 000 нг/мл), описанного Marzolini et al. и улучшилось, когда прием препарата был прекращен. Полиморфизм фермента CYP2B6 может объяснить очень высокие уровни в плазме.</a:t>
            </a:r>
          </a:p>
          <a:p>
            <a:r>
              <a:rPr lang="ru-RU" dirty="0"/>
              <a:t>Когда у ребенка, который, как известно, находится на EFV, имеется острая прогрессирующая атаксия, после исключения общих причин следует проверить уровни EFV в плазме; </a:t>
            </a:r>
          </a:p>
          <a:p>
            <a:r>
              <a:rPr lang="ru-RU" dirty="0"/>
              <a:t>Если они токсичны, следует рассмотреть возможность остановки агента и замены его альтернативным классом АРВП.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53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br>
              <a:rPr lang="ru-RU" sz="1800" b="1" u="sng" dirty="0"/>
            </a:br>
            <a:r>
              <a:rPr lang="ru-RU" sz="1800" b="1" u="sng" dirty="0"/>
              <a:t>Гинекомастия, вызванная </a:t>
            </a:r>
            <a:r>
              <a:rPr lang="en-US" sz="1800" b="1" u="sng" dirty="0"/>
              <a:t>EFV</a:t>
            </a:r>
            <a:r>
              <a:rPr lang="ru-RU" sz="1800" b="1" u="sng" dirty="0"/>
              <a:t> у препубертатной девочки ВИЧ: отчет о случаях заболевания</a:t>
            </a:r>
            <a:br>
              <a:rPr lang="ru-RU" sz="1800" dirty="0"/>
            </a:br>
            <a:r>
              <a:rPr lang="en-US" sz="1800" dirty="0">
                <a:hlinkClick r:id="rId3"/>
              </a:rPr>
              <a:t>van </a:t>
            </a:r>
            <a:r>
              <a:rPr lang="en-US" sz="1800" dirty="0" err="1">
                <a:hlinkClick r:id="rId3"/>
              </a:rPr>
              <a:t>Ramshorst</a:t>
            </a:r>
            <a:r>
              <a:rPr lang="en-US" sz="1800" dirty="0">
                <a:hlinkClick r:id="rId3"/>
              </a:rPr>
              <a:t> MS</a:t>
            </a:r>
            <a:r>
              <a:rPr lang="en-US" sz="1800" baseline="30000" dirty="0"/>
              <a:t>1</a:t>
            </a:r>
            <a:r>
              <a:rPr lang="en-US" sz="1800" dirty="0"/>
              <a:t>, </a:t>
            </a:r>
            <a:r>
              <a:rPr lang="en-US" sz="1800" dirty="0" err="1">
                <a:hlinkClick r:id="rId4"/>
              </a:rPr>
              <a:t>Kekana</a:t>
            </a:r>
            <a:r>
              <a:rPr lang="en-US" sz="1800" dirty="0">
                <a:hlinkClick r:id="rId4"/>
              </a:rPr>
              <a:t> M</a:t>
            </a:r>
            <a:r>
              <a:rPr lang="en-US" sz="1800" dirty="0"/>
              <a:t>, </a:t>
            </a:r>
            <a:r>
              <a:rPr lang="en-US" sz="1800" dirty="0">
                <a:hlinkClick r:id="rId5"/>
              </a:rPr>
              <a:t>Struthers HE</a:t>
            </a:r>
            <a:r>
              <a:rPr lang="en-US" sz="1800" dirty="0"/>
              <a:t>, </a:t>
            </a:r>
            <a:r>
              <a:rPr lang="en-US" sz="1800" dirty="0">
                <a:hlinkClick r:id="rId6"/>
              </a:rPr>
              <a:t>McIntyre JA</a:t>
            </a:r>
            <a:r>
              <a:rPr lang="en-US" sz="1800" dirty="0"/>
              <a:t>, </a:t>
            </a:r>
            <a:r>
              <a:rPr lang="en-US" sz="1800" dirty="0">
                <a:hlinkClick r:id="rId7"/>
              </a:rPr>
              <a:t>Peters RP</a:t>
            </a:r>
            <a:r>
              <a:rPr lang="en-US" sz="1800" dirty="0"/>
              <a:t>.</a:t>
            </a:r>
            <a:br>
              <a:rPr lang="ru-RU" sz="1800" dirty="0"/>
            </a:br>
            <a:r>
              <a:rPr lang="en-US" sz="1800" dirty="0"/>
              <a:t> 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Препубертальная гинекомастия - редкое заболевание, которое наиболее часто классифицируется как идиопатическое. </a:t>
            </a:r>
          </a:p>
          <a:p>
            <a:r>
              <a:rPr lang="ru-RU" dirty="0"/>
              <a:t>У ВИЧ-инфицированных взрослых гинекомастия является признанным, но нечастым побочным эффектом АРТ и в основном объясняется использованием </a:t>
            </a:r>
            <a:r>
              <a:rPr lang="en-US" dirty="0"/>
              <a:t>EFV</a:t>
            </a:r>
            <a:r>
              <a:rPr lang="ru-RU" dirty="0"/>
              <a:t>. </a:t>
            </a:r>
          </a:p>
          <a:p>
            <a:r>
              <a:rPr lang="ru-RU" dirty="0"/>
              <a:t>Гинекомастию следует отличать от псевдогинекомастии как части синдрома липодистрофии, вызванного НИОТ, чтобы избежать неправильной замены АРВП. </a:t>
            </a:r>
          </a:p>
          <a:p>
            <a:r>
              <a:rPr lang="ru-RU" dirty="0"/>
              <a:t>В медицинской литературе описаны только пять случаев препубертальной гинекомастии у детей, принимающих АРТ, и основной патогенез был неизвестен. </a:t>
            </a:r>
          </a:p>
          <a:p>
            <a:r>
              <a:rPr lang="ru-RU" dirty="0"/>
              <a:t>Мы сообщаем о первом случае препубертатной гинекомастии у молодой девушки, связанной с использованием </a:t>
            </a:r>
            <a:r>
              <a:rPr lang="en-US" dirty="0"/>
              <a:t>EFV</a:t>
            </a:r>
            <a:r>
              <a:rPr lang="ru-RU" dirty="0"/>
              <a:t>. У семилетней африканской девочки была истинная гинекомастия спустя четыре месяца после начала АРТ (АВС, 3ТС, EFV). Анамнез, физический осмотр и лабораторные исследования исключали известные причины гинекомастии и прием EFV стал наиболее вероятной причиной. Через 6 недель после отмены EFV увеличение груди было полностью устранено. </a:t>
            </a:r>
          </a:p>
          <a:p>
            <a:endParaRPr lang="ru-RU" dirty="0"/>
          </a:p>
        </p:txBody>
      </p:sp>
      <p:pic>
        <p:nvPicPr>
          <p:cNvPr id="6" name="Picture 2" descr="C:\Users\Secretary\Desktop\logo 001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27222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r>
              <a:rPr lang="ru-RU" sz="1800" b="1" u="sng" dirty="0"/>
              <a:t>Побочные эффекты, связанные с АРТ на основе </a:t>
            </a:r>
            <a:r>
              <a:rPr lang="en-US" sz="1800" b="1" u="sng" dirty="0"/>
              <a:t>NVP</a:t>
            </a:r>
            <a:r>
              <a:rPr lang="ru-RU" sz="1800" b="1" u="sng" dirty="0"/>
              <a:t> и </a:t>
            </a:r>
            <a:r>
              <a:rPr lang="en-US" sz="1800" b="1" u="sng" dirty="0"/>
              <a:t>EFV</a:t>
            </a:r>
            <a:r>
              <a:rPr lang="ru-RU" sz="1800" b="1" u="sng" dirty="0"/>
              <a:t> в первой линии терапии: систематический обзор и метаанализ</a:t>
            </a:r>
            <a:br>
              <a:rPr lang="ru-RU" sz="1800" dirty="0"/>
            </a:br>
            <a:r>
              <a:rPr lang="en-US" sz="1800" dirty="0">
                <a:hlinkClick r:id="rId3"/>
              </a:rPr>
              <a:t>Shubber Z</a:t>
            </a:r>
            <a:r>
              <a:rPr lang="en-US" sz="1800" baseline="30000" dirty="0"/>
              <a:t>1</a:t>
            </a:r>
            <a:r>
              <a:rPr lang="en-US" sz="1800" dirty="0"/>
              <a:t>, </a:t>
            </a:r>
            <a:r>
              <a:rPr lang="en-US" sz="1800" dirty="0">
                <a:hlinkClick r:id="rId4"/>
              </a:rPr>
              <a:t>Calmy A</a:t>
            </a:r>
            <a:r>
              <a:rPr lang="en-US" sz="1800" dirty="0"/>
              <a:t>, </a:t>
            </a:r>
            <a:r>
              <a:rPr lang="en-US" sz="1800" dirty="0">
                <a:hlinkClick r:id="rId5"/>
              </a:rPr>
              <a:t>Andrieux-Meyer I</a:t>
            </a:r>
            <a:r>
              <a:rPr lang="en-US" sz="1800" dirty="0"/>
              <a:t>, </a:t>
            </a:r>
            <a:r>
              <a:rPr lang="en-US" sz="1800" dirty="0">
                <a:hlinkClick r:id="rId6"/>
              </a:rPr>
              <a:t>Vitoria M</a:t>
            </a:r>
            <a:r>
              <a:rPr lang="en-US" sz="1800" dirty="0"/>
              <a:t>, </a:t>
            </a:r>
            <a:r>
              <a:rPr lang="en-US" sz="1800" dirty="0">
                <a:hlinkClick r:id="rId7"/>
              </a:rPr>
              <a:t>Renaud-Théry F</a:t>
            </a:r>
            <a:r>
              <a:rPr lang="en-US" sz="1800" dirty="0"/>
              <a:t>, </a:t>
            </a:r>
            <a:r>
              <a:rPr lang="en-US" sz="1800" dirty="0">
                <a:hlinkClick r:id="rId8"/>
              </a:rPr>
              <a:t>Shaffer N</a:t>
            </a:r>
            <a:r>
              <a:rPr lang="en-US" sz="1800" dirty="0"/>
              <a:t>, </a:t>
            </a:r>
            <a:r>
              <a:rPr lang="en-US" sz="1800" dirty="0">
                <a:hlinkClick r:id="rId9"/>
              </a:rPr>
              <a:t>Hargreaves S</a:t>
            </a:r>
            <a:r>
              <a:rPr lang="en-US" sz="1800" dirty="0"/>
              <a:t>, </a:t>
            </a:r>
            <a:r>
              <a:rPr lang="en-US" sz="1800" dirty="0">
                <a:hlinkClick r:id="rId10"/>
              </a:rPr>
              <a:t>Mills EJ</a:t>
            </a:r>
            <a:r>
              <a:rPr lang="en-US" sz="1800" dirty="0"/>
              <a:t>, </a:t>
            </a:r>
            <a:r>
              <a:rPr lang="en-US" sz="1800" dirty="0">
                <a:hlinkClick r:id="rId11"/>
              </a:rPr>
              <a:t>Ford </a:t>
            </a:r>
            <a:r>
              <a:rPr lang="en-US" sz="2400" dirty="0">
                <a:hlinkClick r:id="rId11"/>
              </a:rPr>
              <a:t>N</a:t>
            </a:r>
            <a:r>
              <a:rPr lang="en-US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5" name="Picture 2" descr="C:\Users\Secretary\Desktop\logo 001.jp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Были рассмотрены данные о 26 446 взрослых и 3975 детях из восьми рандомизированных испытаний и 26 проспективных когорт. </a:t>
            </a:r>
          </a:p>
          <a:p>
            <a:r>
              <a:rPr lang="ru-RU" dirty="0"/>
              <a:t>В целом, у взрослых на </a:t>
            </a:r>
            <a:r>
              <a:rPr lang="en-US" dirty="0"/>
              <a:t>NVP</a:t>
            </a:r>
            <a:r>
              <a:rPr lang="ru-RU" dirty="0"/>
              <a:t> более чем в 2 раза больше шансов прекратить лечение из-за любого неблагоприятного события по сравнению с пациентами на EFV. </a:t>
            </a:r>
          </a:p>
          <a:p>
            <a:r>
              <a:rPr lang="ru-RU" dirty="0"/>
              <a:t>Тяжелая гепатотоксичность, тяжелая кожная токсичность и тяжелые реакции гиперчувствительности чаще встречались среди пациентов на </a:t>
            </a:r>
            <a:r>
              <a:rPr lang="en-US" dirty="0"/>
              <a:t>NVP</a:t>
            </a:r>
            <a:r>
              <a:rPr lang="ru-RU" dirty="0"/>
              <a:t>. </a:t>
            </a:r>
          </a:p>
          <a:p>
            <a:r>
              <a:rPr lang="ru-RU" dirty="0"/>
              <a:t>В сравнении с </a:t>
            </a:r>
            <a:r>
              <a:rPr lang="en-US" dirty="0"/>
              <a:t>NVP</a:t>
            </a:r>
            <a:r>
              <a:rPr lang="ru-RU" dirty="0"/>
              <a:t>, </a:t>
            </a:r>
            <a:r>
              <a:rPr lang="en-US" dirty="0"/>
              <a:t>EFV</a:t>
            </a:r>
            <a:r>
              <a:rPr lang="ru-RU" dirty="0"/>
              <a:t> связан с меньшей частотой серьезных побочных эффектов, в частности прекращение лечения.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72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Secretary\Desktop\logo 00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Таким образом, резюмируя результаты вышеуказанных статей, можно сделать вывод, что тяжелые побочные эффекты, связанные с нарушением ЦНС у детей единичны и польза от применения препарата превышает потенциальный риск.  </a:t>
            </a:r>
          </a:p>
          <a:p>
            <a:r>
              <a:rPr lang="ru-RU" b="1" dirty="0"/>
              <a:t>Данное открытие способствовало переходу к </a:t>
            </a:r>
            <a:r>
              <a:rPr lang="en-US" b="1" dirty="0"/>
              <a:t>EFV</a:t>
            </a:r>
            <a:r>
              <a:rPr lang="ru-RU" b="1" dirty="0"/>
              <a:t> в качестве предпочтительной схемы терапии первой линии для лечения ВИЧ в рамках ОЗ.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72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>
            <a:normAutofit fontScale="90000"/>
          </a:bodyPr>
          <a:lstStyle/>
          <a:p>
            <a:br>
              <a:rPr lang="ru-RU" sz="1800" b="1" u="sng" dirty="0"/>
            </a:br>
            <a:r>
              <a:rPr lang="ru-RU" sz="1600" dirty="0"/>
              <a:t> </a:t>
            </a:r>
            <a:r>
              <a:rPr lang="ru-RU" sz="1600" b="1" dirty="0"/>
              <a:t>«</a:t>
            </a:r>
            <a:r>
              <a:rPr lang="ru-RU" sz="1600" b="1" dirty="0" err="1"/>
              <a:t>Association</a:t>
            </a:r>
            <a:r>
              <a:rPr lang="ru-RU" sz="1600" b="1" dirty="0"/>
              <a:t> </a:t>
            </a:r>
            <a:r>
              <a:rPr lang="ru-RU" sz="1600" b="1" dirty="0" err="1"/>
              <a:t>between</a:t>
            </a:r>
            <a:r>
              <a:rPr lang="ru-RU" sz="1600" b="1" dirty="0"/>
              <a:t> </a:t>
            </a:r>
            <a:r>
              <a:rPr lang="ru-RU" sz="1600" b="1" dirty="0" err="1"/>
              <a:t>efavirenz</a:t>
            </a:r>
            <a:r>
              <a:rPr lang="ru-RU" sz="1600" b="1" dirty="0"/>
              <a:t> </a:t>
            </a:r>
            <a:r>
              <a:rPr lang="ru-RU" sz="1600" b="1" dirty="0" err="1"/>
              <a:t>as</a:t>
            </a:r>
            <a:r>
              <a:rPr lang="ru-RU" sz="1600" b="1" dirty="0"/>
              <a:t> </a:t>
            </a:r>
            <a:r>
              <a:rPr lang="ru-RU" sz="1600" b="1" dirty="0" err="1"/>
              <a:t>initial</a:t>
            </a:r>
            <a:r>
              <a:rPr lang="ru-RU" sz="1600" b="1" dirty="0"/>
              <a:t> </a:t>
            </a:r>
            <a:r>
              <a:rPr lang="ru-RU" sz="1600" b="1" dirty="0" err="1"/>
              <a:t>therapy</a:t>
            </a:r>
            <a:r>
              <a:rPr lang="ru-RU" sz="1600" b="1" dirty="0"/>
              <a:t> </a:t>
            </a:r>
            <a:r>
              <a:rPr lang="ru-RU" sz="1600" b="1" dirty="0" err="1"/>
              <a:t>for</a:t>
            </a:r>
            <a:r>
              <a:rPr lang="ru-RU" sz="1600" b="1" dirty="0"/>
              <a:t> HIV-1 </a:t>
            </a:r>
            <a:r>
              <a:rPr lang="ru-RU" sz="1600" b="1" dirty="0" err="1"/>
              <a:t>infection</a:t>
            </a:r>
            <a:r>
              <a:rPr lang="ru-RU" sz="1600" b="1" dirty="0"/>
              <a:t> and </a:t>
            </a:r>
            <a:r>
              <a:rPr lang="ru-RU" sz="1600" b="1" dirty="0" err="1"/>
              <a:t>increased</a:t>
            </a:r>
            <a:r>
              <a:rPr lang="ru-RU" sz="1600" b="1" dirty="0"/>
              <a:t> </a:t>
            </a:r>
            <a:r>
              <a:rPr lang="ru-RU" sz="1600" b="1" dirty="0" err="1"/>
              <a:t>risk</a:t>
            </a:r>
            <a:r>
              <a:rPr lang="ru-RU" sz="1600" b="1" dirty="0"/>
              <a:t> </a:t>
            </a:r>
            <a:r>
              <a:rPr lang="ru-RU" sz="1600" b="1" dirty="0" err="1"/>
              <a:t>for</a:t>
            </a:r>
            <a:r>
              <a:rPr lang="ru-RU" sz="1600" b="1" dirty="0"/>
              <a:t> </a:t>
            </a:r>
            <a:r>
              <a:rPr lang="ru-RU" sz="1600" b="1" dirty="0" err="1"/>
              <a:t>suicidal</a:t>
            </a:r>
            <a:r>
              <a:rPr lang="ru-RU" sz="1600" b="1" dirty="0"/>
              <a:t> </a:t>
            </a:r>
            <a:r>
              <a:rPr lang="ru-RU" sz="1600" b="1" dirty="0" err="1"/>
              <a:t>ideation</a:t>
            </a:r>
            <a:r>
              <a:rPr lang="ru-RU" sz="1600" b="1" dirty="0"/>
              <a:t> </a:t>
            </a:r>
            <a:r>
              <a:rPr lang="ru-RU" sz="1600" b="1" dirty="0" err="1"/>
              <a:t>or</a:t>
            </a:r>
            <a:r>
              <a:rPr lang="ru-RU" sz="1600" b="1" dirty="0"/>
              <a:t> </a:t>
            </a:r>
            <a:r>
              <a:rPr lang="ru-RU" sz="1600" b="1" dirty="0" err="1"/>
              <a:t>attempted</a:t>
            </a:r>
            <a:r>
              <a:rPr lang="ru-RU" sz="1600" b="1" dirty="0"/>
              <a:t> </a:t>
            </a:r>
            <a:r>
              <a:rPr lang="ru-RU" sz="1600" b="1" dirty="0" err="1"/>
              <a:t>or</a:t>
            </a:r>
            <a:r>
              <a:rPr lang="ru-RU" sz="1600" b="1" dirty="0"/>
              <a:t> </a:t>
            </a:r>
            <a:r>
              <a:rPr lang="ru-RU" sz="1600" b="1" dirty="0" err="1"/>
              <a:t>completed</a:t>
            </a:r>
            <a:r>
              <a:rPr lang="ru-RU" sz="1600" b="1" dirty="0"/>
              <a:t> </a:t>
            </a:r>
            <a:r>
              <a:rPr lang="ru-RU" sz="1600" b="1" dirty="0" err="1"/>
              <a:t>suicide</a:t>
            </a:r>
            <a:r>
              <a:rPr lang="ru-RU" sz="1600" b="1" dirty="0"/>
              <a:t>: </a:t>
            </a:r>
            <a:r>
              <a:rPr lang="ru-RU" sz="1600" b="1" dirty="0" err="1"/>
              <a:t>an</a:t>
            </a:r>
            <a:r>
              <a:rPr lang="ru-RU" sz="1600" b="1" dirty="0"/>
              <a:t> </a:t>
            </a:r>
            <a:r>
              <a:rPr lang="ru-RU" sz="1600" b="1" dirty="0" err="1"/>
              <a:t>analysis</a:t>
            </a:r>
            <a:r>
              <a:rPr lang="ru-RU" sz="1600" b="1" dirty="0"/>
              <a:t> </a:t>
            </a:r>
            <a:r>
              <a:rPr lang="ru-RU" sz="1600" b="1" dirty="0" err="1"/>
              <a:t>of</a:t>
            </a:r>
            <a:r>
              <a:rPr lang="ru-RU" sz="1600" b="1" dirty="0"/>
              <a:t> </a:t>
            </a:r>
            <a:r>
              <a:rPr lang="ru-RU" sz="1600" b="1" dirty="0" err="1"/>
              <a:t>trial</a:t>
            </a:r>
            <a:r>
              <a:rPr lang="ru-RU" sz="1600" b="1" dirty="0"/>
              <a:t> </a:t>
            </a:r>
            <a:r>
              <a:rPr lang="ru-RU" sz="1600" b="1" dirty="0" err="1"/>
              <a:t>data</a:t>
            </a:r>
            <a:r>
              <a:rPr lang="ru-RU" sz="1600" b="1" dirty="0"/>
              <a:t>.».</a:t>
            </a:r>
            <a:br>
              <a:rPr lang="ru-RU" sz="1600" dirty="0"/>
            </a:br>
            <a:r>
              <a:rPr lang="ru-RU" sz="1600" dirty="0"/>
              <a:t> </a:t>
            </a:r>
            <a:br>
              <a:rPr lang="ru-RU" sz="1600" dirty="0"/>
            </a:br>
            <a:r>
              <a:rPr lang="en-US" sz="1600" dirty="0"/>
              <a:t>Ann Intern Med, 2014, </a:t>
            </a:r>
            <a:r>
              <a:rPr lang="en-US" sz="1600" dirty="0">
                <a:hlinkClick r:id="rId3"/>
              </a:rPr>
              <a:t>Mollan KR</a:t>
            </a:r>
            <a:r>
              <a:rPr lang="en-US" sz="1600" dirty="0"/>
              <a:t>, </a:t>
            </a:r>
            <a:r>
              <a:rPr lang="en-US" sz="1600" dirty="0">
                <a:hlinkClick r:id="rId4"/>
              </a:rPr>
              <a:t>Smurzynski M</a:t>
            </a:r>
            <a:r>
              <a:rPr lang="en-US" sz="1600" dirty="0"/>
              <a:t>, </a:t>
            </a:r>
            <a:r>
              <a:rPr lang="en-US" sz="1600" dirty="0">
                <a:hlinkClick r:id="rId5"/>
              </a:rPr>
              <a:t>Eron JJ</a:t>
            </a:r>
            <a:r>
              <a:rPr lang="en-US" sz="1600" dirty="0"/>
              <a:t>, </a:t>
            </a:r>
            <a:r>
              <a:rPr lang="en-US" sz="1600" dirty="0">
                <a:hlinkClick r:id="rId6"/>
              </a:rPr>
              <a:t>Daar ES</a:t>
            </a:r>
            <a:r>
              <a:rPr lang="en-US" sz="1600" dirty="0"/>
              <a:t>, </a:t>
            </a:r>
            <a:r>
              <a:rPr lang="en-US" sz="1600" dirty="0">
                <a:hlinkClick r:id="rId7"/>
              </a:rPr>
              <a:t>Campbell TB</a:t>
            </a:r>
            <a:r>
              <a:rPr lang="en-US" sz="1600" dirty="0"/>
              <a:t>, </a:t>
            </a:r>
            <a:r>
              <a:rPr lang="en-US" sz="1600" dirty="0">
                <a:hlinkClick r:id="rId8"/>
              </a:rPr>
              <a:t>Sax PE</a:t>
            </a:r>
            <a:r>
              <a:rPr lang="en-US" sz="1600" dirty="0"/>
              <a:t>, </a:t>
            </a:r>
            <a:r>
              <a:rPr lang="en-US" sz="1600" dirty="0">
                <a:hlinkClick r:id="rId9"/>
              </a:rPr>
              <a:t>Gulick RM</a:t>
            </a:r>
            <a:r>
              <a:rPr lang="en-US" sz="1600" dirty="0"/>
              <a:t>, </a:t>
            </a:r>
            <a:r>
              <a:rPr lang="en-US" sz="1600" dirty="0">
                <a:hlinkClick r:id="rId10"/>
              </a:rPr>
              <a:t>Na L</a:t>
            </a:r>
            <a:r>
              <a:rPr lang="en-US" sz="1600" dirty="0"/>
              <a:t>, </a:t>
            </a:r>
            <a:r>
              <a:rPr lang="en-US" sz="1600" dirty="0">
                <a:hlinkClick r:id="rId11"/>
              </a:rPr>
              <a:t>O'Keefe L</a:t>
            </a:r>
            <a:r>
              <a:rPr lang="en-US" sz="1600" dirty="0"/>
              <a:t>, </a:t>
            </a:r>
            <a:r>
              <a:rPr lang="en-US" sz="1600" dirty="0">
                <a:hlinkClick r:id="rId12"/>
              </a:rPr>
              <a:t>Robertson KR</a:t>
            </a:r>
            <a:r>
              <a:rPr lang="en-US" sz="1600" dirty="0"/>
              <a:t>, </a:t>
            </a:r>
            <a:r>
              <a:rPr lang="en-US" sz="1600" dirty="0">
                <a:hlinkClick r:id="rId13"/>
              </a:rPr>
              <a:t>Tierney C</a:t>
            </a:r>
            <a:br>
              <a:rPr lang="ru-RU" sz="1600" dirty="0"/>
            </a:br>
            <a:r>
              <a:rPr lang="en-US" sz="1600" dirty="0"/>
              <a:t> </a:t>
            </a:r>
            <a:br>
              <a:rPr lang="ru-RU" sz="16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73% участников были мужчинами, средний возраст составлял 37 лет, а 32% имели документированную психиатрическую историю или получали психоактивные лекарства в течение 30 дней до поступления в исследование. </a:t>
            </a:r>
          </a:p>
          <a:p>
            <a:r>
              <a:rPr lang="ru-RU" dirty="0"/>
              <a:t>Медиана наблюдения составила 96 недель. Распространенность суицидальности на 1000 человеко-лет составляла 8.08 (47 событий) в группе эфавиренца и 3.66 (15 событий) в группе без эфавиренца (отношение рисков, 2.28 [95% ДИ, 1.27-4.10], Р = 0.006). </a:t>
            </a:r>
          </a:p>
          <a:p>
            <a:r>
              <a:rPr lang="ru-RU" dirty="0"/>
              <a:t>Частота попыток или завершения самоубийства составила 2,90 (17 событий) и 1,22 (5 случаев) в группах, получавших эфавиренц и без эфавиренца, соответственно (отношение рисков 2,58 [ДИ 0,94-7,06], Р = 0,065). </a:t>
            </a:r>
          </a:p>
          <a:p>
            <a:r>
              <a:rPr lang="ru-RU" dirty="0"/>
              <a:t>Сообщалось о восьми самоубийствах в группе эфавиренца и 1 в группе, не получавшей эфавиренц.</a:t>
            </a:r>
          </a:p>
          <a:p>
            <a:r>
              <a:rPr lang="ru-RU" dirty="0"/>
              <a:t>С учетом того, что в данном исследовании принимали участие взрослые пациенты, имеющие в анамнезе в 32% документированную психиатрическую историю и получали психоактивные лекарства до применения Эфавиренза, результаты исследования не могут быть применимы и интепретированы в отношении детей.</a:t>
            </a:r>
          </a:p>
          <a:p>
            <a:endParaRPr lang="ru-RU" dirty="0"/>
          </a:p>
        </p:txBody>
      </p:sp>
      <p:pic>
        <p:nvPicPr>
          <p:cNvPr id="6" name="Picture 2" descr="C:\Users\Secretary\Desktop\logo 001.jpg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2638"/>
            <a:ext cx="1152128" cy="58798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2722282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1963</Words>
  <Application>Microsoft Office PowerPoint</Application>
  <PresentationFormat>On-screen Show (4:3)</PresentationFormat>
  <Paragraphs>347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РГП на ПХВ Республиканский центр по профилактике и борьбе со СПИД  Министерства здравоохранения Республики Казахстан</vt:lpstr>
      <vt:lpstr>Позиционное заявление Союза родителей ВЦО ЛЖВ относительно назначения детям, живущим с ВИЧ, препарата Эфавиренз</vt:lpstr>
      <vt:lpstr>Рекомендации действующих клинических руководств Европейского региона, США и ВОЗ </vt:lpstr>
      <vt:lpstr>    Применение Эфавиренза у детей, клинические исследования  «Тяжелые проявления ЦНС связанные с отклонением от нормы метаболизма EFV у детей: роль генетической изменчивости CYP2B6»  Pinillos F1, Dandara C2, Swart M2, Strehlau R1, Kuhn L3, Patel F1, Coovadia A1, Abrams E4. .  </vt:lpstr>
      <vt:lpstr>«Эфавиренз как причина атаксии у детей» Hauptfleisch MP, Moore DP, Rodda JL. </vt:lpstr>
      <vt:lpstr> Гинекомастия, вызванная EFV у препубертатной девочки ВИЧ: отчет о случаях заболевания van Ramshorst MS1, Kekana M, Struthers HE, McIntyre JA, Peters RP.   </vt:lpstr>
      <vt:lpstr>Побочные эффекты, связанные с АРТ на основе NVP и EFV в первой линии терапии: систематический обзор и метаанализ Shubber Z1, Calmy A, Andrieux-Meyer I, Vitoria M, Renaud-Théry F, Shaffer N, Hargreaves S, Mills EJ, Ford N. </vt:lpstr>
      <vt:lpstr>PowerPoint Presentation</vt:lpstr>
      <vt:lpstr>  «Association between efavirenz as initial therapy for HIV-1 infection and increased risk for suicidal ideation or attempted or completed suicide: an analysis of trial data.».   Ann Intern Med, 2014, Mollan KR, Smurzynski M, Eron JJ, Daar ES, Campbell TB, Sax PE, Gulick RM, Na L, O'Keefe L, Robertson KR, Tierney C   </vt:lpstr>
      <vt:lpstr>  Ситуация по детям с ВИЧ-инфекцией, получающих Эфавиренз, в РК. </vt:lpstr>
      <vt:lpstr>Обращение Казахской Ассоциации «Равный-равному» в МЗ РК Критерии эффективности АРТ, уровень ВН</vt:lpstr>
      <vt:lpstr>Текущая ситуация в РК</vt:lpstr>
      <vt:lpstr>Результаты проводимых исследований на ВН</vt:lpstr>
      <vt:lpstr>Обращение Казахской Ассоциации «Равный-равному» в МТСЗ РК Вопросы инвалидности для ВИЧ-положительных детей</vt:lpstr>
      <vt:lpstr>Обращение ОФ «Доверие плюс» Стационарное лечение ЛЖВ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RCAIDS</dc:creator>
  <cp:lastModifiedBy>Ryssaldy Demeuova</cp:lastModifiedBy>
  <cp:revision>110</cp:revision>
  <dcterms:created xsi:type="dcterms:W3CDTF">2016-11-24T09:44:04Z</dcterms:created>
  <dcterms:modified xsi:type="dcterms:W3CDTF">2017-05-04T03:21:32Z</dcterms:modified>
</cp:coreProperties>
</file>