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6" r:id="rId2"/>
    <p:sldId id="334" r:id="rId3"/>
    <p:sldId id="352" r:id="rId4"/>
    <p:sldId id="353" r:id="rId5"/>
    <p:sldId id="355" r:id="rId6"/>
    <p:sldId id="327" r:id="rId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CC"/>
    <a:srgbClr val="FF5050"/>
    <a:srgbClr val="96FE9B"/>
    <a:srgbClr val="CC0000"/>
    <a:srgbClr val="9DF7A8"/>
    <a:srgbClr val="9EA7E6"/>
    <a:srgbClr val="AB9DE7"/>
    <a:srgbClr val="A4AFE0"/>
    <a:srgbClr val="CFA9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0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6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zafarovr\Desktop\&#1055;&#1047;&#1058;\&#1076;&#1083;&#1103;%20&#1089;&#1083;&#1072;&#1081;&#1076;&#1086;&#1074;%20&#1055;&#1047;&#1058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zafarovr\Desktop\&#1055;&#1047;&#1058;\&#1076;&#1083;&#1103;%20&#1089;&#1083;&#1072;&#1081;&#1076;&#1086;&#1074;%20&#1055;&#1047;&#1058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zafarovr\Desktop\&#1055;&#1047;&#1058;\&#1076;&#1083;&#1103;%20&#1089;&#1083;&#1072;&#1081;&#1076;&#1086;&#1074;%20&#1055;&#1047;&#1058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669685039370079"/>
          <c:y val="8.2187591134441532E-2"/>
          <c:w val="0.82108092738407701"/>
          <c:h val="0.7232906824146981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графики!$A$3</c:f>
              <c:strCache>
                <c:ptCount val="1"/>
                <c:pt idx="0">
                  <c:v>пациенты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5.0925337632079971E-17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C41-4D90-9EF9-4EB544E9C900}"/>
                </c:ext>
              </c:extLst>
            </c:dLbl>
            <c:dLbl>
              <c:idx val="1"/>
              <c:layout>
                <c:manualLayout>
                  <c:x val="-1.1111111111111112E-2"/>
                  <c:y val="-4.62962962962963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C41-4D90-9EF9-4EB544E9C900}"/>
                </c:ext>
              </c:extLst>
            </c:dLbl>
            <c:dLbl>
              <c:idx val="2"/>
              <c:layout>
                <c:manualLayout>
                  <c:x val="-2.7777777777778798E-3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C41-4D90-9EF9-4EB544E9C9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графики!$B$2:$D$2</c:f>
              <c:strCache>
                <c:ptCount val="3"/>
                <c:pt idx="0">
                  <c:v>до 5 лет</c:v>
                </c:pt>
                <c:pt idx="1">
                  <c:v>от 5 до 10 лет </c:v>
                </c:pt>
                <c:pt idx="2">
                  <c:v>свыше 10 лет</c:v>
                </c:pt>
              </c:strCache>
            </c:strRef>
          </c:cat>
          <c:val>
            <c:numRef>
              <c:f>графики!$B$3:$D$3</c:f>
              <c:numCache>
                <c:formatCode>0.0%</c:formatCode>
                <c:ptCount val="3"/>
                <c:pt idx="0" formatCode="0%">
                  <c:v>0.05</c:v>
                </c:pt>
                <c:pt idx="1">
                  <c:v>0.13500000000000001</c:v>
                </c:pt>
                <c:pt idx="2" formatCode="0%">
                  <c:v>0.82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1-4D90-9EF9-4EB544E9C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4517792"/>
        <c:axId val="824483808"/>
        <c:axId val="0"/>
      </c:bar3DChart>
      <c:catAx>
        <c:axId val="82451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24483808"/>
        <c:crosses val="autoZero"/>
        <c:auto val="1"/>
        <c:lblAlgn val="ctr"/>
        <c:lblOffset val="100"/>
        <c:noMultiLvlLbl val="0"/>
      </c:catAx>
      <c:valAx>
        <c:axId val="82448380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24517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графики!$B$5:$D$5</c:f>
              <c:strCache>
                <c:ptCount val="3"/>
                <c:pt idx="0">
                  <c:v>Гепатит В и/или С</c:v>
                </c:pt>
                <c:pt idx="1">
                  <c:v>ВИЧ</c:v>
                </c:pt>
                <c:pt idx="2">
                  <c:v>Туберкулез</c:v>
                </c:pt>
              </c:strCache>
            </c:strRef>
          </c:cat>
          <c:val>
            <c:numRef>
              <c:f>графики!$B$6:$D$6</c:f>
              <c:numCache>
                <c:formatCode>General</c:formatCode>
                <c:ptCount val="3"/>
                <c:pt idx="0">
                  <c:v>181</c:v>
                </c:pt>
                <c:pt idx="1">
                  <c:v>110</c:v>
                </c:pt>
                <c:pt idx="2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D8-423D-B22B-FA87B1E8B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29199584"/>
        <c:axId val="824477984"/>
        <c:axId val="0"/>
      </c:bar3DChart>
      <c:catAx>
        <c:axId val="82919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24477984"/>
        <c:crosses val="autoZero"/>
        <c:auto val="1"/>
        <c:lblAlgn val="ctr"/>
        <c:lblOffset val="100"/>
        <c:noMultiLvlLbl val="0"/>
      </c:catAx>
      <c:valAx>
        <c:axId val="82447798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29199584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графики!$B$8:$D$8</c:f>
              <c:strCache>
                <c:ptCount val="3"/>
                <c:pt idx="0">
                  <c:v>самозанятые</c:v>
                </c:pt>
                <c:pt idx="1">
                  <c:v>трудоустроены</c:v>
                </c:pt>
                <c:pt idx="2">
                  <c:v>создали семьи</c:v>
                </c:pt>
              </c:strCache>
            </c:strRef>
          </c:cat>
          <c:val>
            <c:numRef>
              <c:f>графики!$B$9:$D$9</c:f>
              <c:numCache>
                <c:formatCode>General</c:formatCode>
                <c:ptCount val="3"/>
                <c:pt idx="0">
                  <c:v>149</c:v>
                </c:pt>
                <c:pt idx="1">
                  <c:v>32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12-4375-AFCD-47936312A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2478800"/>
        <c:axId val="668641664"/>
        <c:axId val="0"/>
      </c:bar3DChart>
      <c:catAx>
        <c:axId val="86247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668641664"/>
        <c:crosses val="autoZero"/>
        <c:auto val="1"/>
        <c:lblAlgn val="ctr"/>
        <c:lblOffset val="100"/>
        <c:noMultiLvlLbl val="0"/>
      </c:catAx>
      <c:valAx>
        <c:axId val="668641664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KZ"/>
          </a:p>
        </c:txPr>
        <c:crossAx val="862478800"/>
        <c:crosses val="autoZero"/>
        <c:crossBetween val="between"/>
        <c:majorUnit val="4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K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225B1-D378-4AC5-9EC1-D3A5F04BA3BB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DB1AD-6A6F-4F9E-A300-EA4D5E46F6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562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1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55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54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86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20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02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258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0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95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392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239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AE257-23ED-4C44-ACE2-11B170549176}" type="datetimeFigureOut">
              <a:rPr lang="ru-RU" smtClean="0"/>
              <a:t>29.01.2020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EF6A2-6D3D-4DB9-B7DA-D6AA5C12DA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566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10" name="Группа 9"/>
          <p:cNvGrpSpPr/>
          <p:nvPr/>
        </p:nvGrpSpPr>
        <p:grpSpPr>
          <a:xfrm>
            <a:off x="0" y="17252"/>
            <a:ext cx="12192000" cy="6858000"/>
            <a:chOff x="0" y="17252"/>
            <a:chExt cx="12192000" cy="6858000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0" y="17252"/>
              <a:ext cx="12192000" cy="6858000"/>
              <a:chOff x="0" y="0"/>
              <a:chExt cx="12192000" cy="6858000"/>
            </a:xfrm>
          </p:grpSpPr>
          <p:pic>
            <p:nvPicPr>
              <p:cNvPr id="15" name="Рисунок 14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12192000" cy="6858000"/>
              </a:xfrm>
              <a:prstGeom prst="rect">
                <a:avLst/>
              </a:prstGeom>
            </p:spPr>
          </p:pic>
          <p:sp>
            <p:nvSpPr>
              <p:cNvPr id="6" name="Заголовок 1"/>
              <p:cNvSpPr txBox="1">
                <a:spLocks/>
              </p:cNvSpPr>
              <p:nvPr/>
            </p:nvSpPr>
            <p:spPr>
              <a:xfrm>
                <a:off x="3495675" y="84857"/>
                <a:ext cx="8288781" cy="8084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noAutofit/>
              </a:bodyPr>
              <a:lstStyle>
                <a:lvl1pPr algn="ctr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sz="60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marL="342900" indent="-342900" eaLnBrk="0" fontAlgn="base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None/>
                </a:pPr>
                <a:r>
                  <a:rPr lang="ru-RU" sz="2400" b="1" dirty="0">
                    <a:solidFill>
                      <a:schemeClr val="bg1"/>
                    </a:solidFill>
                    <a:latin typeface="Times New Roman" pitchFamily="18" charset="0"/>
                    <a:ea typeface="+mn-ea"/>
                    <a:cs typeface="Times New Roman" pitchFamily="18" charset="0"/>
                  </a:rPr>
                  <a:t>Республиканский научно – практический центр психического здоровья </a:t>
                </a:r>
              </a:p>
            </p:txBody>
          </p:sp>
        </p:grpSp>
        <p:sp>
          <p:nvSpPr>
            <p:cNvPr id="9" name="Прямоугольник с двумя скругленными противолежащими углами 8"/>
            <p:cNvSpPr/>
            <p:nvPr/>
          </p:nvSpPr>
          <p:spPr>
            <a:xfrm>
              <a:off x="2964373" y="1845425"/>
              <a:ext cx="8725181" cy="2920208"/>
            </a:xfrm>
            <a:prstGeom prst="round2DiagRect">
              <a:avLst/>
            </a:prstGeom>
            <a:solidFill>
              <a:srgbClr val="064E9E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altLang="ru-RU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Реализации программы поддерживающей заместительной терапии. </a:t>
              </a:r>
            </a:p>
            <a:p>
              <a:pPr algn="ctr"/>
              <a:r>
                <a:rPr lang="ru-RU" altLang="ru-RU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Исполнение решений Странового координационного комитета </a:t>
              </a:r>
            </a:p>
            <a:p>
              <a:pPr algn="ctr"/>
              <a:r>
                <a:rPr lang="ru-RU" altLang="ru-RU" sz="28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от 18 января и 20 сентября 2019 года.</a:t>
              </a:r>
            </a:p>
          </p:txBody>
        </p:sp>
        <p:sp>
          <p:nvSpPr>
            <p:cNvPr id="11" name="Прямоугольник с двумя скругленными противолежащими углами 10"/>
            <p:cNvSpPr/>
            <p:nvPr/>
          </p:nvSpPr>
          <p:spPr>
            <a:xfrm>
              <a:off x="8842076" y="5257338"/>
              <a:ext cx="2847478" cy="1126209"/>
            </a:xfrm>
            <a:prstGeom prst="round2DiagRect">
              <a:avLst/>
            </a:prstGeom>
            <a:solidFill>
              <a:srgbClr val="064E9E"/>
            </a:solidFill>
            <a:effectLst>
              <a:glow rad="228600">
                <a:schemeClr val="accent5">
                  <a:satMod val="175000"/>
                  <a:alpha val="40000"/>
                </a:schemeClr>
              </a:glow>
              <a:outerShdw blurRad="76200" dist="12700" dir="8100000" sy="-23000" kx="800400" algn="br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Генеральный директор </a:t>
              </a:r>
            </a:p>
            <a:p>
              <a:pPr algn="ctr">
                <a:defRPr/>
              </a:pPr>
              <a:r>
                <a:rPr lang="ru-RU" sz="14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Негай</a:t>
              </a:r>
              <a:r>
                <a:rPr lang="ru-RU" sz="14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Н.А.</a:t>
              </a:r>
            </a:p>
          </p:txBody>
        </p:sp>
      </p:grpSp>
      <p:pic>
        <p:nvPicPr>
          <p:cNvPr id="13" name="Picture 2" descr="C:\Users\Adminnn\Downloads\LOGO_RSPC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383"/>
            <a:ext cx="3246539" cy="1290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557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011680" y="-2717"/>
            <a:ext cx="10183224" cy="5985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Внедрение Программы ПЗТ 2008 – 2019 годы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" y="23000"/>
            <a:ext cx="2008777" cy="59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1F9289FF-FD96-48F9-A87D-6B01A9813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664254"/>
              </p:ext>
            </p:extLst>
          </p:nvPr>
        </p:nvGraphicFramePr>
        <p:xfrm>
          <a:off x="101533" y="647304"/>
          <a:ext cx="7408222" cy="4612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1711">
                  <a:extLst>
                    <a:ext uri="{9D8B030D-6E8A-4147-A177-3AD203B41FA5}">
                      <a16:colId xmlns:a16="http://schemas.microsoft.com/office/drawing/2014/main" val="517553496"/>
                    </a:ext>
                  </a:extLst>
                </a:gridCol>
                <a:gridCol w="493609">
                  <a:extLst>
                    <a:ext uri="{9D8B030D-6E8A-4147-A177-3AD203B41FA5}">
                      <a16:colId xmlns:a16="http://schemas.microsoft.com/office/drawing/2014/main" val="2825732680"/>
                    </a:ext>
                  </a:extLst>
                </a:gridCol>
                <a:gridCol w="496473">
                  <a:extLst>
                    <a:ext uri="{9D8B030D-6E8A-4147-A177-3AD203B41FA5}">
                      <a16:colId xmlns:a16="http://schemas.microsoft.com/office/drawing/2014/main" val="2813667642"/>
                    </a:ext>
                  </a:extLst>
                </a:gridCol>
                <a:gridCol w="445051">
                  <a:extLst>
                    <a:ext uri="{9D8B030D-6E8A-4147-A177-3AD203B41FA5}">
                      <a16:colId xmlns:a16="http://schemas.microsoft.com/office/drawing/2014/main" val="3961594108"/>
                    </a:ext>
                  </a:extLst>
                </a:gridCol>
                <a:gridCol w="448782">
                  <a:extLst>
                    <a:ext uri="{9D8B030D-6E8A-4147-A177-3AD203B41FA5}">
                      <a16:colId xmlns:a16="http://schemas.microsoft.com/office/drawing/2014/main" val="384377885"/>
                    </a:ext>
                  </a:extLst>
                </a:gridCol>
                <a:gridCol w="469901">
                  <a:extLst>
                    <a:ext uri="{9D8B030D-6E8A-4147-A177-3AD203B41FA5}">
                      <a16:colId xmlns:a16="http://schemas.microsoft.com/office/drawing/2014/main" val="1915159094"/>
                    </a:ext>
                  </a:extLst>
                </a:gridCol>
                <a:gridCol w="432944">
                  <a:extLst>
                    <a:ext uri="{9D8B030D-6E8A-4147-A177-3AD203B41FA5}">
                      <a16:colId xmlns:a16="http://schemas.microsoft.com/office/drawing/2014/main" val="3067063928"/>
                    </a:ext>
                  </a:extLst>
                </a:gridCol>
                <a:gridCol w="464622">
                  <a:extLst>
                    <a:ext uri="{9D8B030D-6E8A-4147-A177-3AD203B41FA5}">
                      <a16:colId xmlns:a16="http://schemas.microsoft.com/office/drawing/2014/main" val="2485082786"/>
                    </a:ext>
                  </a:extLst>
                </a:gridCol>
                <a:gridCol w="448782">
                  <a:extLst>
                    <a:ext uri="{9D8B030D-6E8A-4147-A177-3AD203B41FA5}">
                      <a16:colId xmlns:a16="http://schemas.microsoft.com/office/drawing/2014/main" val="2604401704"/>
                    </a:ext>
                  </a:extLst>
                </a:gridCol>
                <a:gridCol w="459343">
                  <a:extLst>
                    <a:ext uri="{9D8B030D-6E8A-4147-A177-3AD203B41FA5}">
                      <a16:colId xmlns:a16="http://schemas.microsoft.com/office/drawing/2014/main" val="3135689706"/>
                    </a:ext>
                  </a:extLst>
                </a:gridCol>
                <a:gridCol w="438223">
                  <a:extLst>
                    <a:ext uri="{9D8B030D-6E8A-4147-A177-3AD203B41FA5}">
                      <a16:colId xmlns:a16="http://schemas.microsoft.com/office/drawing/2014/main" val="3554786361"/>
                    </a:ext>
                  </a:extLst>
                </a:gridCol>
                <a:gridCol w="448782">
                  <a:extLst>
                    <a:ext uri="{9D8B030D-6E8A-4147-A177-3AD203B41FA5}">
                      <a16:colId xmlns:a16="http://schemas.microsoft.com/office/drawing/2014/main" val="1147861688"/>
                    </a:ext>
                  </a:extLst>
                </a:gridCol>
                <a:gridCol w="449999">
                  <a:extLst>
                    <a:ext uri="{9D8B030D-6E8A-4147-A177-3AD203B41FA5}">
                      <a16:colId xmlns:a16="http://schemas.microsoft.com/office/drawing/2014/main" val="2961330299"/>
                    </a:ext>
                  </a:extLst>
                </a:gridCol>
              </a:tblGrid>
              <a:tr h="2713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96682922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Актюбинская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96931696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Атырауская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3805506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ВКО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81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86786936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 Семей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3729270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Жамбылская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9451008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ЗКО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0954385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Карагандинская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84382848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 Темиртау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051160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Костанайская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3420203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Кызылординская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3425332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Павлодарская: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67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14917616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том числе Экибастуз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62198032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Алматы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4996812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пациентов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50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95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176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212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230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293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323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 354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251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  <a:r>
                        <a:rPr lang="ru-RU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endParaRPr lang="ru-KZ" sz="14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524888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регионов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364545"/>
                  </a:ext>
                </a:extLst>
              </a:tr>
              <a:tr h="2713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сайтов</a:t>
                      </a: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KZ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014206"/>
                  </a:ext>
                </a:extLst>
              </a:tr>
            </a:tbl>
          </a:graphicData>
        </a:graphic>
      </p:graphicFrame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DAF08704-DC20-4AB7-A3F6-BACFE4EE62F2}"/>
              </a:ext>
            </a:extLst>
          </p:cNvPr>
          <p:cNvSpPr/>
          <p:nvPr/>
        </p:nvSpPr>
        <p:spPr>
          <a:xfrm>
            <a:off x="7927597" y="729842"/>
            <a:ext cx="3959912" cy="58716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/>
              <a:t>Всего за 2008-2019 годы в Программе ПЗТ было </a:t>
            </a:r>
          </a:p>
          <a:p>
            <a:r>
              <a:rPr lang="ru-RU" sz="2000" dirty="0"/>
              <a:t>- </a:t>
            </a:r>
            <a:r>
              <a:rPr lang="ru-RU" sz="2000" b="1" dirty="0">
                <a:solidFill>
                  <a:srgbClr val="FF0000"/>
                </a:solidFill>
              </a:rPr>
              <a:t>1198</a:t>
            </a:r>
            <a:r>
              <a:rPr lang="ru-RU" sz="2000" dirty="0"/>
              <a:t> пациентов,</a:t>
            </a:r>
          </a:p>
          <a:p>
            <a:r>
              <a:rPr lang="ru-RU" sz="2000" dirty="0"/>
              <a:t>Выбыли из Программы по причине планового завершения (6 месяцев пребывания на ОЗТ и более) - </a:t>
            </a:r>
            <a:r>
              <a:rPr lang="ru-RU" sz="2000" b="1" dirty="0">
                <a:solidFill>
                  <a:srgbClr val="FF0000"/>
                </a:solidFill>
              </a:rPr>
              <a:t>237</a:t>
            </a:r>
          </a:p>
          <a:p>
            <a:endParaRPr lang="ru-RU" sz="2000" dirty="0"/>
          </a:p>
          <a:p>
            <a:r>
              <a:rPr lang="ru-RU" sz="2000" dirty="0"/>
              <a:t>Средняя длительность</a:t>
            </a:r>
          </a:p>
          <a:p>
            <a:r>
              <a:rPr lang="ru-RU" sz="2000" dirty="0"/>
              <a:t>нахождения в Программе - </a:t>
            </a:r>
            <a:r>
              <a:rPr lang="ru-RU" sz="2000" b="1" dirty="0">
                <a:solidFill>
                  <a:srgbClr val="FF0000"/>
                </a:solidFill>
              </a:rPr>
              <a:t>564</a:t>
            </a:r>
            <a:r>
              <a:rPr lang="ru-RU" sz="2000" dirty="0"/>
              <a:t> дня.</a:t>
            </a:r>
          </a:p>
          <a:p>
            <a:endParaRPr lang="ru-RU" sz="2000" dirty="0"/>
          </a:p>
          <a:p>
            <a:r>
              <a:rPr lang="ru-RU" sz="2000" dirty="0"/>
              <a:t>Социализация:</a:t>
            </a:r>
          </a:p>
          <a:p>
            <a:r>
              <a:rPr lang="ru-RU" sz="2000" dirty="0"/>
              <a:t>самозанятые - </a:t>
            </a:r>
            <a:r>
              <a:rPr lang="ru-RU" sz="2000" b="1" dirty="0">
                <a:solidFill>
                  <a:srgbClr val="FF0000"/>
                </a:solidFill>
              </a:rPr>
              <a:t>338</a:t>
            </a:r>
            <a:r>
              <a:rPr lang="ru-RU" sz="2000" dirty="0"/>
              <a:t> , </a:t>
            </a:r>
          </a:p>
          <a:p>
            <a:r>
              <a:rPr lang="ru-RU" sz="2000" dirty="0"/>
              <a:t>официально</a:t>
            </a:r>
          </a:p>
          <a:p>
            <a:r>
              <a:rPr lang="ru-RU" sz="2000" dirty="0"/>
              <a:t> трудоустроились - </a:t>
            </a:r>
            <a:r>
              <a:rPr lang="ru-RU" sz="2000" b="1" dirty="0">
                <a:solidFill>
                  <a:srgbClr val="FF0000"/>
                </a:solidFill>
              </a:rPr>
              <a:t>68</a:t>
            </a:r>
            <a:r>
              <a:rPr lang="ru-RU" sz="2000" dirty="0"/>
              <a:t>, </a:t>
            </a:r>
          </a:p>
          <a:p>
            <a:r>
              <a:rPr lang="ru-RU" sz="2000" dirty="0"/>
              <a:t>создали семьи - </a:t>
            </a:r>
            <a:r>
              <a:rPr lang="ru-RU" sz="2000" b="1" dirty="0">
                <a:solidFill>
                  <a:srgbClr val="FF0000"/>
                </a:solidFill>
              </a:rPr>
              <a:t>126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:a16="http://schemas.microsoft.com/office/drawing/2014/main" id="{96AD6DE5-F3B5-4B2C-85E4-F1FA047A447C}"/>
              </a:ext>
            </a:extLst>
          </p:cNvPr>
          <p:cNvSpPr/>
          <p:nvPr/>
        </p:nvSpPr>
        <p:spPr>
          <a:xfrm>
            <a:off x="101533" y="5436066"/>
            <a:ext cx="7408222" cy="1165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bg1"/>
                </a:solidFill>
              </a:rPr>
              <a:t>Регулярно принимали ( с мая 2015 года через единое окно ):  </a:t>
            </a:r>
          </a:p>
          <a:p>
            <a:pPr algn="ctr"/>
            <a:r>
              <a:rPr lang="ru-RU" sz="2000" dirty="0">
                <a:solidFill>
                  <a:schemeClr val="bg1"/>
                </a:solidFill>
              </a:rPr>
              <a:t>АРВ терапию - </a:t>
            </a:r>
            <a:r>
              <a:rPr lang="ru-RU" sz="2000" b="1" dirty="0">
                <a:solidFill>
                  <a:srgbClr val="FF0000"/>
                </a:solidFill>
              </a:rPr>
              <a:t>197</a:t>
            </a:r>
            <a:r>
              <a:rPr lang="ru-RU" sz="2000" dirty="0"/>
              <a:t>, </a:t>
            </a:r>
          </a:p>
          <a:p>
            <a:pPr algn="ctr"/>
            <a:r>
              <a:rPr lang="ru-RU" sz="2000" dirty="0">
                <a:solidFill>
                  <a:srgbClr val="FFFF00"/>
                </a:solidFill>
              </a:rPr>
              <a:t>        </a:t>
            </a:r>
            <a:r>
              <a:rPr lang="ru-RU" sz="2000" dirty="0">
                <a:solidFill>
                  <a:schemeClr val="bg1"/>
                </a:solidFill>
              </a:rPr>
              <a:t>противотуберкулезные препараты - </a:t>
            </a:r>
            <a:r>
              <a:rPr lang="ru-RU" sz="2000" b="1" dirty="0">
                <a:solidFill>
                  <a:srgbClr val="FF0000"/>
                </a:solidFill>
              </a:rPr>
              <a:t>31</a:t>
            </a:r>
          </a:p>
        </p:txBody>
      </p:sp>
    </p:spTree>
    <p:extLst>
      <p:ext uri="{BB962C8B-B14F-4D97-AF65-F5344CB8AC3E}">
        <p14:creationId xmlns:p14="http://schemas.microsoft.com/office/powerpoint/2010/main" val="1745976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011680" y="-2717"/>
            <a:ext cx="10183224" cy="5985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Программа ПЗТ по регионам на 01.01.2020 год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" y="23000"/>
            <a:ext cx="2008777" cy="59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06C25E94-EF2C-41F4-A740-F7842045E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169854"/>
              </p:ext>
            </p:extLst>
          </p:nvPr>
        </p:nvGraphicFramePr>
        <p:xfrm>
          <a:off x="148849" y="628349"/>
          <a:ext cx="3927040" cy="5839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106">
                  <a:extLst>
                    <a:ext uri="{9D8B030D-6E8A-4147-A177-3AD203B41FA5}">
                      <a16:colId xmlns:a16="http://schemas.microsoft.com/office/drawing/2014/main" val="3938909793"/>
                    </a:ext>
                  </a:extLst>
                </a:gridCol>
                <a:gridCol w="708685">
                  <a:extLst>
                    <a:ext uri="{9D8B030D-6E8A-4147-A177-3AD203B41FA5}">
                      <a16:colId xmlns:a16="http://schemas.microsoft.com/office/drawing/2014/main" val="2305971588"/>
                    </a:ext>
                  </a:extLst>
                </a:gridCol>
                <a:gridCol w="662731">
                  <a:extLst>
                    <a:ext uri="{9D8B030D-6E8A-4147-A177-3AD203B41FA5}">
                      <a16:colId xmlns:a16="http://schemas.microsoft.com/office/drawing/2014/main" val="1873503928"/>
                    </a:ext>
                  </a:extLst>
                </a:gridCol>
                <a:gridCol w="1005518">
                  <a:extLst>
                    <a:ext uri="{9D8B030D-6E8A-4147-A177-3AD203B41FA5}">
                      <a16:colId xmlns:a16="http://schemas.microsoft.com/office/drawing/2014/main" val="2435251988"/>
                    </a:ext>
                  </a:extLst>
                </a:gridCol>
              </a:tblGrid>
              <a:tr h="4205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Регион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единое окно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кол-во сайтов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 от состоящих на учете (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F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47404918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8489397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Павлодарская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6,4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86128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Карагандинская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625428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Алматы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502445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Актюбинская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217126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Атырауская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261507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Жамбылская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4,6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773084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Костанайская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3,2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096180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234240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Кызылординская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356738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Акмолинская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0043512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Алматинская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441772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Мангистауская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964176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СКО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111576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Туркестанская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913916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Нур-Султан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005364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Шымкент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693368"/>
                  </a:ext>
                </a:extLst>
              </a:tr>
              <a:tr h="22565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РК</a:t>
                      </a: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3,3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57956"/>
                  </a:ext>
                </a:extLst>
              </a:tr>
              <a:tr h="293867">
                <a:tc>
                  <a:txBody>
                    <a:bodyPr/>
                    <a:lstStyle/>
                    <a:p>
                      <a:endParaRPr lang="ru-KZ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есть 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более 1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20% и более</a:t>
                      </a:r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58946"/>
                  </a:ext>
                </a:extLst>
              </a:tr>
              <a:tr h="293867">
                <a:tc>
                  <a:txBody>
                    <a:bodyPr/>
                    <a:lstStyle/>
                    <a:p>
                      <a:endParaRPr lang="ru-KZ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нет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K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менее 20% </a:t>
                      </a: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62920"/>
                  </a:ext>
                </a:extLst>
              </a:tr>
              <a:tr h="293867">
                <a:tc>
                  <a:txBody>
                    <a:bodyPr/>
                    <a:lstStyle/>
                    <a:p>
                      <a:endParaRPr lang="ru-KZ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KZ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22900"/>
                  </a:ext>
                </a:extLst>
              </a:tr>
            </a:tbl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969AF055-1DBC-4B4A-B5F5-A05618B30C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1985430"/>
              </p:ext>
            </p:extLst>
          </p:nvPr>
        </p:nvGraphicFramePr>
        <p:xfrm>
          <a:off x="4056434" y="126501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EA34DEA5-7D92-433D-90E2-7D273747B0BB}"/>
              </a:ext>
            </a:extLst>
          </p:cNvPr>
          <p:cNvSpPr/>
          <p:nvPr/>
        </p:nvSpPr>
        <p:spPr>
          <a:xfrm>
            <a:off x="4581727" y="621586"/>
            <a:ext cx="7324927" cy="4387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Распределение пациентов (всего - 295)</a:t>
            </a:r>
            <a:endParaRPr lang="ru-KZ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868B5411-4B97-40AF-8110-23B90746F3BB}"/>
              </a:ext>
            </a:extLst>
          </p:cNvPr>
          <p:cNvSpPr/>
          <p:nvPr/>
        </p:nvSpPr>
        <p:spPr>
          <a:xfrm>
            <a:off x="4235082" y="1104846"/>
            <a:ext cx="4056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длительности  инъекционного употребления опиоидов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67758230-0A08-4CF8-A60F-2686E0E8A026}"/>
              </a:ext>
            </a:extLst>
          </p:cNvPr>
          <p:cNvSpPr/>
          <p:nvPr/>
        </p:nvSpPr>
        <p:spPr>
          <a:xfrm>
            <a:off x="4202613" y="3949491"/>
            <a:ext cx="40564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 пациентов </a:t>
            </a:r>
          </a:p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находящихся на ПЗТ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29EA0FDB-E665-4DEC-B9E6-DBF00B11B6DD}"/>
              </a:ext>
            </a:extLst>
          </p:cNvPr>
          <p:cNvSpPr/>
          <p:nvPr/>
        </p:nvSpPr>
        <p:spPr>
          <a:xfrm>
            <a:off x="9437944" y="5120792"/>
            <a:ext cx="2380538" cy="13939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Регулярно принимают:</a:t>
            </a:r>
          </a:p>
          <a:p>
            <a:pPr algn="ctr"/>
            <a:r>
              <a:rPr lang="ru-RU" dirty="0"/>
              <a:t> АРВ терапию – </a:t>
            </a:r>
          </a:p>
          <a:p>
            <a:pPr algn="ctr"/>
            <a:r>
              <a:rPr lang="ru-RU" dirty="0">
                <a:solidFill>
                  <a:srgbClr val="FF0000"/>
                </a:solidFill>
              </a:rPr>
              <a:t>99 (90%),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83C23727-2FAC-4C75-9C19-9AE748C8E904}"/>
              </a:ext>
            </a:extLst>
          </p:cNvPr>
          <p:cNvSpPr/>
          <p:nvPr/>
        </p:nvSpPr>
        <p:spPr>
          <a:xfrm>
            <a:off x="8291516" y="1124010"/>
            <a:ext cx="37516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наличию сопутствующих заболеваний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8DC9CDD0-695E-4469-A7A0-04187CA6FF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9851476"/>
              </p:ext>
            </p:extLst>
          </p:nvPr>
        </p:nvGraphicFramePr>
        <p:xfrm>
          <a:off x="8291516" y="1299316"/>
          <a:ext cx="4009855" cy="4138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id="{FBD657D3-A76E-4140-B2A0-5EBC654A9C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089965"/>
              </p:ext>
            </p:extLst>
          </p:nvPr>
        </p:nvGraphicFramePr>
        <p:xfrm>
          <a:off x="4170144" y="4123840"/>
          <a:ext cx="42863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808619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011680" y="-2717"/>
            <a:ext cx="10183224" cy="5985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Исполнение Дорожной карты ПЗТ и решений СКК (2019 год)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" y="23000"/>
            <a:ext cx="2008777" cy="59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4D9CF7B-DC4C-42ED-9EE7-F659C7EFBA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491575"/>
              </p:ext>
            </p:extLst>
          </p:nvPr>
        </p:nvGraphicFramePr>
        <p:xfrm>
          <a:off x="86467" y="647303"/>
          <a:ext cx="12002069" cy="5914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9319">
                  <a:extLst>
                    <a:ext uri="{9D8B030D-6E8A-4147-A177-3AD203B41FA5}">
                      <a16:colId xmlns:a16="http://schemas.microsoft.com/office/drawing/2014/main" val="2345263229"/>
                    </a:ext>
                  </a:extLst>
                </a:gridCol>
                <a:gridCol w="6242750">
                  <a:extLst>
                    <a:ext uri="{9D8B030D-6E8A-4147-A177-3AD203B41FA5}">
                      <a16:colId xmlns:a16="http://schemas.microsoft.com/office/drawing/2014/main" val="3726008113"/>
                    </a:ext>
                  </a:extLst>
                </a:gridCol>
              </a:tblGrid>
              <a:tr h="2856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мероприятия</a:t>
                      </a:r>
                      <a:endParaRPr lang="ru-KZ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KZ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6590406"/>
                  </a:ext>
                </a:extLst>
              </a:tr>
              <a:tr h="75180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1 ДК; </a:t>
                      </a:r>
                      <a:r>
                        <a:rPr lang="ru-RU" sz="1400" b="1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2.1.1 СКК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Расширение программы ПЗТ в соответствии с протоколом Заседания СКК по работе с международными организациями по вопросам ВИЧ-инфекции и туберкулеза от 18 января 2019 года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на ПЗТ на 31.12.2019 года находились 295 человек, что составляет всего 0,2% от оценочного количества ЛУИН (120 500). Увеличено на 15 % брали только ВИЧ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расширения ПЗТ необходимо открыть сайты во всех регионах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36572009"/>
                  </a:ext>
                </a:extLst>
              </a:tr>
              <a:tr h="69025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 ДК; </a:t>
                      </a:r>
                      <a:r>
                        <a:rPr lang="ru-RU" sz="1400" b="1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2.1 СКК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Открытие 6 дополнительных сайтов ПЗТ (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-Султан, Актау, Шымкент, Туркестан,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Петропавловск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Алматинская область)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Сотрудники планируемых к открытию сайтов обучены. Идет подготовка помещения и правоустанавливающих документов. На 2020 год сформирована заявка на препарат с учетом вновь открываемых сайтов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1749985"/>
                  </a:ext>
                </a:extLst>
              </a:tr>
              <a:tr h="91261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 ДК; </a:t>
                      </a:r>
                      <a:r>
                        <a:rPr lang="ru-RU" sz="1400" b="1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2.1.2 СКК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Переформатирование действующих и вновь открываемых сайтов ПЗТ в сайты действующие по программе «Единое окно», с выдачей противотуберкулезных препаратов и препаратов АРВ терапии 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Частично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сегодняшний день по программе «Единое окно» работают сайты гг. Павлодар, Усть-Каменогорск, Алматы. Идет отработка логистики на местном уровне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189293"/>
                  </a:ext>
                </a:extLst>
              </a:tr>
              <a:tr h="486167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4 ДК; </a:t>
                      </a:r>
                      <a:r>
                        <a:rPr lang="ru-RU" sz="1400" b="1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3.2 СКК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Рассмотреть централизацию закупа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препарата «Метадон гидрохлорид»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исполнено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 Комитет фармации МЗ РК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069968"/>
                  </a:ext>
                </a:extLst>
              </a:tr>
              <a:tr h="72363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20 ДК; </a:t>
                      </a:r>
                      <a:r>
                        <a:rPr lang="ru-RU" sz="1400" b="1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3.3 СКК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пациентов и НПО о ПЗТ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рекомендованная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ВОЗ 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2019 году ОФ «Аман-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Саулык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проведены тренинги, общественные слушания ключевых групп и широких слоев населения, НПО, в шести городах</a:t>
                      </a:r>
                      <a:endParaRPr lang="ru-KZ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4626155"/>
                  </a:ext>
                </a:extLst>
              </a:tr>
              <a:tr h="91261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3.1 СКК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РНПЦПЗ в целях обеспечения закупа препарата «метадон» в рамках ГОБМП </a:t>
                      </a:r>
                      <a:r>
                        <a:rPr lang="ru-RU" sz="16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</a:t>
                      </a: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предложения о включении его в КНФ, с указанием предельной цены и в перечень лекарственных средств ГОБМП и ОСМС</a:t>
                      </a:r>
                      <a:endParaRPr lang="ru-KZ" sz="11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исполнено 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Готовится проект для внесения изменений в соответствующий нормативно-правовой акт</a:t>
                      </a:r>
                      <a:endParaRPr lang="ru-KZ" sz="1100" b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3127110"/>
                  </a:ext>
                </a:extLst>
              </a:tr>
              <a:tr h="751809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3.4 СКК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Инициировать рассмотрение на межведомственном уровне вопрос реализации программы ПЗТ</a:t>
                      </a:r>
                      <a:endParaRPr lang="ru-KZ" sz="1100" i="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исполнено</a:t>
                      </a:r>
                      <a:endParaRPr lang="ru-KZ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97097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6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011680" y="-2717"/>
            <a:ext cx="10183224" cy="59858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Проблемы и пути решения по внедрению программы ПЗТ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" y="23000"/>
            <a:ext cx="2008777" cy="598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55148F91-5CC4-4666-B98E-D67B0AC721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917789"/>
              </p:ext>
            </p:extLst>
          </p:nvPr>
        </p:nvGraphicFramePr>
        <p:xfrm>
          <a:off x="184557" y="713064"/>
          <a:ext cx="11862034" cy="5787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7303">
                  <a:extLst>
                    <a:ext uri="{9D8B030D-6E8A-4147-A177-3AD203B41FA5}">
                      <a16:colId xmlns:a16="http://schemas.microsoft.com/office/drawing/2014/main" val="586380928"/>
                    </a:ext>
                  </a:extLst>
                </a:gridCol>
                <a:gridCol w="4848794">
                  <a:extLst>
                    <a:ext uri="{9D8B030D-6E8A-4147-A177-3AD203B41FA5}">
                      <a16:colId xmlns:a16="http://schemas.microsoft.com/office/drawing/2014/main" val="4210583631"/>
                    </a:ext>
                  </a:extLst>
                </a:gridCol>
                <a:gridCol w="4719524">
                  <a:extLst>
                    <a:ext uri="{9D8B030D-6E8A-4147-A177-3AD203B41FA5}">
                      <a16:colId xmlns:a16="http://schemas.microsoft.com/office/drawing/2014/main" val="1845911009"/>
                    </a:ext>
                  </a:extLst>
                </a:gridCol>
                <a:gridCol w="1686413">
                  <a:extLst>
                    <a:ext uri="{9D8B030D-6E8A-4147-A177-3AD203B41FA5}">
                      <a16:colId xmlns:a16="http://schemas.microsoft.com/office/drawing/2014/main" val="798235657"/>
                    </a:ext>
                  </a:extLst>
                </a:gridCol>
              </a:tblGrid>
              <a:tr h="33556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2060"/>
                          </a:solidFill>
                        </a:rPr>
                        <a:t>№</a:t>
                      </a:r>
                      <a:endParaRPr lang="ru-KZ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2060"/>
                          </a:solidFill>
                        </a:rPr>
                        <a:t>Проблема</a:t>
                      </a:r>
                      <a:endParaRPr lang="ru-KZ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2060"/>
                          </a:solidFill>
                        </a:rPr>
                        <a:t>Путь решения</a:t>
                      </a:r>
                      <a:endParaRPr lang="ru-KZ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2060"/>
                          </a:solidFill>
                        </a:rPr>
                        <a:t>Результат</a:t>
                      </a:r>
                      <a:endParaRPr lang="ru-KZ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1788627"/>
                  </a:ext>
                </a:extLst>
              </a:tr>
              <a:tr h="64946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1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Вопрос централизации закупа препарата «Метадон гидрохлорид»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KZ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Решить вопрос </a:t>
                      </a:r>
                      <a:r>
                        <a:rPr lang="ru-KZ" sz="180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централиз</a:t>
                      </a:r>
                      <a:r>
                        <a:rPr lang="ru-RU" sz="180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ованного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KZ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закупа препарата </a:t>
                      </a:r>
                      <a:r>
                        <a:rPr lang="ru-RU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KZ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Метадон гидрохлорид»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Продолжение Программы в 2021 году. Возможность увеличения количества пациентов на ПЗТ до 10% ежегодно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95432"/>
                  </a:ext>
                </a:extLst>
              </a:tr>
              <a:tr h="1484485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2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Отсутствие препарата «Метадон гидрохлорид» в КНФ и Перечне лекарственных средств, предоставляемых на амбулаторном уровне в рамках ГОБМП (приказ МЗ РК от 29.08.2017г. №666)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Рассмотреть вопрос включения препарата «Метадон гидрохлорид» в КНФ и Перечень лекарственных средств, предоставляемых в рамках ГОБМП (приказ МЗ РК от 29.08.2017г. № 666)</a:t>
                      </a:r>
                      <a:endParaRPr lang="ru-KZ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748645"/>
                  </a:ext>
                </a:extLst>
              </a:tr>
              <a:tr h="103745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3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Окончание Государственной регистрации препарата «Метадон гидрохлорид» в декабре 2020 г.</a:t>
                      </a:r>
                      <a:endParaRPr lang="ru-KZ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KZ" sz="18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Начать процедуру Государственной регистрации препарата «Метадон гидрохлорид»</a:t>
                      </a:r>
                      <a:endParaRPr lang="ru-KZ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KZ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0432103"/>
                  </a:ext>
                </a:extLst>
              </a:tr>
              <a:tr h="927803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4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Не предусмотрено выделение средств из Государственного бюджета для закупа метадона, начиная с 2021 г.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Подача заявки для выделения дополнительного финансирования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KZ" sz="18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8435973"/>
                  </a:ext>
                </a:extLst>
              </a:tr>
              <a:tr h="12925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5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Не решены вопросы хранения и доставки в регионы с 2021 года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 dirty="0">
                          <a:solidFill>
                            <a:srgbClr val="002060"/>
                          </a:solidFill>
                        </a:rPr>
                        <a:t>Предоставление логистики и сметы расходов по доставке и хранению препарата с подачей заявки на выделение дополнительного финансирования</a:t>
                      </a:r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KZ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5777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6372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8970" y="253898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6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4" y="0"/>
            <a:ext cx="2409362" cy="974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29572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9251</TotalTime>
  <Words>758</Words>
  <Application>Microsoft Office PowerPoint</Application>
  <PresentationFormat>Широкоэкранный</PresentationFormat>
  <Paragraphs>368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деятельности службы охраны психического здоровья РК за 9 мес. 2017 года. Реализация Дорожной карты по развитию службы охраны психического здоровья РК  на 2017 – 2018 годы</dc:title>
  <dc:creator>Пользователь Windows</dc:creator>
  <cp:lastModifiedBy>Ринат Музафаров</cp:lastModifiedBy>
  <cp:revision>345</cp:revision>
  <cp:lastPrinted>2018-05-31T03:35:53Z</cp:lastPrinted>
  <dcterms:created xsi:type="dcterms:W3CDTF">2017-10-30T10:07:08Z</dcterms:created>
  <dcterms:modified xsi:type="dcterms:W3CDTF">2020-01-29T12:02:03Z</dcterms:modified>
</cp:coreProperties>
</file>