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66" r:id="rId3"/>
    <p:sldId id="281" r:id="rId4"/>
    <p:sldId id="285" r:id="rId5"/>
    <p:sldId id="286" r:id="rId6"/>
    <p:sldId id="278" r:id="rId7"/>
    <p:sldId id="282" r:id="rId8"/>
    <p:sldId id="284" r:id="rId9"/>
    <p:sldId id="274" r:id="rId10"/>
    <p:sldId id="27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ДМИН" initials="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038" autoAdjust="0"/>
  </p:normalViewPr>
  <p:slideViewPr>
    <p:cSldViewPr>
      <p:cViewPr varScale="1">
        <p:scale>
          <a:sx n="51" d="100"/>
          <a:sy n="51" d="100"/>
        </p:scale>
        <p:origin x="229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664" y="-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nur Abusseitova" userId="a1fb3e91-84aa-40e9-8ec4-dcc58800c461" providerId="ADAL" clId="{9666FF17-696A-4E04-9EBB-9DFB4C2D7F12}"/>
    <pc:docChg chg="modSld">
      <pc:chgData name="Ainur Abusseitova" userId="a1fb3e91-84aa-40e9-8ec4-dcc58800c461" providerId="ADAL" clId="{9666FF17-696A-4E04-9EBB-9DFB4C2D7F12}" dt="2021-02-07T14:09:05.390" v="1" actId="20577"/>
      <pc:docMkLst>
        <pc:docMk/>
      </pc:docMkLst>
      <pc:sldChg chg="modSp mod">
        <pc:chgData name="Ainur Abusseitova" userId="a1fb3e91-84aa-40e9-8ec4-dcc58800c461" providerId="ADAL" clId="{9666FF17-696A-4E04-9EBB-9DFB4C2D7F12}" dt="2021-02-07T14:07:34.471" v="0" actId="20577"/>
        <pc:sldMkLst>
          <pc:docMk/>
          <pc:sldMk cId="580980422" sldId="285"/>
        </pc:sldMkLst>
        <pc:spChg chg="mod">
          <ac:chgData name="Ainur Abusseitova" userId="a1fb3e91-84aa-40e9-8ec4-dcc58800c461" providerId="ADAL" clId="{9666FF17-696A-4E04-9EBB-9DFB4C2D7F12}" dt="2021-02-07T14:07:34.471" v="0" actId="20577"/>
          <ac:spMkLst>
            <pc:docMk/>
            <pc:sldMk cId="580980422" sldId="285"/>
            <ac:spMk id="3" creationId="{00000000-0000-0000-0000-000000000000}"/>
          </ac:spMkLst>
        </pc:spChg>
      </pc:sldChg>
      <pc:sldChg chg="modSp mod">
        <pc:chgData name="Ainur Abusseitova" userId="a1fb3e91-84aa-40e9-8ec4-dcc58800c461" providerId="ADAL" clId="{9666FF17-696A-4E04-9EBB-9DFB4C2D7F12}" dt="2021-02-07T14:09:05.390" v="1" actId="20577"/>
        <pc:sldMkLst>
          <pc:docMk/>
          <pc:sldMk cId="3703000785" sldId="286"/>
        </pc:sldMkLst>
        <pc:spChg chg="mod">
          <ac:chgData name="Ainur Abusseitova" userId="a1fb3e91-84aa-40e9-8ec4-dcc58800c461" providerId="ADAL" clId="{9666FF17-696A-4E04-9EBB-9DFB4C2D7F12}" dt="2021-02-07T14:09:05.390" v="1" actId="20577"/>
          <ac:spMkLst>
            <pc:docMk/>
            <pc:sldMk cId="3703000785" sldId="286"/>
            <ac:spMk id="3" creationId="{00000000-0000-0000-0000-000000000000}"/>
          </ac:spMkLst>
        </pc:spChg>
      </pc:sldChg>
    </pc:docChg>
  </pc:docChgLst>
  <pc:docChgLst>
    <pc:chgData name="Ryssaldy Demeuova" userId="1b36aab8-03ea-4a7c-9005-27f2602792bf" providerId="ADAL" clId="{D3E841D5-C76E-4DC5-90E4-588574B70C2E}"/>
    <pc:docChg chg="custSel modSld">
      <pc:chgData name="Ryssaldy Demeuova" userId="1b36aab8-03ea-4a7c-9005-27f2602792bf" providerId="ADAL" clId="{D3E841D5-C76E-4DC5-90E4-588574B70C2E}" dt="2021-01-22T13:49:24.705" v="90"/>
      <pc:docMkLst>
        <pc:docMk/>
      </pc:docMkLst>
      <pc:sldChg chg="modSp mod">
        <pc:chgData name="Ryssaldy Demeuova" userId="1b36aab8-03ea-4a7c-9005-27f2602792bf" providerId="ADAL" clId="{D3E841D5-C76E-4DC5-90E4-588574B70C2E}" dt="2021-01-22T13:42:26.831" v="88" actId="27636"/>
        <pc:sldMkLst>
          <pc:docMk/>
          <pc:sldMk cId="421673026" sldId="256"/>
        </pc:sldMkLst>
        <pc:spChg chg="mod">
          <ac:chgData name="Ryssaldy Demeuova" userId="1b36aab8-03ea-4a7c-9005-27f2602792bf" providerId="ADAL" clId="{D3E841D5-C76E-4DC5-90E4-588574B70C2E}" dt="2021-01-22T13:42:18.956" v="85" actId="1076"/>
          <ac:spMkLst>
            <pc:docMk/>
            <pc:sldMk cId="421673026" sldId="256"/>
            <ac:spMk id="2" creationId="{00000000-0000-0000-0000-000000000000}"/>
          </ac:spMkLst>
        </pc:spChg>
        <pc:spChg chg="mod">
          <ac:chgData name="Ryssaldy Demeuova" userId="1b36aab8-03ea-4a7c-9005-27f2602792bf" providerId="ADAL" clId="{D3E841D5-C76E-4DC5-90E4-588574B70C2E}" dt="2021-01-22T13:42:26.831" v="88" actId="27636"/>
          <ac:spMkLst>
            <pc:docMk/>
            <pc:sldMk cId="421673026" sldId="256"/>
            <ac:spMk id="3" creationId="{00000000-0000-0000-0000-000000000000}"/>
          </ac:spMkLst>
        </pc:spChg>
      </pc:sldChg>
      <pc:sldChg chg="modNotesTx">
        <pc:chgData name="Ryssaldy Demeuova" userId="1b36aab8-03ea-4a7c-9005-27f2602792bf" providerId="ADAL" clId="{D3E841D5-C76E-4DC5-90E4-588574B70C2E}" dt="2021-01-22T13:49:24.705" v="90"/>
        <pc:sldMkLst>
          <pc:docMk/>
          <pc:sldMk cId="1641558656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B7B80-3C21-4103-94BF-D8DB3458D0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4BE1A-5E57-41C0-BCED-1F0D2DD60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73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None/>
            </a:pPr>
            <a:r>
              <a:rPr lang="ru-RU" sz="1000" dirty="0"/>
              <a:t>предложения к </a:t>
            </a:r>
            <a:r>
              <a:rPr lang="ru-RU" sz="1000" dirty="0" err="1"/>
              <a:t>страновой</a:t>
            </a:r>
            <a:r>
              <a:rPr lang="ru-RU" sz="1000" dirty="0"/>
              <a:t> заявке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1000" i="1" dirty="0"/>
              <a:t>женщин, живущих с ВИЧ (</a:t>
            </a:r>
            <a:r>
              <a:rPr lang="ru-RU" sz="900" i="1" dirty="0"/>
              <a:t>Виртуальная школа жизни с ВИЧ, гендерно-чувствительное консультирование);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900" i="1" dirty="0"/>
              <a:t>работниц секса (</a:t>
            </a:r>
            <a:r>
              <a:rPr lang="en-US" sz="900" i="1" dirty="0"/>
              <a:t>Community </a:t>
            </a:r>
            <a:r>
              <a:rPr lang="ru-RU" sz="900" i="1" dirty="0"/>
              <a:t>С</a:t>
            </a:r>
            <a:r>
              <a:rPr lang="en-US" sz="900" i="1" dirty="0"/>
              <a:t>entre</a:t>
            </a:r>
            <a:r>
              <a:rPr lang="ru-RU" sz="900" i="1" dirty="0"/>
              <a:t>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900" i="1" dirty="0"/>
              <a:t>подростковый </a:t>
            </a:r>
            <a:r>
              <a:rPr lang="ru-RU" sz="1200" i="1" dirty="0"/>
              <a:t>гендер (уход и поддержка подростков и  молодежи с ВИЧ);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1200" i="1" dirty="0"/>
              <a:t>Транс *людей (исследования, разработка программ, доступ к профилактике ВИЧ)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4BE1A-5E57-41C0-BCED-1F0D2DD6067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46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Группы проблем:</a:t>
            </a:r>
          </a:p>
          <a:p>
            <a:pPr marL="228600" indent="-228600">
              <a:buAutoNum type="arabicPeriod"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Услуги по ВИЧ (выявлению, прикреплению и удержанию на лечении) не интегрированы с дополнительными услугами для женщин (вопросы семьи, уход за детьми, репродуктивное и сексуальное здоровье, насилие)</a:t>
            </a:r>
          </a:p>
          <a:p>
            <a:pPr marL="228600" indent="-228600">
              <a:buAutoNum type="arabicPeriod"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РС-Недостоверно низкая оценка численности РС и низкий охват профилактическими и лечебными мероприятиями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А. Отсутствие дифференцированного подхода к мужчинам, оказывающим секс-услуги, включая МСМ, транс-людей;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Б. Недостаточная интеграция услуг репродуктивного и сексуального здоровья с услугами по профилактике ВИЧ </a:t>
            </a:r>
          </a:p>
          <a:p>
            <a:pPr marL="0" indent="0">
              <a:buNone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Насилие (структурное, бытовое) в отношении КГН затрудняет доступ к услугам по профилактике ВИЧ и приводит к низкой эффективности лечения</a:t>
            </a:r>
          </a:p>
          <a:p>
            <a:pPr marL="0" indent="0">
              <a:buNone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Сохранение сексуального и репродуктивного здоровья у КГН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4BE1A-5E57-41C0-BCED-1F0D2DD6067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60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4BE1A-5E57-41C0-BCED-1F0D2DD6067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60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Общественными фондами «Реванш» и «Фонд женщин, живущих с ВИЧ» при поддержке UNFPA было инициировано социологическое исследование в виде быстрой оценки с целью выявить ключевые проблемы и потребности отдельных групп женщин в период пандемии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Covid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-19, а также изучить ситуацию с сексуальным и репродуктивным здоровьем. Объектом исследования стали женщины, обращающиеся во время пандемии за помощью в кризисные центры и общественные фонды, в частности: женщины, живущие с ВИЧ; женщины, затронутые ВИЧ; представительницы ключевых групп населения, а также женщины, находящихся в сложной жизненной ситуации. В данном исследовании были выделены 4 ключевые группы лиц, которые по определению ЮНЭЙДС особенно уязвимы к ВИЧ и зачастую не имеют адекватного доступа к услугам: люди, употребляющие инъекционные наркотики (ЛУИН),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трансгендерные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женщины, работницы секс-бизнеса, а также заключенные (в том числе бывшие заключенные) и лица, содержащиеся под стражей.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4BE1A-5E57-41C0-BCED-1F0D2DD6067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60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Внедрение инновационных услуг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таких как самотестирование на ВИЧ, услуги для потребителей новых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психоактивных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веществ (НПВ)</a:t>
            </a:r>
            <a:endParaRPr lang="ru-RU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непрерывность услуг для КГН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отдельных регионах путем поддержки резервного запаса ключевых ТМЦ. </a:t>
            </a: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Усиление социальных контрактов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также будет способствовать предоставлению услуг НПО для КГН в других направлениях, включая ТБ, ВГС, сексуальное и репродуктивное здоровье и программы снижения вреда</a:t>
            </a:r>
          </a:p>
          <a:p>
            <a:r>
              <a:rPr lang="ru-RU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Несмотря на важность работы с РС, 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поддержка ГФ </a:t>
            </a:r>
            <a:r>
              <a:rPr lang="ru-RU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аутрич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-работников по работе с РС больше не запрашивается.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Государство финансирует все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ТМЦ для РС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4BE1A-5E57-41C0-BCED-1F0D2DD6067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670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Внедрение инновационных услуг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таких как самотестирование на ВИЧ, услуги для потребителей новых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психоактивных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веществ (НПВ)</a:t>
            </a:r>
            <a:endParaRPr lang="ru-RU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непрерывность услуг для КГН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отдельных регионах путем поддержки резервного запаса ключевых ТМЦ. </a:t>
            </a:r>
          </a:p>
          <a:p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Усиление социальных контрактов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также будет способствовать предоставлению услуг НПО для КГН в других направлениях, включая ТБ, ВГС, сексуальное и репродуктивное здоровье и программы снижения вреда</a:t>
            </a:r>
          </a:p>
          <a:p>
            <a:r>
              <a:rPr lang="ru-RU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Несмотря на важность работы с РС, 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поддержка ГФ </a:t>
            </a:r>
            <a:r>
              <a:rPr lang="ru-RU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аутрич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-работников по работе с РС больше не запрашивается.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Государство финансирует все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ТМЦ для РС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4BE1A-5E57-41C0-BCED-1F0D2DD6067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670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2296" indent="0" fontAlgn="t">
              <a:lnSpc>
                <a:spcPct val="120000"/>
              </a:lnSpc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Жанна </a:t>
            </a:r>
            <a:r>
              <a:rPr lang="ru-RU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Жандаулетова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Проект ХОУП </a:t>
            </a:r>
          </a:p>
          <a:p>
            <a:pPr marL="82296" indent="0" fontAlgn="t">
              <a:lnSpc>
                <a:spcPct val="120000"/>
              </a:lnSpc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Полякова Людмила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от сообщества женщин живущих с ВИЧ</a:t>
            </a:r>
          </a:p>
          <a:p>
            <a:pPr marL="82296" indent="0" fontAlgn="t">
              <a:lnSpc>
                <a:spcPct val="120000"/>
              </a:lnSpc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Виноградов Виталий 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сообщества МСМ</a:t>
            </a:r>
          </a:p>
          <a:p>
            <a:pPr marL="82296" indent="0" fontAlgn="t">
              <a:lnSpc>
                <a:spcPct val="120000"/>
              </a:lnSpc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</a:t>
            </a:r>
            <a:r>
              <a:rPr lang="ru-RU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Рудоквас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Наталья 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сообщества ЛЖВ</a:t>
            </a:r>
          </a:p>
          <a:p>
            <a:pPr marL="82296" indent="0" fontAlgn="t">
              <a:lnSpc>
                <a:spcPct val="120000"/>
              </a:lnSpc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</a:t>
            </a:r>
            <a:r>
              <a:rPr lang="ru-RU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Кушербаева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Лязат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ТБ сообщества</a:t>
            </a:r>
          </a:p>
          <a:p>
            <a:pPr marL="82296" indent="0" fontAlgn="t">
              <a:lnSpc>
                <a:spcPct val="120000"/>
              </a:lnSpc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 </a:t>
            </a:r>
            <a:r>
              <a:rPr lang="ru-RU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Жолнерова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Наталья 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сообщества РС</a:t>
            </a:r>
          </a:p>
          <a:p>
            <a:pPr marL="82296" indent="0" fontAlgn="t">
              <a:lnSpc>
                <a:spcPct val="120000"/>
              </a:lnSpc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 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Ибрагимова Оксана 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сообщества ЛУИН</a:t>
            </a:r>
          </a:p>
          <a:p>
            <a:pPr marL="82296" indent="0" fontAlgn="t">
              <a:lnSpc>
                <a:spcPct val="120000"/>
              </a:lnSpc>
              <a:buNone/>
            </a:pP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 </a:t>
            </a:r>
            <a:r>
              <a:rPr lang="ru-RU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Асель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Терликбаева</a:t>
            </a:r>
            <a:r>
              <a:rPr lang="ru-RU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международных организаций</a:t>
            </a:r>
          </a:p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360045" algn="l"/>
                <a:tab pos="450215" algn="l"/>
                <a:tab pos="540385" algn="l"/>
                <a:tab pos="630555" algn="l"/>
              </a:tabLst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Предложение расширить состав РГ по гендеру, объявить конкурс для включения представителя сообщества ТГ*людей в состав РГ по гендеру при СКК.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4BE1A-5E57-41C0-BCED-1F0D2DD6067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635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4BE1A-5E57-41C0-BCED-1F0D2DD6067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204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124744"/>
            <a:ext cx="7363544" cy="34291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Отчет и планы </a:t>
            </a:r>
            <a:br>
              <a:rPr lang="ru-RU" b="1" i="1" dirty="0"/>
            </a:br>
            <a:r>
              <a:rPr lang="ru-RU" b="1" i="1" dirty="0"/>
              <a:t>рабочей группы по гендеру при Страновом координационном комитете по работе с международными организациями по вопросам ВИЧ-инфекции и туберкулеза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2100" y="5157192"/>
            <a:ext cx="7406640" cy="1296144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Полякова Людмила,</a:t>
            </a:r>
          </a:p>
          <a:p>
            <a:r>
              <a:rPr lang="ru-RU" b="1" i="1" dirty="0"/>
              <a:t>Член СКК, представитель сообщества </a:t>
            </a:r>
          </a:p>
          <a:p>
            <a:r>
              <a:rPr lang="ru-RU" b="1" i="1" dirty="0"/>
              <a:t>женщин живущих в ВИЧ</a:t>
            </a:r>
          </a:p>
        </p:txBody>
      </p:sp>
    </p:spTree>
    <p:extLst>
      <p:ext uri="{BB962C8B-B14F-4D97-AF65-F5344CB8AC3E}">
        <p14:creationId xmlns:p14="http://schemas.microsoft.com/office/powerpoint/2010/main" val="421673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980728"/>
            <a:ext cx="7406640" cy="851354"/>
          </a:xfrm>
        </p:spPr>
        <p:txBody>
          <a:bodyPr>
            <a:normAutofit/>
          </a:bodyPr>
          <a:lstStyle/>
          <a:p>
            <a:r>
              <a:rPr lang="ru-RU" sz="4000" b="1" i="1" dirty="0"/>
              <a:t>БЛАГОДАРЮ ЗА ВНИМАНИЕ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7360" y="4293096"/>
            <a:ext cx="7406640" cy="1752600"/>
          </a:xfrm>
        </p:spPr>
        <p:txBody>
          <a:bodyPr/>
          <a:lstStyle/>
          <a:p>
            <a:pPr algn="r"/>
            <a:r>
              <a:rPr lang="ru-RU" b="1" i="1" dirty="0"/>
              <a:t>Полякова Людмила,</a:t>
            </a:r>
          </a:p>
          <a:p>
            <a:pPr algn="r"/>
            <a:r>
              <a:rPr lang="ru-RU" b="1" i="1" dirty="0"/>
              <a:t>Член СКК, представитель сообщества</a:t>
            </a:r>
          </a:p>
          <a:p>
            <a:pPr algn="r"/>
            <a:r>
              <a:rPr lang="ru-RU" b="1" i="1" dirty="0"/>
              <a:t> женщин живущих в 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0544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4286" y="260648"/>
            <a:ext cx="8106104" cy="743293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/>
              <a:t>Отчет РГ по </a:t>
            </a:r>
            <a:r>
              <a:rPr lang="ru-RU" sz="4000" b="1" i="1" dirty="0" err="1"/>
              <a:t>гендеру</a:t>
            </a:r>
            <a:r>
              <a:rPr lang="ru-RU" sz="4000" b="1" i="1" dirty="0"/>
              <a:t> при СКК</a:t>
            </a:r>
            <a:br>
              <a:rPr lang="ru-RU" sz="3900" i="1" dirty="0"/>
            </a:br>
            <a:endParaRPr lang="ru-RU" sz="39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836712"/>
            <a:ext cx="7962088" cy="5112568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20000"/>
              </a:lnSpc>
              <a:buNone/>
            </a:pPr>
            <a:r>
              <a:rPr lang="ru-RU" sz="2000" dirty="0">
                <a:latin typeface="+mj-lt"/>
              </a:rPr>
              <a:t>Рабочим собранием  РГ по гендеру при СКК от 20.12.2019г. на 2020 год запланировано:</a:t>
            </a:r>
            <a:endParaRPr lang="ru-RU" sz="2000" spc="-150" dirty="0">
              <a:latin typeface="+mj-lt"/>
            </a:endParaRPr>
          </a:p>
          <a:p>
            <a:pPr marL="539496" lvl="0" indent="-457200" algn="just">
              <a:buAutoNum type="arabicPeriod"/>
            </a:pPr>
            <a:r>
              <a:rPr lang="ru-RU" sz="2000" dirty="0">
                <a:latin typeface="+mj-lt"/>
              </a:rPr>
              <a:t>Изменение подходов к оказываемым услугам на гендерно-чувствительные ориентиры </a:t>
            </a:r>
          </a:p>
          <a:p>
            <a:pPr marL="539496" lvl="0" indent="-457200" algn="just">
              <a:buAutoNum type="arabicPeriod"/>
            </a:pPr>
            <a:endParaRPr lang="ru-RU" sz="2000" dirty="0">
              <a:latin typeface="+mj-lt"/>
            </a:endParaRPr>
          </a:p>
          <a:p>
            <a:pPr marL="539496" lvl="0" indent="-457200" algn="just">
              <a:buAutoNum type="arabicPeriod"/>
            </a:pPr>
            <a:r>
              <a:rPr lang="ru-RU" sz="2000" dirty="0">
                <a:latin typeface="+mj-lt"/>
              </a:rPr>
              <a:t>Усилить сервис, внедряя инновационные подходы, а также расширить сферу охвата регионов ГФ включив </a:t>
            </a:r>
            <a:r>
              <a:rPr lang="ru-RU" sz="2000" dirty="0" err="1">
                <a:latin typeface="+mj-lt"/>
              </a:rPr>
              <a:t>Алматинскую</a:t>
            </a:r>
            <a:r>
              <a:rPr lang="ru-RU" sz="2000" dirty="0">
                <a:latin typeface="+mj-lt"/>
              </a:rPr>
              <a:t> область</a:t>
            </a:r>
          </a:p>
          <a:p>
            <a:pPr marL="539496" lvl="0" indent="-457200" algn="just">
              <a:buAutoNum type="arabicPeriod"/>
            </a:pPr>
            <a:endParaRPr lang="ru-RU" sz="2000" i="1" dirty="0">
              <a:latin typeface="+mj-lt"/>
            </a:endParaRPr>
          </a:p>
          <a:p>
            <a:pPr marL="539496" lvl="0" indent="-457200" algn="just">
              <a:buAutoNum type="arabicPeriod"/>
            </a:pPr>
            <a:r>
              <a:rPr lang="ru-RU" sz="2000" i="1" dirty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Продолжить работать и объединять усилия и для внедрения широкомасштабной акции по трансформации предоставляемых сервисов</a:t>
            </a:r>
            <a:r>
              <a:rPr lang="ru-RU" sz="2000" i="1" dirty="0">
                <a:latin typeface="+mj-lt"/>
              </a:rPr>
              <a:t>.</a:t>
            </a:r>
          </a:p>
          <a:p>
            <a:pPr marL="539496" lvl="0" indent="-457200" algn="just">
              <a:buAutoNum type="arabicPeriod"/>
            </a:pPr>
            <a:endParaRPr lang="ru-RU" sz="2000" i="1" dirty="0">
              <a:latin typeface="+mj-lt"/>
            </a:endParaRPr>
          </a:p>
          <a:p>
            <a:pPr marL="539496" lvl="0" indent="-457200" algn="just">
              <a:buAutoNum type="arabicPeriod"/>
            </a:pPr>
            <a:r>
              <a:rPr lang="ru-RU" sz="2000" dirty="0"/>
              <a:t>Внести предложения к </a:t>
            </a:r>
            <a:r>
              <a:rPr lang="ru-RU" sz="2000" dirty="0" err="1"/>
              <a:t>страновой</a:t>
            </a:r>
            <a:r>
              <a:rPr lang="ru-RU" sz="2000" dirty="0"/>
              <a:t> заявке, для включения гендерных аспектов и покрытия реальных потребностей людей, затронутых эпидемией ВИЧ и ключевых групп</a:t>
            </a:r>
            <a:endParaRPr lang="ru-RU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639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8106104" cy="743293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/>
              <a:t>Отчет РГ по </a:t>
            </a:r>
            <a:r>
              <a:rPr lang="ru-RU" sz="4000" b="1" i="1" dirty="0" err="1"/>
              <a:t>гендеру</a:t>
            </a:r>
            <a:r>
              <a:rPr lang="ru-RU" sz="4000" b="1" i="1" dirty="0"/>
              <a:t> при СКК</a:t>
            </a:r>
            <a:br>
              <a:rPr lang="ru-RU" sz="3900" i="1" dirty="0"/>
            </a:br>
            <a:endParaRPr lang="ru-RU" sz="39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31933"/>
            <a:ext cx="7962088" cy="5661248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20000"/>
              </a:lnSpc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20 февраля 2020г. 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Очное собрание, где определены основные проблемы КГН  и сгруппированы в 4 группы, внесено 32 рекомендации по направлениям 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Укрепление систем здравоохранения и сообщества,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Усиление профилактических программ среди ключевых групп населения, 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Преодоление барьеров, связанных с вопросами прав людей на здоровье и гендерного неравенства </a:t>
            </a:r>
            <a:endParaRPr lang="ru-RU" sz="2200" spc="-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120000"/>
              </a:lnSpc>
              <a:buNone/>
            </a:pPr>
            <a:endParaRPr lang="ru-RU" sz="2200" i="1" spc="-150" dirty="0"/>
          </a:p>
        </p:txBody>
      </p:sp>
    </p:spTree>
    <p:extLst>
      <p:ext uri="{BB962C8B-B14F-4D97-AF65-F5344CB8AC3E}">
        <p14:creationId xmlns:p14="http://schemas.microsoft.com/office/powerpoint/2010/main" val="399237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8106104" cy="743293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/>
              <a:t>Отчет РГ по </a:t>
            </a:r>
            <a:r>
              <a:rPr lang="ru-RU" sz="4000" b="1" i="1" dirty="0" err="1"/>
              <a:t>гендеру</a:t>
            </a:r>
            <a:r>
              <a:rPr lang="ru-RU" sz="4000" b="1" i="1" dirty="0"/>
              <a:t> при СКК</a:t>
            </a:r>
            <a:br>
              <a:rPr lang="ru-RU" sz="3900" i="1" dirty="0"/>
            </a:br>
            <a:endParaRPr lang="ru-RU" sz="39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161363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20000"/>
              </a:lnSpc>
              <a:buNone/>
            </a:pPr>
            <a:r>
              <a:rPr lang="ru-RU" sz="2200" dirty="0">
                <a:latin typeface="+mj-lt"/>
                <a:cs typeface="Arial" panose="020B0604020202020204" pitchFamily="34" charset="0"/>
              </a:rPr>
              <a:t>За 2020 год проведена онлайн гендерно-ориентированная «Школа МАМА+», направленная на повышение репродуктивной грамотности, повышению приверженности среди женщин с ВИЧ репродуктивного возраста Алматы и  Алматинской области.</a:t>
            </a:r>
          </a:p>
          <a:p>
            <a:pPr marL="0" indent="457200" algn="just">
              <a:lnSpc>
                <a:spcPct val="120000"/>
              </a:lnSpc>
              <a:buNone/>
            </a:pPr>
            <a:endParaRPr lang="ru-RU" sz="2200" dirty="0">
              <a:latin typeface="+mj-lt"/>
              <a:cs typeface="Arial" panose="020B0604020202020204" pitchFamily="34" charset="0"/>
            </a:endParaRPr>
          </a:p>
          <a:p>
            <a:pPr marL="0" indent="457200" algn="just">
              <a:lnSpc>
                <a:spcPct val="120000"/>
              </a:lnSpc>
              <a:buNone/>
            </a:pPr>
            <a:r>
              <a:rPr lang="ru-RU" sz="2200" dirty="0">
                <a:latin typeface="+mj-lt"/>
                <a:cs typeface="Arial" panose="020B0604020202020204" pitchFamily="34" charset="0"/>
              </a:rPr>
              <a:t>В период пандемии группы взаимопомощи  и поддержки трансформированы онлайн пространство, что позволило объединить на одной площадке женщин с ВИЧ из различных регионов, по завершению пандемии практика онлайн встреч плотно вошла в жизнь людей из КГН и успешно используется в настоящее время.</a:t>
            </a:r>
          </a:p>
          <a:p>
            <a:pPr marL="0" indent="457200" algn="just">
              <a:lnSpc>
                <a:spcPct val="120000"/>
              </a:lnSpc>
              <a:buNone/>
            </a:pPr>
            <a:endParaRPr lang="ru-RU" sz="2400" i="1" spc="-150" dirty="0"/>
          </a:p>
        </p:txBody>
      </p:sp>
    </p:spTree>
    <p:extLst>
      <p:ext uri="{BB962C8B-B14F-4D97-AF65-F5344CB8AC3E}">
        <p14:creationId xmlns:p14="http://schemas.microsoft.com/office/powerpoint/2010/main" val="58098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8106104" cy="743293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/>
              <a:t>Отчет РГ по </a:t>
            </a:r>
            <a:r>
              <a:rPr lang="ru-RU" sz="4000" b="1" i="1" dirty="0" err="1"/>
              <a:t>гендеру</a:t>
            </a:r>
            <a:r>
              <a:rPr lang="ru-RU" sz="4000" b="1" i="1" dirty="0"/>
              <a:t> при СКК</a:t>
            </a:r>
            <a:br>
              <a:rPr lang="ru-RU" sz="3900" i="1" dirty="0"/>
            </a:br>
            <a:endParaRPr lang="ru-RU" sz="39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0097" y="908720"/>
            <a:ext cx="7746064" cy="568863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ru-RU" sz="2200" dirty="0">
                <a:latin typeface="+mj-lt"/>
                <a:cs typeface="Arial" panose="020B0604020202020204" pitchFamily="34" charset="0"/>
              </a:rPr>
              <a:t>25.04.2020г. на онлайн собрании сообщества женщин, живущих с ВИЧ заслушан отчет представителя от сообщества женщин, живущих в ВИЧ и с учетом достигнутых результатов, появлением новых приоритетных направлений обновлен План работы представителя от сообщества женщин, живущих в ВИЧ в СКК РК в период 2019-2021 гг.</a:t>
            </a:r>
          </a:p>
          <a:p>
            <a:pPr marL="0" indent="457200" algn="just">
              <a:lnSpc>
                <a:spcPct val="120000"/>
              </a:lnSpc>
              <a:buNone/>
            </a:pPr>
            <a:endParaRPr lang="ru-RU" sz="2200" dirty="0">
              <a:latin typeface="+mj-lt"/>
              <a:cs typeface="Arial" panose="020B0604020202020204" pitchFamily="34" charset="0"/>
            </a:endParaRPr>
          </a:p>
          <a:p>
            <a:pPr marL="0" indent="457200" algn="just">
              <a:lnSpc>
                <a:spcPct val="120000"/>
              </a:lnSpc>
              <a:buNone/>
            </a:pPr>
            <a:r>
              <a:rPr lang="ru-RU" sz="2200" dirty="0">
                <a:latin typeface="+mj-lt"/>
                <a:cs typeface="Arial" panose="020B0604020202020204" pitchFamily="34" charset="0"/>
              </a:rPr>
              <a:t>Проведена быстрая оценка проблем и потребностей женщин, живущих с ВИЧ и затронутых ВИЧ, представительниц ключевых групп населения в период пандемии  </a:t>
            </a:r>
            <a:r>
              <a:rPr lang="en-US" sz="2200" dirty="0">
                <a:latin typeface="+mj-lt"/>
                <a:cs typeface="Arial" panose="020B0604020202020204" pitchFamily="34" charset="0"/>
              </a:rPr>
              <a:t>COVID</a:t>
            </a:r>
            <a:r>
              <a:rPr lang="ru-RU" sz="2200" dirty="0">
                <a:latin typeface="+mj-lt"/>
                <a:cs typeface="Arial" panose="020B0604020202020204" pitchFamily="34" charset="0"/>
              </a:rPr>
              <a:t>-19 </a:t>
            </a:r>
            <a:r>
              <a:rPr lang="ru-RU" sz="2200">
                <a:latin typeface="+mj-lt"/>
                <a:cs typeface="Arial" panose="020B0604020202020204" pitchFamily="34" charset="0"/>
              </a:rPr>
              <a:t>в Казахстане. </a:t>
            </a:r>
            <a:endParaRPr lang="ru-RU" sz="2200" dirty="0">
              <a:latin typeface="+mj-lt"/>
              <a:cs typeface="Arial" panose="020B0604020202020204" pitchFamily="34" charset="0"/>
            </a:endParaRPr>
          </a:p>
          <a:p>
            <a:pPr marL="0" indent="457200" algn="just">
              <a:lnSpc>
                <a:spcPct val="120000"/>
              </a:lnSpc>
              <a:buNone/>
            </a:pPr>
            <a:endParaRPr lang="ru-RU" sz="2200" dirty="0">
              <a:latin typeface="+mj-lt"/>
              <a:cs typeface="Arial" panose="020B0604020202020204" pitchFamily="34" charset="0"/>
            </a:endParaRPr>
          </a:p>
          <a:p>
            <a:pPr marL="0" indent="457200" algn="just">
              <a:lnSpc>
                <a:spcPct val="120000"/>
              </a:lnSpc>
              <a:buNone/>
            </a:pPr>
            <a:r>
              <a:rPr lang="ru-RU" sz="2200" dirty="0">
                <a:cs typeface="Arial" panose="020B0604020202020204" pitchFamily="34" charset="0"/>
              </a:rPr>
              <a:t>Проведен онлайн </a:t>
            </a:r>
            <a:r>
              <a:rPr lang="ru-RU" sz="2200" dirty="0">
                <a:latin typeface="+mj-lt"/>
                <a:cs typeface="Arial" panose="020B0604020202020204" pitchFamily="34" charset="0"/>
              </a:rPr>
              <a:t>тренинг по обмену опытом работы с МСМ в других странах, организованный ЮНЭЙДС.</a:t>
            </a:r>
          </a:p>
          <a:p>
            <a:pPr marL="0" indent="457200" algn="just">
              <a:lnSpc>
                <a:spcPct val="120000"/>
              </a:lnSpc>
              <a:buNone/>
            </a:pPr>
            <a:endParaRPr lang="ru-RU" sz="2400" i="1" spc="-150" dirty="0"/>
          </a:p>
        </p:txBody>
      </p:sp>
    </p:spTree>
    <p:extLst>
      <p:ext uri="{BB962C8B-B14F-4D97-AF65-F5344CB8AC3E}">
        <p14:creationId xmlns:p14="http://schemas.microsoft.com/office/powerpoint/2010/main" val="3703000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8106104" cy="743293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/>
              <a:t>Отчет РГ по </a:t>
            </a:r>
            <a:r>
              <a:rPr lang="ru-RU" sz="4000" b="1" i="1" dirty="0" err="1"/>
              <a:t>гендеру</a:t>
            </a:r>
            <a:r>
              <a:rPr lang="ru-RU" sz="4000" b="1" i="1" dirty="0"/>
              <a:t> при СКК</a:t>
            </a:r>
            <a:br>
              <a:rPr lang="ru-RU" sz="3900" i="1" dirty="0"/>
            </a:br>
            <a:endParaRPr lang="ru-RU" sz="39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912" y="980728"/>
            <a:ext cx="7962088" cy="5661248"/>
          </a:xfrm>
        </p:spPr>
        <p:txBody>
          <a:bodyPr>
            <a:noAutofit/>
          </a:bodyPr>
          <a:lstStyle/>
          <a:p>
            <a:pPr marL="0" indent="457200">
              <a:lnSpc>
                <a:spcPct val="120000"/>
              </a:lnSpc>
              <a:buNone/>
            </a:pPr>
            <a:r>
              <a:rPr lang="ru-RU" sz="2000" dirty="0"/>
              <a:t>В заявку по компоненту ВИЧ на 2021-2024гг. включены гендерно-ориентированные вмешательства, отраженные в рекомендациях  РГ по гендеру при СКК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2000" dirty="0"/>
              <a:t>Предоставление услуг по профилактике ВИЧ-инфекции среди МСМ, ТГ людей и ЛЖВ (8 регионов) (вмешательства 1.1-1.2)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ru-RU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2000" dirty="0"/>
              <a:t>Предоставление услуг для </a:t>
            </a:r>
            <a:r>
              <a:rPr lang="en-US" sz="2000" dirty="0"/>
              <a:t>T</a:t>
            </a:r>
            <a:r>
              <a:rPr lang="ru-RU" sz="2000" dirty="0"/>
              <a:t>Г (вмешательство 1.3)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ru-RU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2000" dirty="0"/>
              <a:t> </a:t>
            </a:r>
            <a:r>
              <a:rPr lang="en-US" sz="2000" dirty="0" err="1"/>
              <a:t>PrEP</a:t>
            </a:r>
            <a:r>
              <a:rPr lang="ru-RU" sz="2000" dirty="0"/>
              <a:t> для МСМ и ТГ людей (вмешательство 1.4)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ru-RU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2000" dirty="0"/>
              <a:t>Национальные стратегии и финансирование сектора здравоохранения: Включение ключевых услуг по профилактике, уходу и поддержке в связи с ВИЧ в охват ОСМС  (вмешательство 5.2)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ru-RU" sz="2000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ru-RU" sz="2000" dirty="0"/>
          </a:p>
          <a:p>
            <a:pPr marL="0" indent="457200" algn="just">
              <a:lnSpc>
                <a:spcPct val="120000"/>
              </a:lnSpc>
              <a:buNone/>
            </a:pPr>
            <a:endParaRPr lang="ru-RU" sz="2000" i="1" spc="-150" dirty="0"/>
          </a:p>
        </p:txBody>
      </p:sp>
    </p:spTree>
    <p:extLst>
      <p:ext uri="{BB962C8B-B14F-4D97-AF65-F5344CB8AC3E}">
        <p14:creationId xmlns:p14="http://schemas.microsoft.com/office/powerpoint/2010/main" val="380037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896" y="188640"/>
            <a:ext cx="8106104" cy="743293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/>
              <a:t>Отчет РГ по </a:t>
            </a:r>
            <a:r>
              <a:rPr lang="ru-RU" sz="4000" b="1" i="1" dirty="0" err="1"/>
              <a:t>гендеру</a:t>
            </a:r>
            <a:r>
              <a:rPr lang="ru-RU" sz="4000" b="1" i="1" dirty="0"/>
              <a:t> при СКК</a:t>
            </a:r>
            <a:br>
              <a:rPr lang="ru-RU" sz="3900" i="1" dirty="0"/>
            </a:br>
            <a:endParaRPr lang="ru-RU" sz="39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052736"/>
            <a:ext cx="7920880" cy="5661248"/>
          </a:xfrm>
        </p:spPr>
        <p:txBody>
          <a:bodyPr>
            <a:noAutofit/>
          </a:bodyPr>
          <a:lstStyle/>
          <a:p>
            <a:pPr marL="0" indent="457200">
              <a:lnSpc>
                <a:spcPct val="120000"/>
              </a:lnSpc>
              <a:buNone/>
            </a:pPr>
            <a:r>
              <a:rPr lang="ru-RU" sz="2000" dirty="0">
                <a:latin typeface="+mj-lt"/>
              </a:rPr>
              <a:t>В заявку по компоненту ВИЧ на 2021-2024гг. включены гендерно-ориентированные вмешательства, отраженные в рекомендациях  РГ по гендеру при СКК</a:t>
            </a:r>
          </a:p>
          <a:p>
            <a:pPr marL="0" indent="457200">
              <a:lnSpc>
                <a:spcPct val="120000"/>
              </a:lnSpc>
              <a:buNone/>
            </a:pPr>
            <a:endParaRPr lang="ru-RU" sz="2000" dirty="0">
              <a:latin typeface="+mj-lt"/>
            </a:endParaRP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+mj-lt"/>
              </a:rPr>
              <a:t>Тестирование на уровне сообщества для КГН и самотестирование на ВИЧ для партнеров ЛЖВ (вмешательства 2.1 и 2.2)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ru-RU" sz="2000" dirty="0">
              <a:latin typeface="+mj-lt"/>
            </a:endParaRPr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r>
              <a:rPr lang="ru-RU" sz="2000" dirty="0">
                <a:latin typeface="+mj-lt"/>
              </a:rPr>
              <a:t>Для молодых ключевых групп населения (вмешательство 1.7 ) – Разработка программ для потребителей новых </a:t>
            </a:r>
            <a:r>
              <a:rPr lang="ru-RU" sz="2000" dirty="0" err="1">
                <a:latin typeface="+mj-lt"/>
              </a:rPr>
              <a:t>психоактивных</a:t>
            </a:r>
            <a:r>
              <a:rPr lang="ru-RU" sz="2000" dirty="0">
                <a:latin typeface="+mj-lt"/>
              </a:rPr>
              <a:t> веществ (НПВ) - будет включать разработку клинических протоколов; профилактические программы сообществ; наращивание потенциала и повышение уровня осведомленности государственных специалистов, сотрудников НПО и лиц, принимающих решения.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ru-RU" sz="2000" dirty="0"/>
          </a:p>
          <a:p>
            <a:pPr marL="0" indent="457200" algn="just">
              <a:lnSpc>
                <a:spcPct val="120000"/>
              </a:lnSpc>
              <a:buNone/>
            </a:pPr>
            <a:endParaRPr lang="ru-RU" sz="2000" i="1" spc="-150" dirty="0"/>
          </a:p>
        </p:txBody>
      </p:sp>
    </p:spTree>
    <p:extLst>
      <p:ext uri="{BB962C8B-B14F-4D97-AF65-F5344CB8AC3E}">
        <p14:creationId xmlns:p14="http://schemas.microsoft.com/office/powerpoint/2010/main" val="119751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498080" cy="1139349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/>
              <a:t>Предложение </a:t>
            </a:r>
            <a:br>
              <a:rPr lang="ru-RU" sz="4000" b="1" i="1" dirty="0"/>
            </a:br>
            <a:r>
              <a:rPr lang="ru-RU" sz="4000" b="1" i="1" dirty="0"/>
              <a:t>РГ по гендеру при СКК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84784"/>
            <a:ext cx="7776864" cy="3600400"/>
          </a:xfrm>
        </p:spPr>
        <p:txBody>
          <a:bodyPr>
            <a:normAutofit fontScale="32500" lnSpcReduction="20000"/>
          </a:bodyPr>
          <a:lstStyle/>
          <a:p>
            <a:pPr marL="0" indent="457200" algn="just">
              <a:buNone/>
            </a:pPr>
            <a:r>
              <a:rPr lang="ru-RU" sz="7400" dirty="0">
                <a:latin typeface="+mj-lt"/>
              </a:rPr>
              <a:t>С 2019-2020гг. в состав  вошли 8 членов СКК представители сообщества ЛЖВ, ТБ, женщин, живущих с ВИЧ,  представители ключевых групп ЛУИН, МСМ, РС, представитель от международных организаций и представитель от проекта Хоуп. </a:t>
            </a:r>
          </a:p>
          <a:p>
            <a:pPr marL="0" indent="457200" algn="just">
              <a:buNone/>
            </a:pPr>
            <a:endParaRPr lang="ru-RU" sz="7400" dirty="0">
              <a:latin typeface="+mj-lt"/>
            </a:endParaRPr>
          </a:p>
          <a:p>
            <a:pPr marL="0" indent="457200" algn="just">
              <a:buNone/>
            </a:pPr>
            <a:r>
              <a:rPr lang="ru-RU" sz="7400" dirty="0">
                <a:latin typeface="+mj-lt"/>
              </a:rPr>
              <a:t>В связи с охватом </a:t>
            </a:r>
            <a:r>
              <a:rPr lang="ru-RU" sz="7400" dirty="0"/>
              <a:t>ТГ* людей в рамках проекта ГФ в 2021-2024гг. предлагаем расширить состав РГ по </a:t>
            </a:r>
            <a:r>
              <a:rPr lang="ru-RU" sz="7400" dirty="0" err="1"/>
              <a:t>гендеру</a:t>
            </a:r>
            <a:r>
              <a:rPr lang="ru-RU" sz="7400" dirty="0"/>
              <a:t>, открыть вакансию и объявить конкурс для представителя сообщества ТГ*людей на должность члена РГ по </a:t>
            </a:r>
            <a:r>
              <a:rPr lang="ru-RU" sz="7400" dirty="0" err="1"/>
              <a:t>гендеру</a:t>
            </a:r>
            <a:r>
              <a:rPr lang="ru-RU" sz="7400" dirty="0"/>
              <a:t> при СКК.</a:t>
            </a:r>
          </a:p>
          <a:p>
            <a:pPr marL="0" indent="457200" algn="just">
              <a:buNone/>
            </a:pPr>
            <a:endParaRPr lang="ru-RU" sz="8800" dirty="0">
              <a:latin typeface="+mj-lt"/>
            </a:endParaRPr>
          </a:p>
          <a:p>
            <a:pPr marL="0" indent="457200" algn="just">
              <a:buNone/>
            </a:pPr>
            <a:endParaRPr lang="ru-RU" sz="8800" i="1" spc="-150" dirty="0"/>
          </a:p>
          <a:p>
            <a:pPr marL="0" indent="457200" algn="just">
              <a:buNone/>
            </a:pP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641558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229600" cy="839964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/>
              <a:t>Планы РГ по </a:t>
            </a:r>
            <a:r>
              <a:rPr lang="ru-RU" sz="4000" b="1" i="1" dirty="0" err="1"/>
              <a:t>гендеру</a:t>
            </a:r>
            <a:endParaRPr lang="ru-RU" sz="4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7896" y="1052736"/>
            <a:ext cx="7854584" cy="5256584"/>
          </a:xfrm>
        </p:spPr>
        <p:txBody>
          <a:bodyPr>
            <a:noAutofit/>
          </a:bodyPr>
          <a:lstStyle/>
          <a:p>
            <a:pPr marL="82296" lvl="0" indent="457200" algn="just">
              <a:buNone/>
            </a:pPr>
            <a:r>
              <a:rPr lang="ru-RU" sz="2200" dirty="0"/>
              <a:t>По завершению конкурса и пополнения состава РГ по гендеру при СКК провести рабочее собрание с определением задач для работы, согласно функциям РГ по гендеру при СКК:</a:t>
            </a:r>
          </a:p>
          <a:p>
            <a:pPr marL="82296" lvl="0" indent="457200" algn="just">
              <a:buNone/>
            </a:pPr>
            <a:endParaRPr lang="ru-RU" sz="2200" dirty="0"/>
          </a:p>
          <a:p>
            <a:pPr marL="571500" lvl="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2200" dirty="0"/>
              <a:t>Внесение рекомендаций по улучшению доступа к </a:t>
            </a:r>
            <a:r>
              <a:rPr lang="ru-RU" sz="2200" dirty="0" err="1"/>
              <a:t>медико</a:t>
            </a:r>
            <a:r>
              <a:rPr lang="ru-RU" sz="2200" dirty="0"/>
              <a:t> – социальным услугам, обеспечению гендерных прав и интересов для целевых групп, в рамках работы СКК;</a:t>
            </a:r>
          </a:p>
          <a:p>
            <a:pPr lvl="0" indent="0" algn="just">
              <a:lnSpc>
                <a:spcPts val="2640"/>
              </a:lnSpc>
              <a:buNone/>
            </a:pPr>
            <a:endParaRPr lang="ru-RU" sz="2200" dirty="0"/>
          </a:p>
          <a:p>
            <a:pPr marL="571500" lvl="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2200" dirty="0"/>
              <a:t>Содействие в осуществлении информационно-аналитической и консультативной деятельности в вопросах гендера и ВИЧ/ТБ в рамках работы СКК;</a:t>
            </a:r>
          </a:p>
          <a:p>
            <a:pPr lvl="0" indent="0" algn="just">
              <a:lnSpc>
                <a:spcPts val="2640"/>
              </a:lnSpc>
              <a:buNone/>
            </a:pPr>
            <a:endParaRPr lang="ru-RU" sz="2200" dirty="0"/>
          </a:p>
          <a:p>
            <a:pPr marL="571500" lvl="0" indent="-342900" algn="just">
              <a:lnSpc>
                <a:spcPts val="2640"/>
              </a:lnSpc>
              <a:buFont typeface="Wingdings" panose="05000000000000000000" pitchFamily="2" charset="2"/>
              <a:buChar char="ü"/>
            </a:pPr>
            <a:r>
              <a:rPr lang="ru-RU" sz="2200" dirty="0"/>
              <a:t>По необходимости организация рабочих встреч, для решения текущих вопросов;</a:t>
            </a:r>
          </a:p>
          <a:p>
            <a:pPr marL="82296" lvl="0" indent="457200" algn="just">
              <a:buNone/>
            </a:pPr>
            <a:endParaRPr lang="ru-RU" sz="2400" dirty="0"/>
          </a:p>
          <a:p>
            <a:pPr marL="82296" lvl="0" indent="457200"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245305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1095</TotalTime>
  <Words>1311</Words>
  <Application>Microsoft Office PowerPoint</Application>
  <PresentationFormat>Экран (4:3)</PresentationFormat>
  <Paragraphs>101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Corbel</vt:lpstr>
      <vt:lpstr>Gill Sans MT</vt:lpstr>
      <vt:lpstr>Verdana</vt:lpstr>
      <vt:lpstr>Wingdings</vt:lpstr>
      <vt:lpstr>Wingdings 2</vt:lpstr>
      <vt:lpstr>Солнцестояние</vt:lpstr>
      <vt:lpstr>Отчет и планы  рабочей группы по гендеру при Страновом координационном комитете по работе с международными организациями по вопросам ВИЧ-инфекции и туберкулеза</vt:lpstr>
      <vt:lpstr>Отчет РГ по гендеру при СКК </vt:lpstr>
      <vt:lpstr>Отчет РГ по гендеру при СКК </vt:lpstr>
      <vt:lpstr>Отчет РГ по гендеру при СКК </vt:lpstr>
      <vt:lpstr>Отчет РГ по гендеру при СКК </vt:lpstr>
      <vt:lpstr>Отчет РГ по гендеру при СКК </vt:lpstr>
      <vt:lpstr>Отчет РГ по гендеру при СКК </vt:lpstr>
      <vt:lpstr>Предложение  РГ по гендеру при СКК </vt:lpstr>
      <vt:lpstr>Планы РГ по гендеру</vt:lpstr>
      <vt:lpstr>БЛАГОДАРЮ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Женщины, живущие с ВИЧ</dc:title>
  <dc:creator>админ</dc:creator>
  <cp:lastModifiedBy>Ainur Abusseitova</cp:lastModifiedBy>
  <cp:revision>86</cp:revision>
  <dcterms:created xsi:type="dcterms:W3CDTF">2019-12-20T05:49:06Z</dcterms:created>
  <dcterms:modified xsi:type="dcterms:W3CDTF">2021-02-07T14:09:36Z</dcterms:modified>
</cp:coreProperties>
</file>